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4" r:id="rId6"/>
    <p:sldId id="257" r:id="rId7"/>
    <p:sldId id="263" r:id="rId8"/>
    <p:sldId id="276" r:id="rId9"/>
    <p:sldId id="274" r:id="rId10"/>
    <p:sldId id="275" r:id="rId11"/>
    <p:sldId id="261" r:id="rId12"/>
    <p:sldId id="277" r:id="rId13"/>
    <p:sldId id="278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14" d="100"/>
          <a:sy n="114" d="100"/>
        </p:scale>
        <p:origin x="156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err="1"/>
              <a:t>gstyle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3724C-E7A2-4A6D-A4BD-CDB6C1C03172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3A10D-7D5E-4932-A76F-CD1632FD3D9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Rachael.allen13@nhs.ne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ountydurhamfamilies.info/kb5/durham/fsd/results.page?localofferchannel=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nenc-countydurham.icb.nhs.uk/our-work/needs-led-neurodevelopmental-pathway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nenc-teesvalley.icb.nhs.uk/our-work/darlington-needs-led-neurodevelopmental-pathway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362" y="2884343"/>
            <a:ext cx="7980565" cy="775845"/>
          </a:xfrm>
        </p:spPr>
        <p:txBody>
          <a:bodyPr anchor="b">
            <a:normAutofit fontScale="90000"/>
          </a:bodyPr>
          <a:lstStyle/>
          <a:p>
            <a:r>
              <a:rPr lang="en-US" altLang="en-US" sz="3600" dirty="0">
                <a:solidFill>
                  <a:schemeClr val="accent1"/>
                </a:solidFill>
              </a:rPr>
              <a:t>County Durham and Darlington </a:t>
            </a:r>
            <a:br>
              <a:rPr lang="en-US" altLang="en-US" sz="3600" dirty="0">
                <a:solidFill>
                  <a:schemeClr val="accent1"/>
                </a:solidFill>
              </a:rPr>
            </a:br>
            <a:r>
              <a:rPr lang="en-US" altLang="en-US" sz="3600" dirty="0">
                <a:solidFill>
                  <a:schemeClr val="accent1"/>
                </a:solidFill>
              </a:rPr>
              <a:t>Needs Led Neurodevelopmental Pathway</a:t>
            </a:r>
            <a:endParaRPr lang="en-US" sz="35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5146044"/>
            <a:ext cx="7848872" cy="626624"/>
          </a:xfrm>
        </p:spPr>
        <p:txBody>
          <a:bodyPr anchor="ctr">
            <a:no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+mj-lt"/>
              </a:rPr>
              <a:t>Rachael Allen, Team Manager Tees, </a:t>
            </a:r>
            <a:r>
              <a:rPr lang="en-US" sz="1800" dirty="0" err="1">
                <a:solidFill>
                  <a:schemeClr val="tx2"/>
                </a:solidFill>
                <a:latin typeface="+mj-lt"/>
              </a:rPr>
              <a:t>Esk</a:t>
            </a:r>
            <a:r>
              <a:rPr lang="en-US" sz="1800" dirty="0">
                <a:solidFill>
                  <a:schemeClr val="tx2"/>
                </a:solidFill>
                <a:latin typeface="+mj-lt"/>
              </a:rPr>
              <a:t> &amp; Wear Valleys NHS FT</a:t>
            </a:r>
          </a:p>
          <a:p>
            <a:r>
              <a:rPr lang="en-US" sz="1800" dirty="0">
                <a:solidFill>
                  <a:schemeClr val="tx2"/>
                </a:solidFill>
                <a:latin typeface="+mj-lt"/>
              </a:rPr>
              <a:t>Paula Gardner, Clinical Nurse Specialist, Tees, </a:t>
            </a:r>
            <a:r>
              <a:rPr lang="en-US" sz="1800" dirty="0" err="1">
                <a:solidFill>
                  <a:schemeClr val="tx2"/>
                </a:solidFill>
                <a:latin typeface="+mj-lt"/>
              </a:rPr>
              <a:t>Esk</a:t>
            </a:r>
            <a:r>
              <a:rPr lang="en-US" sz="1800" dirty="0">
                <a:solidFill>
                  <a:schemeClr val="tx2"/>
                </a:solidFill>
                <a:latin typeface="+mj-lt"/>
              </a:rPr>
              <a:t> &amp; Wear Valleys NHS FT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7257560" y="0"/>
            <a:ext cx="1886211" cy="2174333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ED145520-2C97-49F9-920E-2FF60A02EBB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1916"/>
            <a:ext cx="4993316" cy="79341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228" y="4322879"/>
            <a:ext cx="2533818" cy="2535121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44331"/>
            <a:ext cx="7980565" cy="775845"/>
          </a:xfrm>
        </p:spPr>
        <p:txBody>
          <a:bodyPr anchor="b">
            <a:normAutofit/>
          </a:bodyPr>
          <a:lstStyle/>
          <a:p>
            <a:r>
              <a:rPr lang="en-GB" sz="3600" dirty="0">
                <a:solidFill>
                  <a:srgbClr val="4F81BD"/>
                </a:solidFill>
              </a:rPr>
              <a:t>What we’ve achieved so far</a:t>
            </a:r>
            <a:endParaRPr lang="en-US" sz="3500" dirty="0">
              <a:solidFill>
                <a:srgbClr val="4F81B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174334"/>
            <a:ext cx="8424936" cy="4322878"/>
          </a:xfrm>
        </p:spPr>
        <p:txBody>
          <a:bodyPr anchor="ctr">
            <a:normAutofit/>
          </a:bodyPr>
          <a:lstStyle/>
          <a:p>
            <a:pPr algn="l"/>
            <a:endParaRPr lang="en-GB" sz="2200" dirty="0">
              <a:solidFill>
                <a:srgbClr val="898989"/>
              </a:solidFill>
            </a:endParaRPr>
          </a:p>
          <a:p>
            <a:pPr algn="l"/>
            <a:endParaRPr lang="en-US" sz="17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7257560" y="0"/>
            <a:ext cx="1886211" cy="2174333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ED145520-2C97-49F9-920E-2FF60A02EBB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1916"/>
            <a:ext cx="4993316" cy="79341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228" y="4322879"/>
            <a:ext cx="2533818" cy="2535121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6BA9911-7F48-AF2E-21CF-E6B5F473AC2C}"/>
              </a:ext>
            </a:extLst>
          </p:cNvPr>
          <p:cNvSpPr txBox="1"/>
          <p:nvPr/>
        </p:nvSpPr>
        <p:spPr>
          <a:xfrm>
            <a:off x="891234" y="2462093"/>
            <a:ext cx="7705085" cy="313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 live dates: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Darlington 1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April 2021 and County Durham 4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October 2021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Multi-Agency panel to identify needs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Streamlined the referral process with speedier feedback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Local website for needs-led offer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Begun single assessments to consider both ADHD and Autism for some children and young people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Recruitment: expanded the team by over 30%</a:t>
            </a:r>
          </a:p>
        </p:txBody>
      </p:sp>
    </p:spTree>
    <p:extLst>
      <p:ext uri="{BB962C8B-B14F-4D97-AF65-F5344CB8AC3E}">
        <p14:creationId xmlns:p14="http://schemas.microsoft.com/office/powerpoint/2010/main" val="2921964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44331"/>
            <a:ext cx="7980565" cy="775845"/>
          </a:xfrm>
        </p:spPr>
        <p:txBody>
          <a:bodyPr anchor="b">
            <a:normAutofit/>
          </a:bodyPr>
          <a:lstStyle/>
          <a:p>
            <a:r>
              <a:rPr lang="en-GB" sz="3600" dirty="0">
                <a:solidFill>
                  <a:srgbClr val="4F81BD"/>
                </a:solidFill>
              </a:rPr>
              <a:t>What we are working on </a:t>
            </a:r>
            <a:endParaRPr lang="en-US" sz="3500" dirty="0">
              <a:solidFill>
                <a:srgbClr val="4F81B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174334"/>
            <a:ext cx="8424936" cy="4322878"/>
          </a:xfrm>
        </p:spPr>
        <p:txBody>
          <a:bodyPr anchor="ctr">
            <a:normAutofit fontScale="92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898989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898989"/>
                </a:solidFill>
              </a:rPr>
              <a:t>Partnership working to improve access to advice and information on what support is available, regardless of diagnosis by changing the “local offer” website.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898989"/>
                </a:solidFill>
              </a:rPr>
              <a:t>Updating the Referral Form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898989"/>
                </a:solidFill>
              </a:rPr>
              <a:t>Improving single neurodevelopmental assessment for all young people based on national guidelines and family feedback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898989"/>
                </a:solidFill>
              </a:rPr>
              <a:t>Introducing a ‘neurodevelopmental key worker’ to guide families through their assessment journey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898989"/>
                </a:solidFill>
              </a:rPr>
              <a:t>Individualised assessment planning aiming to improve outcomes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898989"/>
                </a:solidFill>
              </a:rPr>
              <a:t>Recruitment and retention of staff – creative thinking across MH services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898989"/>
                </a:solidFill>
              </a:rPr>
              <a:t>Communication – TEWV working ICB and service user and carer groups to improve this, reviewing the information that is sent out with suggestions of support that is available</a:t>
            </a:r>
          </a:p>
          <a:p>
            <a:pPr algn="l"/>
            <a:endParaRPr lang="en-GB" sz="2200" dirty="0">
              <a:solidFill>
                <a:srgbClr val="898989"/>
              </a:solidFill>
            </a:endParaRPr>
          </a:p>
          <a:p>
            <a:pPr algn="l"/>
            <a:endParaRPr lang="en-US" sz="17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7257560" y="0"/>
            <a:ext cx="1886211" cy="2174333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ED145520-2C97-49F9-920E-2FF60A02EBB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1916"/>
            <a:ext cx="4993316" cy="79341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228" y="4322879"/>
            <a:ext cx="2533818" cy="2535121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2454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44331"/>
            <a:ext cx="7980565" cy="775845"/>
          </a:xfrm>
        </p:spPr>
        <p:txBody>
          <a:bodyPr anchor="b">
            <a:normAutofit/>
          </a:bodyPr>
          <a:lstStyle/>
          <a:p>
            <a:r>
              <a:rPr lang="en-GB" sz="3600" dirty="0">
                <a:solidFill>
                  <a:srgbClr val="4F81BD"/>
                </a:solidFill>
              </a:rPr>
              <a:t>Key Worker Model</a:t>
            </a:r>
            <a:endParaRPr lang="en-US" sz="3500" dirty="0">
              <a:solidFill>
                <a:srgbClr val="4F81B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174334"/>
            <a:ext cx="8424936" cy="4322878"/>
          </a:xfrm>
        </p:spPr>
        <p:txBody>
          <a:bodyPr anchor="ctr">
            <a:normAutofit/>
          </a:bodyPr>
          <a:lstStyle/>
          <a:p>
            <a:pPr algn="l"/>
            <a:endParaRPr lang="en-GB" sz="2200" dirty="0">
              <a:solidFill>
                <a:srgbClr val="898989"/>
              </a:solidFill>
            </a:endParaRPr>
          </a:p>
          <a:p>
            <a:pPr algn="l"/>
            <a:endParaRPr lang="en-US" sz="17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7257560" y="0"/>
            <a:ext cx="1886211" cy="2174333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ED145520-2C97-49F9-920E-2FF60A02EBB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1916"/>
            <a:ext cx="4993316" cy="79341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228" y="4322879"/>
            <a:ext cx="2533818" cy="2535121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50D0947-1960-9EF1-8A78-5D41EA57A4D4}"/>
              </a:ext>
            </a:extLst>
          </p:cNvPr>
          <p:cNvSpPr txBox="1"/>
          <p:nvPr/>
        </p:nvSpPr>
        <p:spPr>
          <a:xfrm>
            <a:off x="539552" y="1995968"/>
            <a:ext cx="8136904" cy="434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800" dirty="0">
                <a:solidFill>
                  <a:srgbClr val="89898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Aims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89898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keep the child and family at the centre of the assessment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89898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be confident that the information we are using in our decision making is current and accurate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89898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reduce families having to retell their story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89898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use standardised paperwork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89898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reduce the number of appointments needed to make a decision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89898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Ensure we are following a</a:t>
            </a:r>
            <a:r>
              <a:rPr lang="en-GB" sz="1800" dirty="0">
                <a:solidFill>
                  <a:srgbClr val="89898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NICE compliant process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89898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streamline the process, and cut out unnecessary steps and assessment for the young person 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89898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Early indications suggest that this has a benefit for YP, family and staff</a:t>
            </a:r>
          </a:p>
        </p:txBody>
      </p:sp>
    </p:spTree>
    <p:extLst>
      <p:ext uri="{BB962C8B-B14F-4D97-AF65-F5344CB8AC3E}">
        <p14:creationId xmlns:p14="http://schemas.microsoft.com/office/powerpoint/2010/main" val="2062951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44331"/>
            <a:ext cx="7980565" cy="775845"/>
          </a:xfrm>
        </p:spPr>
        <p:txBody>
          <a:bodyPr anchor="b">
            <a:normAutofit/>
          </a:bodyPr>
          <a:lstStyle/>
          <a:p>
            <a:r>
              <a:rPr lang="en-GB" sz="3600" dirty="0">
                <a:solidFill>
                  <a:srgbClr val="4F81BD"/>
                </a:solidFill>
              </a:rPr>
              <a:t>Assessment Process</a:t>
            </a:r>
            <a:endParaRPr lang="en-US" sz="3500" dirty="0">
              <a:solidFill>
                <a:srgbClr val="4F81B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417" y="2196638"/>
            <a:ext cx="8424936" cy="4441837"/>
          </a:xfrm>
        </p:spPr>
        <p:txBody>
          <a:bodyPr anchor="ctr"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898989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898989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898989"/>
                </a:solidFill>
              </a:rPr>
              <a:t>Initial appointment with family and young person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898989"/>
                </a:solidFill>
              </a:rPr>
              <a:t>Background information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898989"/>
                </a:solidFill>
              </a:rPr>
              <a:t>Clinical impression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898989"/>
                </a:solidFill>
              </a:rPr>
              <a:t>School information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898989"/>
                </a:solidFill>
              </a:rPr>
              <a:t>Assessment planning meeting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898989"/>
                </a:solidFill>
              </a:rPr>
              <a:t>Assessment appointments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898989"/>
                </a:solidFill>
              </a:rPr>
              <a:t>Developmental history (1, 2 or more appointments)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898989"/>
                </a:solidFill>
              </a:rPr>
              <a:t>Additional observations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898989"/>
                </a:solidFill>
              </a:rPr>
              <a:t>Standardised assessments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898989"/>
                </a:solidFill>
              </a:rPr>
              <a:t>Information gathering from other agencies (social care, mental health, health)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898989"/>
              </a:solidFill>
            </a:endParaRPr>
          </a:p>
          <a:p>
            <a:pPr algn="l"/>
            <a:endParaRPr lang="en-GB" sz="2200" dirty="0">
              <a:solidFill>
                <a:srgbClr val="898989"/>
              </a:solidFill>
            </a:endParaRPr>
          </a:p>
          <a:p>
            <a:pPr algn="l"/>
            <a:endParaRPr lang="en-US" sz="17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7257560" y="0"/>
            <a:ext cx="1886211" cy="2174333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ED145520-2C97-49F9-920E-2FF60A02EBB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1916"/>
            <a:ext cx="4993316" cy="79341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228" y="4322879"/>
            <a:ext cx="2533818" cy="2535121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1012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602" y="2174333"/>
            <a:ext cx="7980565" cy="775845"/>
          </a:xfrm>
        </p:spPr>
        <p:txBody>
          <a:bodyPr anchor="b">
            <a:normAutofit/>
          </a:bodyPr>
          <a:lstStyle/>
          <a:p>
            <a:r>
              <a:rPr lang="en-US" altLang="en-US" sz="3600" dirty="0">
                <a:solidFill>
                  <a:schemeClr val="accent1"/>
                </a:solidFill>
              </a:rPr>
              <a:t>Further information / queries?</a:t>
            </a:r>
            <a:endParaRPr lang="en-US" sz="35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5476" y="4322878"/>
            <a:ext cx="6872818" cy="197685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  <a:hlinkClick r:id="rId2"/>
              </a:rPr>
              <a:t>Rachael.allen13@nhs.net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7257560" y="0"/>
            <a:ext cx="1886211" cy="2174333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ED145520-2C97-49F9-920E-2FF60A02EBB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1916"/>
            <a:ext cx="4993316" cy="79341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228" y="4322879"/>
            <a:ext cx="2533818" cy="2535121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887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620" y="1332801"/>
            <a:ext cx="8737732" cy="775845"/>
          </a:xfrm>
        </p:spPr>
        <p:txBody>
          <a:bodyPr anchor="b">
            <a:normAutofit fontScale="90000"/>
          </a:bodyPr>
          <a:lstStyle/>
          <a:p>
            <a:r>
              <a:rPr lang="en-US" altLang="en-US" sz="3600" dirty="0">
                <a:solidFill>
                  <a:schemeClr val="accent1"/>
                </a:solidFill>
              </a:rPr>
              <a:t>What do we mean by “Neurodevelopmental”?</a:t>
            </a:r>
            <a:endParaRPr lang="en-US" sz="35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939888"/>
            <a:ext cx="8208912" cy="3487559"/>
          </a:xfrm>
        </p:spPr>
        <p:txBody>
          <a:bodyPr anchor="ctr">
            <a:normAutofit fontScale="850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3000" dirty="0"/>
              <a:t>Lifelong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3000" dirty="0"/>
              <a:t>Difficulties including:</a:t>
            </a:r>
            <a:br>
              <a:rPr lang="en-GB" sz="3000" dirty="0"/>
            </a:br>
            <a:r>
              <a:rPr lang="en-GB" sz="3000" dirty="0"/>
              <a:t>Cognition, language, motor development, attention and concentration, emotional regulation, social communication and social interaction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3000" dirty="0"/>
              <a:t>Evidence that neurodevelopmental conditions co-occur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3000" dirty="0"/>
              <a:t>Two of the most common Neurodevelopmental conditions are ADHD and Autism</a:t>
            </a:r>
          </a:p>
          <a:p>
            <a:endParaRPr lang="en-US" sz="17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7257560" y="0"/>
            <a:ext cx="1886211" cy="2174333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ED145520-2C97-49F9-920E-2FF60A02EBB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1916"/>
            <a:ext cx="4993316" cy="79341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228" y="4322879"/>
            <a:ext cx="2533818" cy="2535121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2" descr="C:\Users\honeye\AppData\Local\Microsoft\Windows\INetCache\IE\P67MMH6U\medical-use-of-mdma-illustration-colorful-brain-activity-330496148-1068x601[1].jpg">
            <a:extLst>
              <a:ext uri="{FF2B5EF4-FFF2-40B4-BE49-F238E27FC236}">
                <a16:creationId xmlns:a16="http://schemas.microsoft.com/office/drawing/2014/main" id="{579B54F0-8647-4B2F-8CC0-F807EBA96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60848"/>
            <a:ext cx="2623134" cy="147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703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602" y="1469944"/>
            <a:ext cx="7980565" cy="775845"/>
          </a:xfrm>
        </p:spPr>
        <p:txBody>
          <a:bodyPr anchor="b">
            <a:normAutofit/>
          </a:bodyPr>
          <a:lstStyle/>
          <a:p>
            <a:r>
              <a:rPr lang="en-US" altLang="en-US" sz="3600" dirty="0">
                <a:solidFill>
                  <a:schemeClr val="accent1"/>
                </a:solidFill>
              </a:rPr>
              <a:t>Why “Needs Led”?</a:t>
            </a:r>
            <a:endParaRPr lang="en-US" sz="3500" dirty="0">
              <a:solidFill>
                <a:schemeClr val="accent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7257560" y="0"/>
            <a:ext cx="1886211" cy="2174333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ED145520-2C97-49F9-920E-2FF60A02EBB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1916"/>
            <a:ext cx="4993316" cy="79341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228" y="4322879"/>
            <a:ext cx="2533818" cy="2535121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ubtitle 5">
            <a:extLst>
              <a:ext uri="{FF2B5EF4-FFF2-40B4-BE49-F238E27FC236}">
                <a16:creationId xmlns:a16="http://schemas.microsoft.com/office/drawing/2014/main" id="{E4E669B6-B05F-4332-A2C6-584C8826B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2482048"/>
            <a:ext cx="8424936" cy="396511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/>
              <a:t>Parents highlighted the importance of needs being met, regardless of diagnosis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/>
              <a:t>Confusion over what services were available without diagnosis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/>
              <a:t>Importance of a culture change across the system away from diagnosis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6311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602" y="1398488"/>
            <a:ext cx="7980565" cy="775845"/>
          </a:xfrm>
        </p:spPr>
        <p:txBody>
          <a:bodyPr anchor="b">
            <a:norm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Needs Led ‘Offer’</a:t>
            </a:r>
            <a:endParaRPr lang="en-US" sz="35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602" y="2443281"/>
            <a:ext cx="4228612" cy="3985064"/>
          </a:xfrm>
        </p:spPr>
        <p:txBody>
          <a:bodyPr anchor="ctr">
            <a:normAutofit fontScale="550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4400" dirty="0"/>
              <a:t>Information brought together for the local area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4400" dirty="0"/>
              <a:t>Some additional funding available to minimise ‘gaps’ identified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4400" dirty="0"/>
              <a:t>Emphasis on support and advice being available regardless of diagnosis </a:t>
            </a:r>
          </a:p>
          <a:p>
            <a:pPr algn="l"/>
            <a:endParaRPr lang="en-GB" sz="2400" dirty="0"/>
          </a:p>
          <a:p>
            <a:pPr algn="l"/>
            <a:r>
              <a:rPr lang="en-GB" sz="3800" u="sng" dirty="0">
                <a:hlinkClick r:id="rId2"/>
              </a:rPr>
              <a:t>County Durham's Families Information Service | Search results (countydurhamfamilies.info)</a:t>
            </a:r>
            <a:r>
              <a:rPr lang="en-GB" sz="3800" dirty="0"/>
              <a:t>  </a:t>
            </a:r>
          </a:p>
          <a:p>
            <a:endParaRPr lang="en-US" sz="17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7257560" y="0"/>
            <a:ext cx="1886211" cy="2174333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ED145520-2C97-49F9-920E-2FF60A02EBB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22951"/>
            <a:ext cx="4993316" cy="79341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228" y="4322879"/>
            <a:ext cx="2533818" cy="2535121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83515B5-3E97-4753-8DD7-926B31CA9BC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96" y="2260972"/>
            <a:ext cx="3930068" cy="430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55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8064" y="3169186"/>
            <a:ext cx="3228037" cy="775845"/>
          </a:xfrm>
        </p:spPr>
        <p:txBody>
          <a:bodyPr anchor="b">
            <a:normAutofit fontScale="90000"/>
          </a:bodyPr>
          <a:lstStyle/>
          <a:p>
            <a:r>
              <a:rPr lang="en-US" altLang="en-US" sz="3600" dirty="0">
                <a:solidFill>
                  <a:schemeClr val="accent1"/>
                </a:solidFill>
              </a:rPr>
              <a:t>County Durham</a:t>
            </a:r>
            <a:br>
              <a:rPr lang="en-US" altLang="en-US" sz="3600" dirty="0">
                <a:solidFill>
                  <a:schemeClr val="accent1"/>
                </a:solidFill>
              </a:rPr>
            </a:br>
            <a:r>
              <a:rPr lang="en-US" altLang="en-US" sz="3600" dirty="0">
                <a:solidFill>
                  <a:schemeClr val="accent1"/>
                </a:solidFill>
              </a:rPr>
              <a:t>Needs Led Pathway</a:t>
            </a:r>
            <a:endParaRPr lang="en-US" sz="35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859" y="1261796"/>
            <a:ext cx="4235692" cy="5191540"/>
          </a:xfrm>
        </p:spPr>
        <p:txBody>
          <a:bodyPr anchor="ctr">
            <a:normAutofit/>
          </a:bodyPr>
          <a:lstStyle/>
          <a:p>
            <a:endParaRPr lang="en-US" sz="17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7257560" y="0"/>
            <a:ext cx="1886211" cy="2174333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ED145520-2C97-49F9-920E-2FF60A02EBB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1916"/>
            <a:ext cx="4993316" cy="79341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228" y="4322879"/>
            <a:ext cx="2533818" cy="2535121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 descr="Diagram, text&#10;&#10;Description automatically generated">
            <a:extLst>
              <a:ext uri="{FF2B5EF4-FFF2-40B4-BE49-F238E27FC236}">
                <a16:creationId xmlns:a16="http://schemas.microsoft.com/office/drawing/2014/main" id="{3997B5FC-1D22-47B7-94F2-C340BB7398E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40432"/>
            <a:ext cx="4464496" cy="532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82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326715"/>
            <a:ext cx="7980565" cy="775845"/>
          </a:xfrm>
        </p:spPr>
        <p:txBody>
          <a:bodyPr anchor="b">
            <a:normAutofit fontScale="90000"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Neurodevelopmental Assessment Team</a:t>
            </a:r>
            <a:endParaRPr lang="en-US" sz="35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59" y="2189199"/>
            <a:ext cx="7836549" cy="4484475"/>
          </a:xfrm>
        </p:spPr>
        <p:txBody>
          <a:bodyPr anchor="ctr"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dirty="0"/>
              <a:t>TEWV service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dirty="0"/>
              <a:t>Brings together previous Autism and ADHD assessment pathways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dirty="0"/>
              <a:t>CCG investment to increase capacity to meet increased demand/reduce waiting lists</a:t>
            </a:r>
            <a:endParaRPr lang="en-US" sz="17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7257560" y="0"/>
            <a:ext cx="1886211" cy="2174333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ED145520-2C97-49F9-920E-2FF60A02EBB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1916"/>
            <a:ext cx="4993316" cy="79341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228" y="4322879"/>
            <a:ext cx="2533818" cy="2535121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499C4BD-58AB-4EF9-BC01-A8A37AC790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2" t="39806" r="24013" b="17962"/>
          <a:stretch/>
        </p:blipFill>
        <p:spPr>
          <a:xfrm>
            <a:off x="2123728" y="3691604"/>
            <a:ext cx="360040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4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236738"/>
            <a:ext cx="7980565" cy="775845"/>
          </a:xfrm>
        </p:spPr>
        <p:txBody>
          <a:bodyPr anchor="b">
            <a:normAutofit/>
          </a:bodyPr>
          <a:lstStyle/>
          <a:p>
            <a:r>
              <a:rPr lang="en-US" altLang="en-US" sz="3600" dirty="0">
                <a:solidFill>
                  <a:schemeClr val="accent1"/>
                </a:solidFill>
              </a:rPr>
              <a:t>CCG Hosted Webpages</a:t>
            </a:r>
            <a:endParaRPr lang="en-US" sz="35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484" y="2012584"/>
            <a:ext cx="4595539" cy="912360"/>
          </a:xfrm>
        </p:spPr>
        <p:txBody>
          <a:bodyPr anchor="ctr">
            <a:noAutofit/>
          </a:bodyPr>
          <a:lstStyle/>
          <a:p>
            <a:r>
              <a:rPr lang="en-GB" sz="1600" b="1" dirty="0">
                <a:hlinkClick r:id="rId2"/>
              </a:rPr>
              <a:t>County Durham Needs Led Neurodevelopmental Pathway (icb.nhs.uk)</a:t>
            </a:r>
            <a:endParaRPr lang="en-US" sz="1600" b="1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7257560" y="0"/>
            <a:ext cx="1886211" cy="2174333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ED145520-2C97-49F9-920E-2FF60A02EBB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1916"/>
            <a:ext cx="4993316" cy="79341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228" y="4322879"/>
            <a:ext cx="2533818" cy="2535121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Subtitle 2">
            <a:extLst>
              <a:ext uri="{FF2B5EF4-FFF2-40B4-BE49-F238E27FC236}">
                <a16:creationId xmlns:a16="http://schemas.microsoft.com/office/drawing/2014/main" id="{689DA86C-437D-46AC-889F-331B5F15E75B}"/>
              </a:ext>
            </a:extLst>
          </p:cNvPr>
          <p:cNvSpPr txBox="1">
            <a:spLocks/>
          </p:cNvSpPr>
          <p:nvPr/>
        </p:nvSpPr>
        <p:spPr>
          <a:xfrm>
            <a:off x="4372052" y="2024812"/>
            <a:ext cx="4664444" cy="881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CA4FE8-542C-7715-2DE7-DD768C46F530}"/>
              </a:ext>
            </a:extLst>
          </p:cNvPr>
          <p:cNvSpPr txBox="1"/>
          <p:nvPr/>
        </p:nvSpPr>
        <p:spPr>
          <a:xfrm>
            <a:off x="4658926" y="2161800"/>
            <a:ext cx="44312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hlinkClick r:id="rId4"/>
              </a:rPr>
              <a:t>Darlington Needs Led Neurodevelopmental Pathway - NENC Tees Valley (icb.nhs.uk)</a:t>
            </a:r>
            <a:endParaRPr lang="en-GB" sz="16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767AD6-D606-E825-2CE8-C4E28F830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926" y="2882493"/>
            <a:ext cx="7417917" cy="383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57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44331"/>
            <a:ext cx="7980565" cy="775845"/>
          </a:xfrm>
        </p:spPr>
        <p:txBody>
          <a:bodyPr anchor="b">
            <a:normAutofit/>
          </a:bodyPr>
          <a:lstStyle/>
          <a:p>
            <a:r>
              <a:rPr lang="en-GB" sz="3600" dirty="0">
                <a:solidFill>
                  <a:srgbClr val="4F81BD"/>
                </a:solidFill>
              </a:rPr>
              <a:t>Challenges we are facing</a:t>
            </a:r>
            <a:endParaRPr lang="en-US" sz="3500" dirty="0">
              <a:solidFill>
                <a:srgbClr val="4F81B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174334"/>
            <a:ext cx="8424936" cy="4322878"/>
          </a:xfrm>
        </p:spPr>
        <p:txBody>
          <a:bodyPr anchor="ctr">
            <a:normAutofit/>
          </a:bodyPr>
          <a:lstStyle/>
          <a:p>
            <a:pPr algn="l"/>
            <a:endParaRPr lang="en-GB" sz="2200" dirty="0">
              <a:solidFill>
                <a:srgbClr val="898989"/>
              </a:solidFill>
            </a:endParaRPr>
          </a:p>
          <a:p>
            <a:pPr algn="l"/>
            <a:endParaRPr lang="en-US" sz="17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7257560" y="0"/>
            <a:ext cx="1886211" cy="2174333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ED145520-2C97-49F9-920E-2FF60A02EBB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1916"/>
            <a:ext cx="4993316" cy="79341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228" y="4322879"/>
            <a:ext cx="2533818" cy="2535121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6BA9911-7F48-AF2E-21CF-E6B5F473AC2C}"/>
              </a:ext>
            </a:extLst>
          </p:cNvPr>
          <p:cNvSpPr txBox="1"/>
          <p:nvPr/>
        </p:nvSpPr>
        <p:spPr>
          <a:xfrm>
            <a:off x="683569" y="2564904"/>
            <a:ext cx="806489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898989"/>
                </a:solidFill>
              </a:rPr>
              <a:t>Increased referral numbers</a:t>
            </a:r>
          </a:p>
          <a:p>
            <a:r>
              <a:rPr lang="en-GB" dirty="0">
                <a:solidFill>
                  <a:srgbClr val="898989"/>
                </a:solidFill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898989"/>
                </a:solidFill>
              </a:rPr>
              <a:t>Additional referral screening and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89898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898989"/>
                </a:solidFill>
              </a:rPr>
              <a:t>Increased demand for responding to queries from professionals and families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89898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898989"/>
                </a:solidFill>
              </a:rPr>
              <a:t>Development of a NICE compliant standardised single assessment pathway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89898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898989"/>
                </a:solidFill>
              </a:rPr>
              <a:t>Retention and recruitment of highly skilled clinicians – those who can diagnose autism/ADHD</a:t>
            </a:r>
          </a:p>
        </p:txBody>
      </p:sp>
    </p:spTree>
    <p:extLst>
      <p:ext uri="{BB962C8B-B14F-4D97-AF65-F5344CB8AC3E}">
        <p14:creationId xmlns:p14="http://schemas.microsoft.com/office/powerpoint/2010/main" val="663464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174334"/>
            <a:ext cx="8424936" cy="4322878"/>
          </a:xfrm>
        </p:spPr>
        <p:txBody>
          <a:bodyPr anchor="ctr">
            <a:normAutofit/>
          </a:bodyPr>
          <a:lstStyle/>
          <a:p>
            <a:pPr algn="l"/>
            <a:endParaRPr lang="en-GB" sz="2200" dirty="0">
              <a:solidFill>
                <a:srgbClr val="898989"/>
              </a:solidFill>
            </a:endParaRPr>
          </a:p>
          <a:p>
            <a:pPr algn="l"/>
            <a:endParaRPr lang="en-US" sz="17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7257560" y="0"/>
            <a:ext cx="1886211" cy="2174333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ED145520-2C97-49F9-920E-2FF60A02EBB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1916"/>
            <a:ext cx="4993316" cy="79341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228" y="4322879"/>
            <a:ext cx="2533818" cy="2535121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7A2C5DE-812D-CAA2-1E5E-A8785BF57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79" y="2039515"/>
            <a:ext cx="8230313" cy="4523624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3A6D8FA9-0DD0-DEC1-5286-1F4BBB023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1244331"/>
            <a:ext cx="7980565" cy="775845"/>
          </a:xfrm>
        </p:spPr>
        <p:txBody>
          <a:bodyPr anchor="b">
            <a:normAutofit/>
          </a:bodyPr>
          <a:lstStyle/>
          <a:p>
            <a:r>
              <a:rPr lang="en-GB" sz="3600" dirty="0">
                <a:solidFill>
                  <a:srgbClr val="4F81BD"/>
                </a:solidFill>
              </a:rPr>
              <a:t>Referrals into the Service</a:t>
            </a:r>
            <a:endParaRPr lang="en-US" sz="3500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430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608</Words>
  <Application>Microsoft Office PowerPoint</Application>
  <PresentationFormat>On-screen Show (4:3)</PresentationFormat>
  <Paragraphs>84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Office Theme</vt:lpstr>
      <vt:lpstr>County Durham and Darlington  Needs Led Neurodevelopmental Pathway</vt:lpstr>
      <vt:lpstr>What do we mean by “Neurodevelopmental”?</vt:lpstr>
      <vt:lpstr>Why “Needs Led”?</vt:lpstr>
      <vt:lpstr>Needs Led ‘Offer’</vt:lpstr>
      <vt:lpstr>County Durham Needs Led Pathway</vt:lpstr>
      <vt:lpstr>Neurodevelopmental Assessment Team</vt:lpstr>
      <vt:lpstr>CCG Hosted Webpages</vt:lpstr>
      <vt:lpstr>Challenges we are facing</vt:lpstr>
      <vt:lpstr>Referrals into the Service</vt:lpstr>
      <vt:lpstr>What we’ve achieved so far</vt:lpstr>
      <vt:lpstr>What we are working on </vt:lpstr>
      <vt:lpstr>Key Worker Model</vt:lpstr>
      <vt:lpstr>Assessment Process</vt:lpstr>
      <vt:lpstr>Further information / queries?</vt:lpstr>
    </vt:vector>
  </TitlesOfParts>
  <Company>Microsoft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County Durham and Darlington  Needs Led Neurodevelopmental Pathway</dc:title>
  <dc:creator>RAEBURN, Jill (TEES, ESK AND WEAR VALLEYS NHS FOUNDATION TRUST)</dc:creator>
  <cp:lastModifiedBy>Rachael Allen</cp:lastModifiedBy>
  <cp:revision>16</cp:revision>
  <dcterms:created xsi:type="dcterms:W3CDTF">2021-11-29T20:48:12Z</dcterms:created>
  <dcterms:modified xsi:type="dcterms:W3CDTF">2023-06-12T15:40:26Z</dcterms:modified>
</cp:coreProperties>
</file>