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57" r:id="rId5"/>
    <p:sldId id="372" r:id="rId6"/>
    <p:sldId id="420" r:id="rId7"/>
    <p:sldId id="422" r:id="rId8"/>
    <p:sldId id="423" r:id="rId9"/>
    <p:sldId id="405" r:id="rId10"/>
    <p:sldId id="428" r:id="rId11"/>
    <p:sldId id="440" r:id="rId12"/>
    <p:sldId id="406" r:id="rId13"/>
    <p:sldId id="431" r:id="rId14"/>
    <p:sldId id="411" r:id="rId15"/>
    <p:sldId id="424" r:id="rId16"/>
    <p:sldId id="412" r:id="rId17"/>
    <p:sldId id="437" r:id="rId18"/>
    <p:sldId id="438" r:id="rId19"/>
    <p:sldId id="270" r:id="rId20"/>
    <p:sldId id="259" r:id="rId21"/>
    <p:sldId id="429" r:id="rId22"/>
    <p:sldId id="43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1F60"/>
    <a:srgbClr val="67F03E"/>
    <a:srgbClr val="D2533D"/>
    <a:srgbClr val="68F03E"/>
    <a:srgbClr val="66F13F"/>
    <a:srgbClr val="ECEBE9"/>
    <a:srgbClr val="5A5E62"/>
    <a:srgbClr val="3121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44C33A-788C-493C-8BE7-545554782B33}" v="4" dt="2023-06-09T09:59:01.4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a Meale" userId="c326e946-5441-4aff-a7e8-591257c80a8d" providerId="ADAL" clId="{3744C33A-788C-493C-8BE7-545554782B33}"/>
    <pc:docChg chg="undo custSel addSld delSld modSld">
      <pc:chgData name="Paula Meale" userId="c326e946-5441-4aff-a7e8-591257c80a8d" providerId="ADAL" clId="{3744C33A-788C-493C-8BE7-545554782B33}" dt="2023-06-09T10:04:20.135" v="313" actId="1076"/>
      <pc:docMkLst>
        <pc:docMk/>
      </pc:docMkLst>
      <pc:sldChg chg="addSp delSp modSp mod setBg">
        <pc:chgData name="Paula Meale" userId="c326e946-5441-4aff-a7e8-591257c80a8d" providerId="ADAL" clId="{3744C33A-788C-493C-8BE7-545554782B33}" dt="2023-06-09T09:44:54.843" v="29" actId="26606"/>
        <pc:sldMkLst>
          <pc:docMk/>
          <pc:sldMk cId="2918968755" sldId="411"/>
        </pc:sldMkLst>
        <pc:spChg chg="del">
          <ac:chgData name="Paula Meale" userId="c326e946-5441-4aff-a7e8-591257c80a8d" providerId="ADAL" clId="{3744C33A-788C-493C-8BE7-545554782B33}" dt="2023-06-09T09:41:54.129" v="0" actId="478"/>
          <ac:spMkLst>
            <pc:docMk/>
            <pc:sldMk cId="2918968755" sldId="411"/>
            <ac:spMk id="2" creationId="{503F4425-6417-0AEE-2080-6729CFCB0607}"/>
          </ac:spMkLst>
        </pc:spChg>
        <pc:spChg chg="del">
          <ac:chgData name="Paula Meale" userId="c326e946-5441-4aff-a7e8-591257c80a8d" providerId="ADAL" clId="{3744C33A-788C-493C-8BE7-545554782B33}" dt="2023-06-09T09:42:01.991" v="3" actId="478"/>
          <ac:spMkLst>
            <pc:docMk/>
            <pc:sldMk cId="2918968755" sldId="411"/>
            <ac:spMk id="6" creationId="{DD963F18-5EFB-A3F3-30B8-751C1B5C12B4}"/>
          </ac:spMkLst>
        </pc:spChg>
        <pc:spChg chg="add del">
          <ac:chgData name="Paula Meale" userId="c326e946-5441-4aff-a7e8-591257c80a8d" providerId="ADAL" clId="{3744C33A-788C-493C-8BE7-545554782B33}" dt="2023-06-09T09:42:37.888" v="8" actId="26606"/>
          <ac:spMkLst>
            <pc:docMk/>
            <pc:sldMk cId="2918968755" sldId="411"/>
            <ac:spMk id="12" creationId="{73EDB3DA-AEF0-428A-A317-C42827E6C836}"/>
          </ac:spMkLst>
        </pc:spChg>
        <pc:spChg chg="add del">
          <ac:chgData name="Paula Meale" userId="c326e946-5441-4aff-a7e8-591257c80a8d" providerId="ADAL" clId="{3744C33A-788C-493C-8BE7-545554782B33}" dt="2023-06-09T09:42:37.888" v="8" actId="26606"/>
          <ac:spMkLst>
            <pc:docMk/>
            <pc:sldMk cId="2918968755" sldId="411"/>
            <ac:spMk id="17" creationId="{4A06AD8B-0227-4FF6-AEB4-C66C5A5398C1}"/>
          </ac:spMkLst>
        </pc:spChg>
        <pc:spChg chg="add del">
          <ac:chgData name="Paula Meale" userId="c326e946-5441-4aff-a7e8-591257c80a8d" providerId="ADAL" clId="{3744C33A-788C-493C-8BE7-545554782B33}" dt="2023-06-09T09:42:37.888" v="8" actId="26606"/>
          <ac:spMkLst>
            <pc:docMk/>
            <pc:sldMk cId="2918968755" sldId="411"/>
            <ac:spMk id="19" creationId="{5DFACEB2-7564-4FB9-B739-C2CE339BA3D2}"/>
          </ac:spMkLst>
        </pc:spChg>
        <pc:spChg chg="add del">
          <ac:chgData name="Paula Meale" userId="c326e946-5441-4aff-a7e8-591257c80a8d" providerId="ADAL" clId="{3744C33A-788C-493C-8BE7-545554782B33}" dt="2023-06-09T09:44:38.222" v="24" actId="26606"/>
          <ac:spMkLst>
            <pc:docMk/>
            <pc:sldMk cId="2918968755" sldId="411"/>
            <ac:spMk id="23" creationId="{2F19B711-C590-44D1-9AA8-9F143B0ED58A}"/>
          </ac:spMkLst>
        </pc:spChg>
        <pc:spChg chg="add del">
          <ac:chgData name="Paula Meale" userId="c326e946-5441-4aff-a7e8-591257c80a8d" providerId="ADAL" clId="{3744C33A-788C-493C-8BE7-545554782B33}" dt="2023-06-09T09:44:38.222" v="24" actId="26606"/>
          <ac:spMkLst>
            <pc:docMk/>
            <pc:sldMk cId="2918968755" sldId="411"/>
            <ac:spMk id="25" creationId="{C0C79CF2-6A1C-4636-84CE-ABB2BE191D23}"/>
          </ac:spMkLst>
        </pc:spChg>
        <pc:spChg chg="add del">
          <ac:chgData name="Paula Meale" userId="c326e946-5441-4aff-a7e8-591257c80a8d" providerId="ADAL" clId="{3744C33A-788C-493C-8BE7-545554782B33}" dt="2023-06-09T09:44:38.222" v="24" actId="26606"/>
          <ac:spMkLst>
            <pc:docMk/>
            <pc:sldMk cId="2918968755" sldId="411"/>
            <ac:spMk id="27" creationId="{7A5D17DF-AD65-402C-A95C-F13C770C9FCD}"/>
          </ac:spMkLst>
        </pc:spChg>
        <pc:spChg chg="add del">
          <ac:chgData name="Paula Meale" userId="c326e946-5441-4aff-a7e8-591257c80a8d" providerId="ADAL" clId="{3744C33A-788C-493C-8BE7-545554782B33}" dt="2023-06-09T09:44:48.483" v="26" actId="26606"/>
          <ac:spMkLst>
            <pc:docMk/>
            <pc:sldMk cId="2918968755" sldId="411"/>
            <ac:spMk id="29" creationId="{A9F529C3-C941-49FD-8C67-82F134F64BDB}"/>
          </ac:spMkLst>
        </pc:spChg>
        <pc:spChg chg="add del">
          <ac:chgData name="Paula Meale" userId="c326e946-5441-4aff-a7e8-591257c80a8d" providerId="ADAL" clId="{3744C33A-788C-493C-8BE7-545554782B33}" dt="2023-06-09T09:44:48.483" v="26" actId="26606"/>
          <ac:spMkLst>
            <pc:docMk/>
            <pc:sldMk cId="2918968755" sldId="411"/>
            <ac:spMk id="30" creationId="{20586029-32A0-47E5-9AEC-AE3ABA6B94D0}"/>
          </ac:spMkLst>
        </pc:spChg>
        <pc:spChg chg="add del">
          <ac:chgData name="Paula Meale" userId="c326e946-5441-4aff-a7e8-591257c80a8d" providerId="ADAL" clId="{3744C33A-788C-493C-8BE7-545554782B33}" dt="2023-06-09T09:44:54.843" v="28" actId="26606"/>
          <ac:spMkLst>
            <pc:docMk/>
            <pc:sldMk cId="2918968755" sldId="411"/>
            <ac:spMk id="33" creationId="{69D184B2-2226-4E31-BCCB-444330767440}"/>
          </ac:spMkLst>
        </pc:spChg>
        <pc:spChg chg="add del">
          <ac:chgData name="Paula Meale" userId="c326e946-5441-4aff-a7e8-591257c80a8d" providerId="ADAL" clId="{3744C33A-788C-493C-8BE7-545554782B33}" dt="2023-06-09T09:44:54.843" v="28" actId="26606"/>
          <ac:spMkLst>
            <pc:docMk/>
            <pc:sldMk cId="2918968755" sldId="411"/>
            <ac:spMk id="34" creationId="{1AC4D4E3-486A-464A-8EC8-D44881097267}"/>
          </ac:spMkLst>
        </pc:spChg>
        <pc:spChg chg="add del">
          <ac:chgData name="Paula Meale" userId="c326e946-5441-4aff-a7e8-591257c80a8d" providerId="ADAL" clId="{3744C33A-788C-493C-8BE7-545554782B33}" dt="2023-06-09T09:44:54.843" v="28" actId="26606"/>
          <ac:spMkLst>
            <pc:docMk/>
            <pc:sldMk cId="2918968755" sldId="411"/>
            <ac:spMk id="35" creationId="{864DE13E-58EB-4475-B79C-0D4FC651239B}"/>
          </ac:spMkLst>
        </pc:spChg>
        <pc:picChg chg="del">
          <ac:chgData name="Paula Meale" userId="c326e946-5441-4aff-a7e8-591257c80a8d" providerId="ADAL" clId="{3744C33A-788C-493C-8BE7-545554782B33}" dt="2023-06-09T09:42:00.133" v="2" actId="478"/>
          <ac:picMkLst>
            <pc:docMk/>
            <pc:sldMk cId="2918968755" sldId="411"/>
            <ac:picMk id="4" creationId="{469BA07C-194B-F132-C749-E31194CF358B}"/>
          </ac:picMkLst>
        </pc:picChg>
        <pc:picChg chg="mod ord">
          <ac:chgData name="Paula Meale" userId="c326e946-5441-4aff-a7e8-591257c80a8d" providerId="ADAL" clId="{3744C33A-788C-493C-8BE7-545554782B33}" dt="2023-06-09T09:44:54.843" v="29" actId="26606"/>
          <ac:picMkLst>
            <pc:docMk/>
            <pc:sldMk cId="2918968755" sldId="411"/>
            <ac:picMk id="5" creationId="{419D2CEA-DE88-50CB-A26B-092C5A234690}"/>
          </ac:picMkLst>
        </pc:picChg>
        <pc:picChg chg="del">
          <ac:chgData name="Paula Meale" userId="c326e946-5441-4aff-a7e8-591257c80a8d" providerId="ADAL" clId="{3744C33A-788C-493C-8BE7-545554782B33}" dt="2023-06-09T09:41:56.282" v="1" actId="478"/>
          <ac:picMkLst>
            <pc:docMk/>
            <pc:sldMk cId="2918968755" sldId="411"/>
            <ac:picMk id="7" creationId="{BD08498B-CACB-716E-0603-62B3F047EEEC}"/>
          </ac:picMkLst>
        </pc:picChg>
        <pc:picChg chg="add mod ord modCrop">
          <ac:chgData name="Paula Meale" userId="c326e946-5441-4aff-a7e8-591257c80a8d" providerId="ADAL" clId="{3744C33A-788C-493C-8BE7-545554782B33}" dt="2023-06-09T09:44:54.843" v="29" actId="26606"/>
          <ac:picMkLst>
            <pc:docMk/>
            <pc:sldMk cId="2918968755" sldId="411"/>
            <ac:picMk id="10" creationId="{12647C8C-C0C6-6DFE-39CA-DCB8CFFF763F}"/>
          </ac:picMkLst>
        </pc:picChg>
        <pc:cxnChg chg="add del">
          <ac:chgData name="Paula Meale" userId="c326e946-5441-4aff-a7e8-591257c80a8d" providerId="ADAL" clId="{3744C33A-788C-493C-8BE7-545554782B33}" dt="2023-06-09T09:43:22.754" v="15" actId="26606"/>
          <ac:cxnSpMkLst>
            <pc:docMk/>
            <pc:sldMk cId="2918968755" sldId="411"/>
            <ac:cxnSpMk id="13" creationId="{1C6AAE25-BD23-41B5-AAE4-1DA5898C2ADB}"/>
          </ac:cxnSpMkLst>
        </pc:cxnChg>
        <pc:cxnChg chg="add del">
          <ac:chgData name="Paula Meale" userId="c326e946-5441-4aff-a7e8-591257c80a8d" providerId="ADAL" clId="{3744C33A-788C-493C-8BE7-545554782B33}" dt="2023-06-09T09:44:54.843" v="29" actId="26606"/>
          <ac:cxnSpMkLst>
            <pc:docMk/>
            <pc:sldMk cId="2918968755" sldId="411"/>
            <ac:cxnSpMk id="16" creationId="{0B4A113E-D208-4EF0-8BAB-25FDD2E588BA}"/>
          </ac:cxnSpMkLst>
        </pc:cxnChg>
        <pc:cxnChg chg="add del">
          <ac:chgData name="Paula Meale" userId="c326e946-5441-4aff-a7e8-591257c80a8d" providerId="ADAL" clId="{3744C33A-788C-493C-8BE7-545554782B33}" dt="2023-06-09T09:44:54.843" v="29" actId="26606"/>
          <ac:cxnSpMkLst>
            <pc:docMk/>
            <pc:sldMk cId="2918968755" sldId="411"/>
            <ac:cxnSpMk id="18" creationId="{2FE16547-5205-4F0E-B809-89D18FF4C8BA}"/>
          </ac:cxnSpMkLst>
        </pc:cxnChg>
        <pc:cxnChg chg="add del">
          <ac:chgData name="Paula Meale" userId="c326e946-5441-4aff-a7e8-591257c80a8d" providerId="ADAL" clId="{3744C33A-788C-493C-8BE7-545554782B33}" dt="2023-06-09T09:42:50.918" v="10" actId="26606"/>
          <ac:cxnSpMkLst>
            <pc:docMk/>
            <pc:sldMk cId="2918968755" sldId="411"/>
            <ac:cxnSpMk id="21" creationId="{4D56677B-C0B7-4DAC-ACAD-8054FF1B599A}"/>
          </ac:cxnSpMkLst>
        </pc:cxnChg>
        <pc:cxnChg chg="add del">
          <ac:chgData name="Paula Meale" userId="c326e946-5441-4aff-a7e8-591257c80a8d" providerId="ADAL" clId="{3744C33A-788C-493C-8BE7-545554782B33}" dt="2023-06-09T09:44:48.483" v="26" actId="26606"/>
          <ac:cxnSpMkLst>
            <pc:docMk/>
            <pc:sldMk cId="2918968755" sldId="411"/>
            <ac:cxnSpMk id="31" creationId="{8C730EAB-A532-4295-A302-FB4B90DB9F5E}"/>
          </ac:cxnSpMkLst>
        </pc:cxnChg>
        <pc:cxnChg chg="add del">
          <ac:chgData name="Paula Meale" userId="c326e946-5441-4aff-a7e8-591257c80a8d" providerId="ADAL" clId="{3744C33A-788C-493C-8BE7-545554782B33}" dt="2023-06-09T09:44:54.843" v="28" actId="26606"/>
          <ac:cxnSpMkLst>
            <pc:docMk/>
            <pc:sldMk cId="2918968755" sldId="411"/>
            <ac:cxnSpMk id="36" creationId="{02E9B2EE-76CA-47F3-9977-3F2FCB7FD252}"/>
          </ac:cxnSpMkLst>
        </pc:cxnChg>
        <pc:cxnChg chg="add">
          <ac:chgData name="Paula Meale" userId="c326e946-5441-4aff-a7e8-591257c80a8d" providerId="ADAL" clId="{3744C33A-788C-493C-8BE7-545554782B33}" dt="2023-06-09T09:44:54.843" v="29" actId="26606"/>
          <ac:cxnSpMkLst>
            <pc:docMk/>
            <pc:sldMk cId="2918968755" sldId="411"/>
            <ac:cxnSpMk id="38" creationId="{4D56677B-C0B7-4DAC-ACAD-8054FF1B599A}"/>
          </ac:cxnSpMkLst>
        </pc:cxnChg>
      </pc:sldChg>
      <pc:sldChg chg="addSp delSp modSp mod">
        <pc:chgData name="Paula Meale" userId="c326e946-5441-4aff-a7e8-591257c80a8d" providerId="ADAL" clId="{3744C33A-788C-493C-8BE7-545554782B33}" dt="2023-06-09T10:04:20.135" v="313" actId="1076"/>
        <pc:sldMkLst>
          <pc:docMk/>
          <pc:sldMk cId="3061385889" sldId="429"/>
        </pc:sldMkLst>
        <pc:spChg chg="add mod">
          <ac:chgData name="Paula Meale" userId="c326e946-5441-4aff-a7e8-591257c80a8d" providerId="ADAL" clId="{3744C33A-788C-493C-8BE7-545554782B33}" dt="2023-06-09T10:04:20.135" v="313" actId="1076"/>
          <ac:spMkLst>
            <pc:docMk/>
            <pc:sldMk cId="3061385889" sldId="429"/>
            <ac:spMk id="3" creationId="{D78790F9-A9E2-C78B-7F83-F130BC08CAF1}"/>
          </ac:spMkLst>
        </pc:spChg>
        <pc:spChg chg="add del mod">
          <ac:chgData name="Paula Meale" userId="c326e946-5441-4aff-a7e8-591257c80a8d" providerId="ADAL" clId="{3744C33A-788C-493C-8BE7-545554782B33}" dt="2023-06-09T09:59:01.447" v="179"/>
          <ac:spMkLst>
            <pc:docMk/>
            <pc:sldMk cId="3061385889" sldId="429"/>
            <ac:spMk id="7" creationId="{BDA026BE-331E-64A1-A966-765E77EFA8F7}"/>
          </ac:spMkLst>
        </pc:spChg>
        <pc:grpChg chg="mod">
          <ac:chgData name="Paula Meale" userId="c326e946-5441-4aff-a7e8-591257c80a8d" providerId="ADAL" clId="{3744C33A-788C-493C-8BE7-545554782B33}" dt="2023-06-09T10:04:20.135" v="313" actId="1076"/>
          <ac:grpSpMkLst>
            <pc:docMk/>
            <pc:sldMk cId="3061385889" sldId="429"/>
            <ac:grpSpMk id="2" creationId="{9F4D5E22-7ED3-7BB3-6CE8-453D7AFC7769}"/>
          </ac:grpSpMkLst>
        </pc:grpChg>
      </pc:sldChg>
      <pc:sldChg chg="del">
        <pc:chgData name="Paula Meale" userId="c326e946-5441-4aff-a7e8-591257c80a8d" providerId="ADAL" clId="{3744C33A-788C-493C-8BE7-545554782B33}" dt="2023-06-09T09:48:54.852" v="36" actId="47"/>
        <pc:sldMkLst>
          <pc:docMk/>
          <pc:sldMk cId="2418955184" sldId="430"/>
        </pc:sldMkLst>
      </pc:sldChg>
      <pc:sldChg chg="del">
        <pc:chgData name="Paula Meale" userId="c326e946-5441-4aff-a7e8-591257c80a8d" providerId="ADAL" clId="{3744C33A-788C-493C-8BE7-545554782B33}" dt="2023-06-09T09:49:01.430" v="38" actId="47"/>
        <pc:sldMkLst>
          <pc:docMk/>
          <pc:sldMk cId="3993343289" sldId="433"/>
        </pc:sldMkLst>
      </pc:sldChg>
      <pc:sldChg chg="add del">
        <pc:chgData name="Paula Meale" userId="c326e946-5441-4aff-a7e8-591257c80a8d" providerId="ADAL" clId="{3744C33A-788C-493C-8BE7-545554782B33}" dt="2023-06-09T09:48:14.100" v="32" actId="47"/>
        <pc:sldMkLst>
          <pc:docMk/>
          <pc:sldMk cId="3624599166" sldId="434"/>
        </pc:sldMkLst>
      </pc:sldChg>
      <pc:sldChg chg="del">
        <pc:chgData name="Paula Meale" userId="c326e946-5441-4aff-a7e8-591257c80a8d" providerId="ADAL" clId="{3744C33A-788C-493C-8BE7-545554782B33}" dt="2023-06-09T09:48:57.775" v="37" actId="47"/>
        <pc:sldMkLst>
          <pc:docMk/>
          <pc:sldMk cId="2979611816" sldId="439"/>
        </pc:sldMkLst>
      </pc:sldChg>
      <pc:sldChg chg="delSp add setBg delDesignElem">
        <pc:chgData name="Paula Meale" userId="c326e946-5441-4aff-a7e8-591257c80a8d" providerId="ADAL" clId="{3744C33A-788C-493C-8BE7-545554782B33}" dt="2023-06-09T09:48:52.029" v="35"/>
        <pc:sldMkLst>
          <pc:docMk/>
          <pc:sldMk cId="366643065" sldId="440"/>
        </pc:sldMkLst>
        <pc:cxnChg chg="del">
          <ac:chgData name="Paula Meale" userId="c326e946-5441-4aff-a7e8-591257c80a8d" providerId="ADAL" clId="{3744C33A-788C-493C-8BE7-545554782B33}" dt="2023-06-09T09:48:52.029" v="35"/>
          <ac:cxnSpMkLst>
            <pc:docMk/>
            <pc:sldMk cId="366643065" sldId="440"/>
            <ac:cxnSpMk id="38" creationId="{4D56677B-C0B7-4DAC-ACAD-8054FF1B599A}"/>
          </ac:cxnSpMkLst>
        </pc:cxnChg>
      </pc:sldChg>
      <pc:sldChg chg="add del">
        <pc:chgData name="Paula Meale" userId="c326e946-5441-4aff-a7e8-591257c80a8d" providerId="ADAL" clId="{3744C33A-788C-493C-8BE7-545554782B33}" dt="2023-06-09T09:48:25.489" v="33" actId="47"/>
        <pc:sldMkLst>
          <pc:docMk/>
          <pc:sldMk cId="1678300944" sldId="44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0:10:11.710"/>
    </inkml:context>
    <inkml:brush xml:id="br0">
      <inkml:brushProperty name="width" value="0.06174" units="cm"/>
      <inkml:brushProperty name="height" value="0.06174" units="cm"/>
    </inkml:brush>
  </inkml:definitions>
  <inkml:trace contextRef="#ctx0" brushRef="#br0">4 8457 24575,'-3'16'0,"3"-4"0,23-4 0,32-3 0,0-1 0,0-2 0,-1-4 0,1-1 0,0-1 0,-1-3 0,63-17 0,-73 14 0,0-2 0,-2-1 0,1-2 0,-2-2 0,-2-1 0,70-42 0,-59 15 0,-11 7 0,-17 19 0,0-2 0,-3 1 0,0-2 0,27-40 0,-27 34 0,3 0 0,36-38 0,-42 49 0,1-2 0,-3 0 0,-1-2 0,1 1 0,-4-1 0,12-27 0,7-12 0,-17 32 0,-1 0 0,-2-1 0,9-50 0,-3 8 0,4 0 0,36-85 0,-42 124 0,14-34 0,2 2 0,3-1 0,80-109 0,-1 25 0,25-13 0,-83 80 0,-43 65 0,0-1 0,1 2 0,2-2 0,22-23 0,-25 30 0,-1-2 0,0-1 0,0 0 0,-2 1 0,-1-2 0,0 0 0,0 1 0,-2-1 0,0 0 0,-1-1 0,0-16 0,12-38 0,4 1 0,151-479 0,-91 313 0,-16 38 0,-18 65 0,-24 66 0,2 1 0,52-96 0,-30 90 0,-20 35 0,30-63 0,-45 77 0,3 1 0,0 1 0,2 1 0,23-28 0,22-26 0,28-80 0,7-8 0,-54 107 0,-22 30 0,-1 0 0,-2-1 0,25-52 0,69-131 0,-50 78 0,23-59 0,-46 106 0,-22 53 0,-4 1 0,11-35 0,-6 17 0,2 1 0,3 1 0,2 1 0,30-44 0,-24 40 0,9-18 0,-19 28 0,3 2 0,0 1 0,37-41 0,-29 40 0,0-1 0,-2-1 0,23-47 0,54-129 0,-91 186 0,19-72 0,-27 77 0,1 0 0,2-1 0,13-24 0,16-36 0,-30 67 0,-1-1 0,2 1 0,-1-1 0,3 2 0,0 0 0,1 0 0,20-21 0,-18 21 0,-1 1 0,0-1 0,-3-1 0,2-1 0,10-27 0,-9 20 0,0 0 0,18-22 0,-6 10 0,32-59 0,-39 60 0,1 4 0,35-47 0,-23 40 0,36-65 0,-14 17 0,-30 58 0,1 1 0,1 2 0,30-27 0,46-48 0,-90 88 0,2 1 0,-2 0 0,3 0 0,0 2 0,1 0 0,0 0 0,-1 1 0,2 0 0,0 0 0,2 2 0,-2 0 0,2 1 0,-1 1 0,2 0 0,-1 0 0,0 2 0,28-3 0,407 6 0,-198 3 0,-119 0 0,151-7 0,-93-33 0,-141 30 0,-4-2 0,55-16 0,-64 13 0,-1 4 0,2-1 0,0 3 0,58-4 0,-74 10 0,29 0 0,0-2 0,0-2 0,62-12 0,-55 7 0,1 3 0,-1 2 0,2 2 0,71 7 0,125-5 0,-112-19 0,-98 10 0,85-4 0,-80 11 0,24 1 0,111 7 0,-187-6 0,1 0 0,0 1 0,0-1 0,-1 1 0,1-1 0,0 2 0,-1-1 0,1-1 0,-1 2 0,1-1 0,-2 1 0,2-1 0,-1 1 0,1-1 0,-2 2 0,2-1 0,-2-1 0,1 1 0,-1 0 0,1 0 0,-1 1 0,2 1 0,18 61 0,-4-10 0,13-11 0,49 57 0,-46-58 0,42 64 0,67 94 0,-48-24 0,-49-86 0,-33-65 0,-2 2 0,-1 0 0,7 48 0,0-4 0,-5-42 0,0 3 0,20 33 0,-16-36 0,-2 1 0,13 45 0,-8-20 0,33 77 0,-26-77 0,19 73 0,-10-21 0,58 128 0,6 10 0,87 248 0,29 87 0,-28-36 0,-57-263 0,-18-27 0,-76-178 0,5-1 0,55 81 0,98 124 0,-23 14 0,-148-256 0,-1 1 0,-2 1 0,13 47 0,34 70 0,47 87 0,-62-113 0,-30-80 0,36 76 0,-47-108 0,0 2 0,-3-1 0,1 1 0,2 28 0,-6-27 0,2-1 0,2 2 0,17 36 0,92 196 0,-92-206 0,-20-34 0,3 0 0,1 0 0,-1-1 0,3 1 0,-1-1 0,2-2 0,14 16 0,-17-20 0,0 2 0,-1 0 0,1 0 0,-2 1 0,7 12 0,18 30 0,15 22 0,-38-60 0,-1 0 0,1-1 0,3 1 0,-2-1 0,2-2 0,19 19 0,-14-16 0,-1 2 0,-1-1 0,0 1 0,-2 0 0,12 25 0,3 0 0,7 36 0,-32-67 0,1 1 0,2-1 0,0 1 0,0-1 0,1-1 0,13 19 0,-14-27 0,-1 1 0,1-1 0,-2 0 0,2 0 0,0 0 0,0 0 0,-1-1 0,1 0 0,0 1 0,0-2 0,0 1 0,1-1 0,-1-1 0,0 2 0,10-2 0,110-2 0,-82 1 0,1872-5 0,-1047 9 0,-87-3 0,-780 0 0,0 0 0,1-2 0,-1 2 0,1 0 0,-2 2 0,2-2 0,0 0 0,-1 0 0,1 0 0,-2 1 0,2-1 0,-2 2 0,2-2 0,-1 1 0,1 1 0,-2-2 0,1 1 0,1 1 0,-2-1 0,1 1 0,-1-1 0,0 1 0,1-1 0,-1 0 0,1 1 0,-1-1 0,1 1 0,-1-1 0,2 5 0,18 21 0,-18-26 0,-2 0 0,2 1 0,0-1 0,0 1 0,0-1 0,0 1 0,0-1 0,0 1 0,1-2 0,-1 1 0,0-1 0,0 2 0,0-2 0,1 0 0,-1 0 0,0 0 0,0 0 0,1 0 0,-1 0 0,0 0 0,0-2 0,1 2 0,-1-1 0,0 1 0,0-2 0,0 1 0,0-1 0,0 1 0,0-1 0,0 1 0,0-1 0,4-3 0,3-1 0,1-2 0,-3 1 0,3 0 0,-3-1 0,1 0 0,-1-1 0,11-12 0,70-113 0,-80 119 0,0-1 0,-2 0 0,-1 0 0,4-18 0,24-54 0,8 13 0,61-80 0,-84 129 0,-3-1 0,-1-1 0,15-42 0,-21 45 0,1 0 0,4 2 0,-3-2 0,4 3 0,29-38 0,-29 42 0,-1 1 0,-1-2 0,11-24 0,33-43 0,-20 43 0,108-119 0,-104 115 0,66-95 0,-34 39 0,-32 45 0,-27 36 0,3 0 0,0 0 0,1 1 0,26-21 0,-14 14 0,0-1 0,-2-2 0,42-60 0,54-111 0,-1 4 0,-18 38 0,34-46 0,-119 174 0,1-2 0,-4 0 0,17-42 0,-16 33 0,37-61 0,-23 47 0,29-66 0,23-45 0,-28 55 0,-15 25 0,98-171 0,-112 213 0,86-148 0,106-281 0,-61 81 0,-147 367 0,0 3 0,29-42 0,10-22 0,-44 73 0,-2-1 0,0 0 0,-1 0 0,0 0 0,0-30 0,-4 33 0,2 0 0,-1 0 0,2-1 0,1 1 0,0 2 0,0-3 0,1 1 0,2 1 0,10-20 0,97-152 0,-96 154 0,-1 1 0,12-34 0,-16 31 0,36-59 0,-35 69 0,-2 0 0,-1-1 0,0-1 0,-2-1 0,5-32 0,-4 22 0,21-56 0,-15 47 0,0 0 0,-5-1 0,7-58 0,19-74 0,43-68 0,-51 127 0,-23 78 0,25-65 0,21-59 0,-38 111 0,3 3 0,3-1 0,33-61 0,-14 23 0,-34 74 0,0 2 0,2 0 0,0 0 0,1 0 0,1 0 0,-1-1 0,2 3 0,1-1 0,11-12 0,11-3 0,3-1 0,0 3 0,2 0 0,61-29 0,-82 48 0,-1 0 0,1 2 0,0-1 0,0 1 0,2 1 0,-2 0 0,1 2 0,23-2 0,64-11 0,-72 9 0,-1-1 0,3 0 0,-2 3 0,0 0 0,2 3 0,-2 0 0,46 4 0,-67-2 0,0 1 0,0-2 0,0 2 0,0 0 0,0 0 0,-1 1 0,0 1 0,0-1 0,-1 1 0,1 0 0,-1 1 0,0 0 0,0 0 0,-2 1 0,2-1 0,-2 2 0,1-1 0,-3 2 0,3-2 0,-2 2 0,-2-2 0,2 2 0,-2 0 0,7 17 0,-3-7 0,1 2 0,3-2 0,-2-2 0,30 36 0,6 11 0,-21-17 0,-1 2 0,-4-1 0,20 77 0,-34-96 0,0 0 0,-3 0 0,-2 1 0,-4 49 0,2-48 0,-1-1 0,4 0 0,1 0 0,7 35 0,-4-48 0,1 0 0,0-1 0,2 0 0,0 0 0,17 19 0,-15-22 0,-3 0 0,1 1 0,-2 0 0,1-1 0,-1 2 0,-1 0 0,6 24 0,1 13 0,1-3 0,4 1 0,35 67 0,-50-114 0,54 93 0,-45-80 0,-1 0 0,0 0 0,-3 0 0,1 2 0,-2-1 0,1 1 0,4 24 0,-2 1 0,25 74 0,-22-83 0,-1 1 0,-3 0 0,8 62 0,-8-12 0,3 0 0,5 0 0,52 142 0,130 236 0,-193-449 0,47 89 0,-22-43 0,35 99 0,73 176 0,-37-107 0,62 207 0,-101-269 0,37 118 0,-71-190 0,7-2 0,51 94 0,-47-104 0,14 15 0,5-1 0,93 115 0,58 88 0,-118-152 0,71 128 0,-48-54 0,-50-105 0,11 14 0,-42-77 0,-5 1 0,-1 1 0,22 65 0,-9-9 0,-27-80 0,-2 0 0,-2 1 0,0 0 0,5 53 0,-9-32 0,16 54 0,-4-24 0,-11-54 43,2 1 1,18 39-1,-13-39-791,13 52 1,-21-48-6079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0:32:22.55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1 163 24575,'29'-10'0,"-2"0"0,22 4 0,1 2 0,95 6 0,-47 0 0,1730-2 0,-1801-2 0,0-1 0,1-1 0,50-15 0,23-5 0,-68 19 0,21-4 0,100-5 0,-133 13 0,-1-1 0,33-8 0,-30 6 0,43-4 0,-6 8 0,-40 1 0,0 0 0,0-2 0,0-1 0,0 0 0,22-6 0,-17 2 0,0 1 0,0 1 0,40-1 0,80 6 0,-49 2 0,326-3 0,-417 0 0,0 0 0,0 1 0,-1-1 0,1 1 0,0 0 0,-1 1 0,1-1 0,-1 1 0,0 0 0,0 0 0,1 0 0,-1 1 0,0 0 0,-1-1 0,7 7 0,1 2 0,-1 1 0,0 1 0,11 17 0,0-1 0,29 50 0,-13-19 0,26 42 0,-39-62 0,1 0 0,2-1 0,1-2 0,44 45 0,12 3 0,-21-20 0,40 45 0,-60-68 0,-34-35 0,0 1 0,-1 0 0,0 1 0,12 15 0,62 90 0,-70-94 0,-1 1 0,13 35 0,14 27 0,75 127 0,-28-38 0,36 86 0,-111-234 0,-9-23 0,88 186 0,-40-80 0,-44-94 0,31 98 0,1 2 0,-29-89 0,0 0 0,8 48 0,-11-46 0,1 0 0,14 38 0,8 7 0,44 96 0,-35-80 0,-24-54 0,20 34 0,3 6 0,42 118 0,-50-117 0,10 53 0,-30-92 0,2-1 0,26 62 0,39 69 0,-31-63 0,-13-23 0,37 145 0,-26-75 0,9 74 0,-35-140 0,19 51 0,-8-33 0,-23-90 0,0-1 0,0 0 0,1 0 0,0-1 0,1 1 0,0-1 0,9 10 0,16 27 0,50 91 0,41 60 0,-64-92 0,-4 2 0,47 136 0,-65-154 0,7 21 0,-31-75 0,1 0 0,25 45 0,-29-61 0,-1 1 0,8 34 0,-9-30 0,14 35 0,9 7 0,34 112 0,-57-161 0,0 1 0,1-1 0,0-1 0,19 27 0,0 0 0,100 168 0,-124-207 0,-1 0 0,1 0 0,0 0 0,1 0 0,-1-1 0,1 1 0,-1-1 0,1 0 0,0 0 0,0 0 0,0 0 0,1-1 0,7 4 0,-3-3 0,0-1 0,0 0 0,0-1 0,0 0 0,1 0 0,13-1 0,108-4 0,-42 0 0,90 9 0,-158-2 0,35 10 0,-25-5 0,11 2 0,-22-4 0,0-2 0,0 0 0,34 2 0,584-5 0,-296-3 0,1452 2 0,-1790 0 0,-1 0 0,1-1 0,-1 1 0,1-1 0,-1 0 0,0 0 0,1 0 0,-1 0 0,0 0 0,0-1 0,0 1 0,0-1 0,0 0 0,0 0 0,-1 0 0,1-1 0,0 1 0,-1 0 0,0-1 0,0 0 0,0 1 0,0-1 0,0 0 0,0 0 0,-1 0 0,2-4 0,21-29 0,40-48 0,-47 60 0,47-82 0,-30 46 0,-10 15 0,55-75 0,-67 105 0,4-5 0,0 0 0,0 2 0,24-20 0,-7 7 0,-1-2 0,-1-2 0,31-44 0,-13 14 0,-16 19 0,-24 31 0,2 0 0,13-15 0,-7 9 0,0-1 0,20-35 0,11-16 0,-21 34 0,-2-1 0,21-45 0,-17 30 0,70-102 0,-80 128 0,1-1 0,43-49 0,-48 62 0,-1-2 0,23-37 0,-4 5 0,-28 44 0,1 1 0,-1 0 0,1 0 0,8-5 0,17-18 0,22-41 0,21-22 0,-65 81 0,0 0 0,-1-1 0,10-19 0,-12 21 0,0-1 0,1 1 0,0-1 0,1 2 0,11-13 0,51-47 0,33-32 0,-38 45-15,3-3 105,-61 52-296,-1 0 1,0-1-1,0 1 0,0-1 0,-1 0 1,8-17-1,-8 10-6620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0:40:38.02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39 12 24575,'-5'0'0,"-6"0"0,-1-5 0,1-1-8191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0:40:38.42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E280B-1340-4520-85D4-569DE1E60274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6F34-59DB-4CEC-A3D5-C0CB6715A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329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9A073-E941-46A1-B2AF-0D446175665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242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9A073-E941-46A1-B2AF-0D446175665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410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9A073-E941-46A1-B2AF-0D446175665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753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9A073-E941-46A1-B2AF-0D446175665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822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9A073-E941-46A1-B2AF-0D446175665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4621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9A073-E941-46A1-B2AF-0D446175665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1509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9A073-E941-46A1-B2AF-0D446175665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3652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9A073-E941-46A1-B2AF-0D446175665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6426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9A073-E941-46A1-B2AF-0D446175665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144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9A073-E941-46A1-B2AF-0D446175665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9A073-E941-46A1-B2AF-0D446175665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09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9A073-E941-46A1-B2AF-0D446175665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828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9A073-E941-46A1-B2AF-0D446175665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105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9A073-E941-46A1-B2AF-0D446175665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4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9A073-E941-46A1-B2AF-0D446175665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11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9A073-E941-46A1-B2AF-0D446175665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578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9A073-E941-46A1-B2AF-0D446175665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098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9D6A4-163C-2393-C592-B923C6E13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8E16D7-BABC-5ABE-9354-0EE255C44B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75F95-A059-4D77-5BE3-0925763B7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E689-0D33-40C5-9C11-90DB29BC49D9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69B13-6F93-21BA-DF3E-A4FA7E1D8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18CC5-9BA2-62F4-6665-10BA27DCC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0B29-C5DF-461F-876E-4D1A8C55D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204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CBD86-92BF-41E6-C613-A08DD884E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3D2101-3FD6-0390-996D-7F7157380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8894F-BCA0-CB21-8856-93CD428E3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E689-0D33-40C5-9C11-90DB29BC49D9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493DF-EB7E-31C4-B0AC-B06901821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70D67-2C1B-022B-BE84-E254B15C3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0B29-C5DF-461F-876E-4D1A8C55D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8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12530E-55B8-57E3-6B8F-A7BF5D3B90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93D63A-F646-400B-510E-968E0C74C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AC309-967D-49B0-5805-AC0569A43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E689-0D33-40C5-9C11-90DB29BC49D9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9CC2E-E463-D5A3-CD87-D948F3215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B717-E2C0-CDFC-F61B-B497C0ED7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0B29-C5DF-461F-876E-4D1A8C55D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41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3D969-4200-6A9F-3821-2B9156B6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47D7F-F78D-3625-B769-EF5F9C9CE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43BBC-6FB8-B076-0855-E15EDEF11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E689-0D33-40C5-9C11-90DB29BC49D9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B16C5-82F1-1891-2F19-9F42B4D75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D65F3-F4E0-1EC1-88F9-4C47A5BF7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0B29-C5DF-461F-876E-4D1A8C55D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70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88697-97B7-637F-1D41-59A1CE6B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52CBB-DB86-C1DB-3C40-841117DAA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C9950-A0B7-7527-ABC8-67704D7B8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E689-0D33-40C5-9C11-90DB29BC49D9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E3BD9-817E-20AB-44F9-036BBC085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16C37-91BC-882D-A48F-BF38528A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0B29-C5DF-461F-876E-4D1A8C55D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77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E3E06-1815-34C0-21B5-AE56C3798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3C212-1056-78A1-7C9A-FC2BF5F0B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FC0649-C25D-6139-D5C6-9141B48F8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73BDE-BB99-AB56-A33D-B81FD605F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E689-0D33-40C5-9C11-90DB29BC49D9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D0DF6B-DD41-22A5-9F19-FC488A6F0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5238DB-8293-FF22-EE49-DFFEFA3F7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0B29-C5DF-461F-876E-4D1A8C55D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69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2C3E5-57B2-AF38-058F-86D6ECE9F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50EDB-5D95-CC0B-0124-3CD191E77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645396-1057-8953-9FE4-1BE10D16D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343BCB-63F7-590B-2340-BE8A036853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44722E-377E-066E-7810-984AA7984A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60DFF6-8425-2A00-5290-64D80A212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E689-0D33-40C5-9C11-90DB29BC49D9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F2473F-66EE-6D8D-CAC0-E5E870761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728320-A27E-3CE2-A60A-D424CE484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0B29-C5DF-461F-876E-4D1A8C55D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49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82573-D7BF-1251-1B58-3A03837AA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FE73D6-BC8F-8C6C-F0D8-D1976D854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E689-0D33-40C5-9C11-90DB29BC49D9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F740D6-F285-32E6-9ADE-244E7BE93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BAF0FA-EDF3-640B-A124-2D49AD6E6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0B29-C5DF-461F-876E-4D1A8C55D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817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505273-8DBA-DD9A-625E-015E354CF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E689-0D33-40C5-9C11-90DB29BC49D9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AFD989-62FD-1AA7-DD3F-F8CF69FF9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9A0878-24BC-EEF6-62A6-B3A6B42E8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0B29-C5DF-461F-876E-4D1A8C55D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38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C99A-09AB-8F98-3679-D3F08F9E3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773C4-3132-A05D-C046-7E0C9D1DD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4E80-7A8E-9697-4950-5F810198D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CC90F-D16B-CAA1-AD64-2BB44094C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E689-0D33-40C5-9C11-90DB29BC49D9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737E7-6EDD-A80D-E34C-D06735FAF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E1ADD-277C-92B2-3D5C-B37F35931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0B29-C5DF-461F-876E-4D1A8C55D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77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F5ADC-ED88-6762-842F-91FCBFDA5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30AD33-813B-46BB-057E-DD93FB649B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A30B2B-5ADA-DB5E-E7B0-82F17B06C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F7581-52FD-43B1-726E-194E57D87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E689-0D33-40C5-9C11-90DB29BC49D9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80C540-D35D-2AEE-B850-3000EFB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9F7AF1-91AE-B0A8-C14B-B3C2EF2C0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0B29-C5DF-461F-876E-4D1A8C55D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810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5CCE91-96F2-7E3A-FB6F-6313225E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8C39D-6B1E-804D-1D6C-D27F927BC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B46A6-EF7F-972D-2A0F-1C72D1728A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6E689-0D33-40C5-9C11-90DB29BC49D9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EE85E-55D6-D8A2-43BD-58E3AEAE34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BF00F-67BA-EB3F-758D-3A11BD0B8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50B29-C5DF-461F-876E-4D1A8C55D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27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90.png"/><Relationship Id="rId3" Type="http://schemas.openxmlformats.org/officeDocument/2006/relationships/image" Target="../media/image1.png"/><Relationship Id="rId7" Type="http://schemas.openxmlformats.org/officeDocument/2006/relationships/image" Target="../media/image21.svg"/><Relationship Id="rId12" Type="http://schemas.openxmlformats.org/officeDocument/2006/relationships/customXml" Target="../ink/ink3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00.png"/><Relationship Id="rId5" Type="http://schemas.openxmlformats.org/officeDocument/2006/relationships/image" Target="../media/image19.svg"/><Relationship Id="rId15" Type="http://schemas.openxmlformats.org/officeDocument/2006/relationships/image" Target="../media/image100.png"/><Relationship Id="rId10" Type="http://schemas.openxmlformats.org/officeDocument/2006/relationships/customXml" Target="../ink/ink2.xml"/><Relationship Id="rId4" Type="http://schemas.openxmlformats.org/officeDocument/2006/relationships/image" Target="../media/image18.png"/><Relationship Id="rId9" Type="http://schemas.openxmlformats.org/officeDocument/2006/relationships/image" Target="../media/image23.svg"/><Relationship Id="rId14" Type="http://schemas.openxmlformats.org/officeDocument/2006/relationships/customXml" Target="../ink/ink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gbr01.safelinks.protection.outlook.com/?url=https%3A%2F%2Fwww.surveymonkey.co.uk%2Fr%2FJ9PPSY2&amp;data=05%7C01%7Cpaula.meale%40pcp.uk.net%7C6a410be6cf574bb2cb8e08db5a9fa42b%7Cab08069964414f408f2de1e5936aba10%7C0%7C0%7C638203413916552166%7CUnknown%7CTWFpbGZsb3d8eyJWIjoiMC4wLjAwMDAiLCJQIjoiV2luMzIiLCJBTiI6Ik1haWwiLCJXVCI6Mn0%3D%7C3000%7C%7C%7C&amp;sdata=EFM2UPM73Ph5ur5g4Q3g2r91o45E3eTNQKikRAsaelY%3D&amp;reserved=0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59CE2-66F7-E39A-0C10-8A8C783AC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lvl="0" algn="l"/>
            <a:br>
              <a:rPr lang="en-GB" sz="3700" b="1" dirty="0"/>
            </a:br>
            <a:br>
              <a:rPr lang="en-GB" sz="3700" b="1" dirty="0"/>
            </a:br>
            <a:r>
              <a:rPr lang="en-GB" sz="3700" b="1" dirty="0">
                <a:latin typeface="Arial" panose="020B0604020202020204" pitchFamily="34" charset="0"/>
                <a:cs typeface="Arial" panose="020B0604020202020204" pitchFamily="34" charset="0"/>
              </a:rPr>
              <a:t>Transitions and Changes Learning Disability &amp; Autism</a:t>
            </a:r>
            <a:br>
              <a:rPr lang="en-GB" sz="3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700" b="1" dirty="0">
                <a:latin typeface="Arial" panose="020B0604020202020204" pitchFamily="34" charset="0"/>
                <a:cs typeface="Arial" panose="020B0604020202020204" pitchFamily="34" charset="0"/>
              </a:rPr>
              <a:t>County Durham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1182A-C991-0B6D-FA99-EB1529D101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6233988" cy="775494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GB" dirty="0">
                <a:solidFill>
                  <a:srgbClr val="2F1F60"/>
                </a:solidFill>
                <a:latin typeface="Arial"/>
                <a:cs typeface="Arial"/>
              </a:rPr>
              <a:t>Paula Meale - June 2023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9D2CEA-DE88-50CB-A26B-092C5A2346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822" r="3620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BDF0186-5F6A-DC9E-53FB-C183B86B93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420" y="172244"/>
            <a:ext cx="1528848" cy="1295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660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59CE2-66F7-E39A-0C10-8A8C783AC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8497" y="1122363"/>
            <a:ext cx="10695007" cy="2387600"/>
          </a:xfrm>
        </p:spPr>
        <p:txBody>
          <a:bodyPr>
            <a:normAutofit/>
          </a:bodyPr>
          <a:lstStyle/>
          <a:p>
            <a:pPr lvl="0" algn="l"/>
            <a:br>
              <a:rPr lang="en-GB" b="1" dirty="0">
                <a:solidFill>
                  <a:srgbClr val="7030A0"/>
                </a:solidFill>
              </a:rPr>
            </a:br>
            <a:br>
              <a:rPr lang="en-GB" b="1" dirty="0">
                <a:solidFill>
                  <a:srgbClr val="7030A0"/>
                </a:solidFill>
              </a:rPr>
            </a:br>
            <a:r>
              <a:rPr lang="en-GB" sz="3600" b="1" dirty="0">
                <a:solidFill>
                  <a:srgbClr val="2F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for the audience</a:t>
            </a:r>
            <a:endParaRPr lang="en-GB" sz="3600" dirty="0">
              <a:solidFill>
                <a:srgbClr val="2F1F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phic 2" descr="Help with solid fill">
            <a:extLst>
              <a:ext uri="{FF2B5EF4-FFF2-40B4-BE49-F238E27FC236}">
                <a16:creationId xmlns:a16="http://schemas.microsoft.com/office/drawing/2014/main" id="{AF744450-02BA-CC77-F505-91872AFA7E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66421" y="1122363"/>
            <a:ext cx="4167568" cy="4167568"/>
          </a:xfrm>
          <a:prstGeom prst="rect">
            <a:avLst/>
          </a:prstGeom>
        </p:spPr>
      </p:pic>
      <p:pic>
        <p:nvPicPr>
          <p:cNvPr id="4" name="Graphic 3" descr="Flag with solid fill">
            <a:extLst>
              <a:ext uri="{FF2B5EF4-FFF2-40B4-BE49-F238E27FC236}">
                <a16:creationId xmlns:a16="http://schemas.microsoft.com/office/drawing/2014/main" id="{5EBBBBBB-CF03-2EF7-95AD-5CA1E81C81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90316" y="3959020"/>
            <a:ext cx="1612107" cy="183327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E5E0DB7-44F6-89F2-AE9D-CFD6607EE1D6}"/>
              </a:ext>
            </a:extLst>
          </p:cNvPr>
          <p:cNvSpPr txBox="1"/>
          <p:nvPr/>
        </p:nvSpPr>
        <p:spPr>
          <a:xfrm>
            <a:off x="4406399" y="4188045"/>
            <a:ext cx="653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Yes</a:t>
            </a:r>
            <a:endParaRPr lang="en-GB" sz="2400" dirty="0">
              <a:solidFill>
                <a:schemeClr val="bg1"/>
              </a:solidFill>
            </a:endParaRPr>
          </a:p>
        </p:txBody>
      </p:sp>
      <p:pic>
        <p:nvPicPr>
          <p:cNvPr id="6" name="Graphic 5" descr="Raised hand outline">
            <a:extLst>
              <a:ext uri="{FF2B5EF4-FFF2-40B4-BE49-F238E27FC236}">
                <a16:creationId xmlns:a16="http://schemas.microsoft.com/office/drawing/2014/main" id="{E11FF0FF-D266-98E3-C721-B860653155C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03464" y="3509963"/>
            <a:ext cx="2282331" cy="228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507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qr code on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12647C8C-C0C6-6DFE-39CA-DCB8CFFF76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615" b="6767"/>
          <a:stretch/>
        </p:blipFill>
        <p:spPr>
          <a:xfrm>
            <a:off x="1115615" y="2305534"/>
            <a:ext cx="4742993" cy="2240786"/>
          </a:xfrm>
          <a:prstGeom prst="rect">
            <a:avLst/>
          </a:prstGeom>
        </p:spPr>
      </p:pic>
      <p:cxnSp>
        <p:nvCxnSpPr>
          <p:cNvPr id="38" name="Straight Connector 22">
            <a:extLst>
              <a:ext uri="{FF2B5EF4-FFF2-40B4-BE49-F238E27FC236}">
                <a16:creationId xmlns:a16="http://schemas.microsoft.com/office/drawing/2014/main" id="{4D56677B-C0B7-4DAC-ACAD-8054FF1B59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573887"/>
            <a:ext cx="0" cy="3710227"/>
          </a:xfrm>
          <a:prstGeom prst="line">
            <a:avLst/>
          </a:prstGeom>
          <a:ln w="19050">
            <a:solidFill>
              <a:srgbClr val="A4FF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419D2CEA-DE88-50CB-A26B-092C5A23469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6822" r="3620" b="-1"/>
          <a:stretch/>
        </p:blipFill>
        <p:spPr>
          <a:xfrm>
            <a:off x="6343240" y="1123527"/>
            <a:ext cx="4003719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968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59CE2-66F7-E39A-0C10-8A8C783AC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8497" y="1122363"/>
            <a:ext cx="10695007" cy="2387600"/>
          </a:xfrm>
        </p:spPr>
        <p:txBody>
          <a:bodyPr>
            <a:normAutofit/>
          </a:bodyPr>
          <a:lstStyle/>
          <a:p>
            <a:pPr lvl="0" algn="l"/>
            <a:br>
              <a:rPr lang="en-GB" sz="3700" b="1" dirty="0">
                <a:solidFill>
                  <a:srgbClr val="7030A0"/>
                </a:solidFill>
              </a:rPr>
            </a:br>
            <a:br>
              <a:rPr lang="en-GB" sz="3700" b="1" dirty="0">
                <a:solidFill>
                  <a:srgbClr val="7030A0"/>
                </a:solidFill>
              </a:rPr>
            </a:br>
            <a:r>
              <a:rPr lang="en-GB" sz="3700" b="1" dirty="0">
                <a:solidFill>
                  <a:srgbClr val="2F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endParaRPr lang="en-GB" sz="3700" dirty="0">
              <a:solidFill>
                <a:srgbClr val="2F1F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162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19D2CEA-DE88-50CB-A26B-092C5A2346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822" r="3620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16" name="Rectangle 2">
            <a:extLst>
              <a:ext uri="{FF2B5EF4-FFF2-40B4-BE49-F238E27FC236}">
                <a16:creationId xmlns:a16="http://schemas.microsoft.com/office/drawing/2014/main" id="{858AF7FE-F7C1-79D0-3AC8-B7AEC082D133}"/>
              </a:ext>
            </a:extLst>
          </p:cNvPr>
          <p:cNvSpPr txBox="1">
            <a:spLocks noChangeArrowheads="1"/>
          </p:cNvSpPr>
          <p:nvPr/>
        </p:nvSpPr>
        <p:spPr>
          <a:xfrm>
            <a:off x="350196" y="609599"/>
            <a:ext cx="7623765" cy="1322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What are we aiming to do?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AF47CB-34E0-537D-31AE-9B205CB1E236}"/>
              </a:ext>
            </a:extLst>
          </p:cNvPr>
          <p:cNvSpPr/>
          <p:nvPr/>
        </p:nvSpPr>
        <p:spPr>
          <a:xfrm>
            <a:off x="284879" y="1809469"/>
            <a:ext cx="5703921" cy="1322888"/>
          </a:xfrm>
          <a:prstGeom prst="rect">
            <a:avLst/>
          </a:prstGeom>
          <a:solidFill>
            <a:schemeClr val="bg1"/>
          </a:solidFill>
          <a:ln>
            <a:solidFill>
              <a:srgbClr val="ECE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lvl="0" indent="-400050">
              <a:lnSpc>
                <a:spcPct val="150000"/>
              </a:lnSpc>
              <a:spcAft>
                <a:spcPts val="1200"/>
              </a:spcAft>
              <a:buFont typeface="+mj-lt"/>
              <a:buAutoNum type="romanLcPeriod"/>
            </a:pPr>
            <a:r>
              <a:rPr lang="en-GB" sz="2000" kern="1200" dirty="0">
                <a:solidFill>
                  <a:srgbClr val="2F1F60"/>
                </a:solidFill>
                <a:effectLst/>
                <a:latin typeface="+mn-lt"/>
                <a:ea typeface="+mn-ea"/>
                <a:cs typeface="+mn-cs"/>
              </a:rPr>
              <a:t>To </a:t>
            </a:r>
            <a:r>
              <a:rPr lang="en-GB" sz="2000" b="1" kern="1200" dirty="0">
                <a:solidFill>
                  <a:srgbClr val="2F1F60"/>
                </a:solidFill>
                <a:effectLst/>
                <a:latin typeface="+mn-lt"/>
                <a:ea typeface="+mn-ea"/>
                <a:cs typeface="+mn-cs"/>
              </a:rPr>
              <a:t>understand</a:t>
            </a:r>
            <a:r>
              <a:rPr lang="en-GB" sz="2000" kern="1200" dirty="0">
                <a:solidFill>
                  <a:srgbClr val="2F1F60"/>
                </a:solidFill>
                <a:effectLst/>
                <a:latin typeface="+mn-lt"/>
                <a:ea typeface="+mn-ea"/>
                <a:cs typeface="+mn-cs"/>
              </a:rPr>
              <a:t> the support </a:t>
            </a:r>
            <a:r>
              <a:rPr lang="en-GB" sz="2000" b="1" kern="1200" dirty="0">
                <a:solidFill>
                  <a:srgbClr val="2F1F60"/>
                </a:solidFill>
                <a:effectLst/>
                <a:latin typeface="+mn-lt"/>
                <a:ea typeface="+mn-ea"/>
                <a:cs typeface="+mn-cs"/>
              </a:rPr>
              <a:t>experiences</a:t>
            </a:r>
            <a:r>
              <a:rPr lang="en-GB" sz="2000" kern="1200" dirty="0">
                <a:solidFill>
                  <a:srgbClr val="2F1F60"/>
                </a:solidFill>
                <a:effectLst/>
                <a:latin typeface="+mn-lt"/>
                <a:ea typeface="+mn-ea"/>
                <a:cs typeface="+mn-cs"/>
              </a:rPr>
              <a:t> of people who have a LD&amp;/A, particularly but not exclusively </a:t>
            </a:r>
            <a:r>
              <a:rPr lang="en-GB" sz="2000" b="0" kern="1200" dirty="0">
                <a:solidFill>
                  <a:srgbClr val="2F1F60"/>
                </a:solidFill>
                <a:effectLst/>
                <a:latin typeface="+mn-lt"/>
                <a:ea typeface="+mn-ea"/>
                <a:cs typeface="+mn-cs"/>
              </a:rPr>
              <a:t>during times of</a:t>
            </a:r>
            <a:r>
              <a:rPr lang="en-GB" sz="2000" b="1" kern="1200" dirty="0">
                <a:solidFill>
                  <a:srgbClr val="2F1F60"/>
                </a:solidFill>
                <a:effectLst/>
                <a:latin typeface="+mn-lt"/>
                <a:ea typeface="+mn-ea"/>
                <a:cs typeface="+mn-cs"/>
              </a:rPr>
              <a:t> life transition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D67B99-6C99-814D-7888-25389EC3ADD3}"/>
              </a:ext>
            </a:extLst>
          </p:cNvPr>
          <p:cNvSpPr/>
          <p:nvPr/>
        </p:nvSpPr>
        <p:spPr>
          <a:xfrm>
            <a:off x="284879" y="4830338"/>
            <a:ext cx="5703921" cy="1322888"/>
          </a:xfrm>
          <a:prstGeom prst="rect">
            <a:avLst/>
          </a:prstGeom>
          <a:solidFill>
            <a:schemeClr val="bg1"/>
          </a:solidFill>
          <a:ln>
            <a:solidFill>
              <a:srgbClr val="ECE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400050">
              <a:lnSpc>
                <a:spcPct val="150000"/>
              </a:lnSpc>
              <a:spcAft>
                <a:spcPts val="1200"/>
              </a:spcAft>
              <a:buFont typeface="+mj-lt"/>
              <a:buAutoNum type="romanLcPeriod" startAt="2"/>
            </a:pPr>
            <a:r>
              <a:rPr lang="en-GB" dirty="0">
                <a:solidFill>
                  <a:srgbClr val="2F1F60"/>
                </a:solidFill>
              </a:rPr>
              <a:t>To decide the </a:t>
            </a:r>
            <a:r>
              <a:rPr lang="en-GB" b="1" dirty="0">
                <a:solidFill>
                  <a:srgbClr val="2F1F60"/>
                </a:solidFill>
              </a:rPr>
              <a:t>top support priorities</a:t>
            </a:r>
            <a:r>
              <a:rPr lang="en-GB" dirty="0">
                <a:solidFill>
                  <a:srgbClr val="2F1F60"/>
                </a:solidFill>
              </a:rPr>
              <a:t>, and create a </a:t>
            </a:r>
            <a:r>
              <a:rPr lang="en-GB" b="1" dirty="0">
                <a:solidFill>
                  <a:srgbClr val="2F1F60"/>
                </a:solidFill>
              </a:rPr>
              <a:t>solution</a:t>
            </a:r>
            <a:r>
              <a:rPr lang="en-GB" dirty="0">
                <a:solidFill>
                  <a:srgbClr val="2F1F60"/>
                </a:solidFill>
              </a:rPr>
              <a:t> led by and for persons with a LD&amp;/ASD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DF2290-D634-671C-5BF8-D7591884C342}"/>
              </a:ext>
            </a:extLst>
          </p:cNvPr>
          <p:cNvSpPr/>
          <p:nvPr/>
        </p:nvSpPr>
        <p:spPr>
          <a:xfrm>
            <a:off x="284879" y="3319904"/>
            <a:ext cx="5703921" cy="1322888"/>
          </a:xfrm>
          <a:prstGeom prst="rect">
            <a:avLst/>
          </a:prstGeom>
          <a:solidFill>
            <a:schemeClr val="bg1"/>
          </a:solidFill>
          <a:ln>
            <a:solidFill>
              <a:srgbClr val="ECE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400050">
              <a:lnSpc>
                <a:spcPct val="150000"/>
              </a:lnSpc>
              <a:spcAft>
                <a:spcPts val="1200"/>
              </a:spcAft>
              <a:buFont typeface="+mj-lt"/>
              <a:buAutoNum type="romanLcPeriod" startAt="2"/>
            </a:pPr>
            <a:r>
              <a:rPr lang="en-GB" dirty="0">
                <a:solidFill>
                  <a:srgbClr val="2F1F60"/>
                </a:solidFill>
              </a:rPr>
              <a:t>To discover areas of </a:t>
            </a:r>
            <a:r>
              <a:rPr lang="en-GB" b="1" dirty="0">
                <a:solidFill>
                  <a:srgbClr val="2F1F60"/>
                </a:solidFill>
              </a:rPr>
              <a:t>unmet need </a:t>
            </a:r>
            <a:r>
              <a:rPr lang="en-GB" dirty="0">
                <a:solidFill>
                  <a:srgbClr val="2F1F60"/>
                </a:solidFill>
              </a:rPr>
              <a:t>and find </a:t>
            </a:r>
            <a:r>
              <a:rPr lang="en-GB" b="1" dirty="0">
                <a:solidFill>
                  <a:srgbClr val="2F1F60"/>
                </a:solidFill>
              </a:rPr>
              <a:t>opportunities</a:t>
            </a:r>
            <a:r>
              <a:rPr lang="en-GB" dirty="0">
                <a:solidFill>
                  <a:srgbClr val="2F1F60"/>
                </a:solidFill>
              </a:rPr>
              <a:t> to improve support and experience</a:t>
            </a:r>
          </a:p>
        </p:txBody>
      </p:sp>
    </p:spTree>
    <p:extLst>
      <p:ext uri="{BB962C8B-B14F-4D97-AF65-F5344CB8AC3E}">
        <p14:creationId xmlns:p14="http://schemas.microsoft.com/office/powerpoint/2010/main" val="3050272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19D2CEA-DE88-50CB-A26B-092C5A2346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822" r="3620" b="-1"/>
          <a:stretch/>
        </p:blipFill>
        <p:spPr>
          <a:xfrm>
            <a:off x="9158263" y="3584791"/>
            <a:ext cx="2184124" cy="2512028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012B95E6-446B-3CC3-229F-BB97F0115D4D}"/>
              </a:ext>
            </a:extLst>
          </p:cNvPr>
          <p:cNvSpPr txBox="1">
            <a:spLocks noChangeArrowheads="1"/>
          </p:cNvSpPr>
          <p:nvPr/>
        </p:nvSpPr>
        <p:spPr>
          <a:xfrm>
            <a:off x="350196" y="609599"/>
            <a:ext cx="7623765" cy="1322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Who do we want to talk to?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89715C4-5213-6308-2329-2F7E0D5930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326282"/>
              </p:ext>
            </p:extLst>
          </p:nvPr>
        </p:nvGraphicFramePr>
        <p:xfrm>
          <a:off x="329010" y="1751148"/>
          <a:ext cx="6883734" cy="464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3734">
                  <a:extLst>
                    <a:ext uri="{9D8B030D-6E8A-4147-A177-3AD203B41FA5}">
                      <a16:colId xmlns:a16="http://schemas.microsoft.com/office/drawing/2014/main" val="69509157"/>
                    </a:ext>
                  </a:extLst>
                </a:gridCol>
              </a:tblGrid>
              <a:tr h="464295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Study Population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F1F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235711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F4D863EA-687E-B340-3F23-206B883D0E1D}"/>
              </a:ext>
            </a:extLst>
          </p:cNvPr>
          <p:cNvGrpSpPr/>
          <p:nvPr/>
        </p:nvGrpSpPr>
        <p:grpSpPr>
          <a:xfrm>
            <a:off x="329010" y="2354322"/>
            <a:ext cx="6883734" cy="3170310"/>
            <a:chOff x="353648" y="2069529"/>
            <a:chExt cx="6883734" cy="3170310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D58D329-8B70-0D6B-234D-266F30DC1F7F}"/>
                </a:ext>
              </a:extLst>
            </p:cNvPr>
            <p:cNvSpPr/>
            <p:nvPr/>
          </p:nvSpPr>
          <p:spPr>
            <a:xfrm>
              <a:off x="353648" y="2069529"/>
              <a:ext cx="6883734" cy="955566"/>
            </a:xfrm>
            <a:custGeom>
              <a:avLst/>
              <a:gdLst>
                <a:gd name="connsiteX0" fmla="*/ 0 w 6883734"/>
                <a:gd name="connsiteY0" fmla="*/ 159264 h 955566"/>
                <a:gd name="connsiteX1" fmla="*/ 159264 w 6883734"/>
                <a:gd name="connsiteY1" fmla="*/ 0 h 955566"/>
                <a:gd name="connsiteX2" fmla="*/ 6724470 w 6883734"/>
                <a:gd name="connsiteY2" fmla="*/ 0 h 955566"/>
                <a:gd name="connsiteX3" fmla="*/ 6883734 w 6883734"/>
                <a:gd name="connsiteY3" fmla="*/ 159264 h 955566"/>
                <a:gd name="connsiteX4" fmla="*/ 6883734 w 6883734"/>
                <a:gd name="connsiteY4" fmla="*/ 796302 h 955566"/>
                <a:gd name="connsiteX5" fmla="*/ 6724470 w 6883734"/>
                <a:gd name="connsiteY5" fmla="*/ 955566 h 955566"/>
                <a:gd name="connsiteX6" fmla="*/ 159264 w 6883734"/>
                <a:gd name="connsiteY6" fmla="*/ 955566 h 955566"/>
                <a:gd name="connsiteX7" fmla="*/ 0 w 6883734"/>
                <a:gd name="connsiteY7" fmla="*/ 796302 h 955566"/>
                <a:gd name="connsiteX8" fmla="*/ 0 w 6883734"/>
                <a:gd name="connsiteY8" fmla="*/ 159264 h 95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3734" h="955566">
                  <a:moveTo>
                    <a:pt x="0" y="159264"/>
                  </a:moveTo>
                  <a:cubicBezTo>
                    <a:pt x="0" y="71305"/>
                    <a:pt x="71305" y="0"/>
                    <a:pt x="159264" y="0"/>
                  </a:cubicBezTo>
                  <a:lnTo>
                    <a:pt x="6724470" y="0"/>
                  </a:lnTo>
                  <a:cubicBezTo>
                    <a:pt x="6812429" y="0"/>
                    <a:pt x="6883734" y="71305"/>
                    <a:pt x="6883734" y="159264"/>
                  </a:cubicBezTo>
                  <a:lnTo>
                    <a:pt x="6883734" y="796302"/>
                  </a:lnTo>
                  <a:cubicBezTo>
                    <a:pt x="6883734" y="884261"/>
                    <a:pt x="6812429" y="955566"/>
                    <a:pt x="6724470" y="955566"/>
                  </a:cubicBezTo>
                  <a:lnTo>
                    <a:pt x="159264" y="955566"/>
                  </a:lnTo>
                  <a:cubicBezTo>
                    <a:pt x="71305" y="955566"/>
                    <a:pt x="0" y="884261"/>
                    <a:pt x="0" y="796302"/>
                  </a:cubicBezTo>
                  <a:lnTo>
                    <a:pt x="0" y="159264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227" tIns="115227" rIns="115227" bIns="115227" numCol="1" spcCol="1270" anchor="ctr" anchorCtr="0">
              <a:noAutofit/>
            </a:bodyPr>
            <a:lstStyle/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dirty="0">
                  <a:solidFill>
                    <a:srgbClr val="2F1F60"/>
                  </a:solidFill>
                  <a:effectLst/>
                  <a:latin typeface="+mn-lt"/>
                  <a:ea typeface="+mn-ea"/>
                  <a:cs typeface="+mn-cs"/>
                </a:rPr>
                <a:t>Individuals with a learning disability &amp;/ autism aged </a:t>
              </a:r>
              <a:r>
                <a:rPr lang="en-GB" sz="1800" b="1" kern="1200" dirty="0">
                  <a:solidFill>
                    <a:srgbClr val="2F1F60"/>
                  </a:solidFill>
                  <a:effectLst/>
                  <a:latin typeface="+mn-lt"/>
                  <a:ea typeface="+mn-ea"/>
                  <a:cs typeface="+mn-cs"/>
                </a:rPr>
                <a:t>≥ 16 years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B7EDD4B-EB1D-899F-0E95-8A7EAB436EFB}"/>
                </a:ext>
              </a:extLst>
            </p:cNvPr>
            <p:cNvSpPr/>
            <p:nvPr/>
          </p:nvSpPr>
          <p:spPr>
            <a:xfrm>
              <a:off x="353648" y="3176901"/>
              <a:ext cx="6883734" cy="955566"/>
            </a:xfrm>
            <a:custGeom>
              <a:avLst/>
              <a:gdLst>
                <a:gd name="connsiteX0" fmla="*/ 0 w 6883734"/>
                <a:gd name="connsiteY0" fmla="*/ 159264 h 955566"/>
                <a:gd name="connsiteX1" fmla="*/ 159264 w 6883734"/>
                <a:gd name="connsiteY1" fmla="*/ 0 h 955566"/>
                <a:gd name="connsiteX2" fmla="*/ 6724470 w 6883734"/>
                <a:gd name="connsiteY2" fmla="*/ 0 h 955566"/>
                <a:gd name="connsiteX3" fmla="*/ 6883734 w 6883734"/>
                <a:gd name="connsiteY3" fmla="*/ 159264 h 955566"/>
                <a:gd name="connsiteX4" fmla="*/ 6883734 w 6883734"/>
                <a:gd name="connsiteY4" fmla="*/ 796302 h 955566"/>
                <a:gd name="connsiteX5" fmla="*/ 6724470 w 6883734"/>
                <a:gd name="connsiteY5" fmla="*/ 955566 h 955566"/>
                <a:gd name="connsiteX6" fmla="*/ 159264 w 6883734"/>
                <a:gd name="connsiteY6" fmla="*/ 955566 h 955566"/>
                <a:gd name="connsiteX7" fmla="*/ 0 w 6883734"/>
                <a:gd name="connsiteY7" fmla="*/ 796302 h 955566"/>
                <a:gd name="connsiteX8" fmla="*/ 0 w 6883734"/>
                <a:gd name="connsiteY8" fmla="*/ 159264 h 95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3734" h="955566">
                  <a:moveTo>
                    <a:pt x="0" y="159264"/>
                  </a:moveTo>
                  <a:cubicBezTo>
                    <a:pt x="0" y="71305"/>
                    <a:pt x="71305" y="0"/>
                    <a:pt x="159264" y="0"/>
                  </a:cubicBezTo>
                  <a:lnTo>
                    <a:pt x="6724470" y="0"/>
                  </a:lnTo>
                  <a:cubicBezTo>
                    <a:pt x="6812429" y="0"/>
                    <a:pt x="6883734" y="71305"/>
                    <a:pt x="6883734" y="159264"/>
                  </a:cubicBezTo>
                  <a:lnTo>
                    <a:pt x="6883734" y="796302"/>
                  </a:lnTo>
                  <a:cubicBezTo>
                    <a:pt x="6883734" y="884261"/>
                    <a:pt x="6812429" y="955566"/>
                    <a:pt x="6724470" y="955566"/>
                  </a:cubicBezTo>
                  <a:lnTo>
                    <a:pt x="159264" y="955566"/>
                  </a:lnTo>
                  <a:cubicBezTo>
                    <a:pt x="71305" y="955566"/>
                    <a:pt x="0" y="884261"/>
                    <a:pt x="0" y="796302"/>
                  </a:cubicBezTo>
                  <a:lnTo>
                    <a:pt x="0" y="159264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227" tIns="115227" rIns="115227" bIns="115227" numCol="1" spcCol="1270" anchor="ctr" anchorCtr="0">
              <a:noAutofit/>
            </a:bodyPr>
            <a:lstStyle/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dirty="0">
                  <a:solidFill>
                    <a:srgbClr val="2F1F60"/>
                  </a:solidFill>
                  <a:effectLst/>
                  <a:latin typeface="+mn-lt"/>
                  <a:ea typeface="+mn-ea"/>
                  <a:cs typeface="+mn-cs"/>
                </a:rPr>
                <a:t>Family members (aged ≥ 16 years) related to an individuals with a LD&amp;/A who is aged </a:t>
              </a:r>
              <a:r>
                <a:rPr lang="en-GB" sz="1800" b="1" kern="1200" dirty="0">
                  <a:solidFill>
                    <a:srgbClr val="2F1F60"/>
                  </a:solidFill>
                  <a:effectLst/>
                  <a:latin typeface="+mn-lt"/>
                  <a:ea typeface="+mn-ea"/>
                  <a:cs typeface="+mn-cs"/>
                </a:rPr>
                <a:t>≥ 14 years</a:t>
              </a:r>
              <a:endParaRPr lang="en-GB" sz="1800" kern="1200" dirty="0">
                <a:solidFill>
                  <a:srgbClr val="2F1F60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AC7E6ED-224F-5827-67FD-D9E50655EF37}"/>
                </a:ext>
              </a:extLst>
            </p:cNvPr>
            <p:cNvSpPr/>
            <p:nvPr/>
          </p:nvSpPr>
          <p:spPr>
            <a:xfrm>
              <a:off x="353648" y="4284273"/>
              <a:ext cx="6883734" cy="955566"/>
            </a:xfrm>
            <a:custGeom>
              <a:avLst/>
              <a:gdLst>
                <a:gd name="connsiteX0" fmla="*/ 0 w 6883734"/>
                <a:gd name="connsiteY0" fmla="*/ 159264 h 955566"/>
                <a:gd name="connsiteX1" fmla="*/ 159264 w 6883734"/>
                <a:gd name="connsiteY1" fmla="*/ 0 h 955566"/>
                <a:gd name="connsiteX2" fmla="*/ 6724470 w 6883734"/>
                <a:gd name="connsiteY2" fmla="*/ 0 h 955566"/>
                <a:gd name="connsiteX3" fmla="*/ 6883734 w 6883734"/>
                <a:gd name="connsiteY3" fmla="*/ 159264 h 955566"/>
                <a:gd name="connsiteX4" fmla="*/ 6883734 w 6883734"/>
                <a:gd name="connsiteY4" fmla="*/ 796302 h 955566"/>
                <a:gd name="connsiteX5" fmla="*/ 6724470 w 6883734"/>
                <a:gd name="connsiteY5" fmla="*/ 955566 h 955566"/>
                <a:gd name="connsiteX6" fmla="*/ 159264 w 6883734"/>
                <a:gd name="connsiteY6" fmla="*/ 955566 h 955566"/>
                <a:gd name="connsiteX7" fmla="*/ 0 w 6883734"/>
                <a:gd name="connsiteY7" fmla="*/ 796302 h 955566"/>
                <a:gd name="connsiteX8" fmla="*/ 0 w 6883734"/>
                <a:gd name="connsiteY8" fmla="*/ 159264 h 95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3734" h="955566">
                  <a:moveTo>
                    <a:pt x="0" y="159264"/>
                  </a:moveTo>
                  <a:cubicBezTo>
                    <a:pt x="0" y="71305"/>
                    <a:pt x="71305" y="0"/>
                    <a:pt x="159264" y="0"/>
                  </a:cubicBezTo>
                  <a:lnTo>
                    <a:pt x="6724470" y="0"/>
                  </a:lnTo>
                  <a:cubicBezTo>
                    <a:pt x="6812429" y="0"/>
                    <a:pt x="6883734" y="71305"/>
                    <a:pt x="6883734" y="159264"/>
                  </a:cubicBezTo>
                  <a:lnTo>
                    <a:pt x="6883734" y="796302"/>
                  </a:lnTo>
                  <a:cubicBezTo>
                    <a:pt x="6883734" y="884261"/>
                    <a:pt x="6812429" y="955566"/>
                    <a:pt x="6724470" y="955566"/>
                  </a:cubicBezTo>
                  <a:lnTo>
                    <a:pt x="159264" y="955566"/>
                  </a:lnTo>
                  <a:cubicBezTo>
                    <a:pt x="71305" y="955566"/>
                    <a:pt x="0" y="884261"/>
                    <a:pt x="0" y="796302"/>
                  </a:cubicBezTo>
                  <a:lnTo>
                    <a:pt x="0" y="159264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227" tIns="115227" rIns="115227" bIns="115227" numCol="1" spcCol="1270" anchor="ctr" anchorCtr="0">
              <a:noAutofit/>
            </a:bodyPr>
            <a:lstStyle/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dirty="0">
                  <a:solidFill>
                    <a:srgbClr val="2F1F60"/>
                  </a:solidFill>
                  <a:effectLst/>
                  <a:latin typeface="+mn-lt"/>
                  <a:ea typeface="+mn-ea"/>
                  <a:cs typeface="+mn-cs"/>
                </a:rPr>
                <a:t>Professional providing specialist/ non-specialist services to individuals with a LD &amp;/ or ASD aged </a:t>
              </a:r>
              <a:r>
                <a:rPr lang="en-GB" sz="1800" b="1" kern="1200" dirty="0">
                  <a:solidFill>
                    <a:srgbClr val="2F1F60"/>
                  </a:solidFill>
                  <a:effectLst/>
                  <a:latin typeface="+mn-lt"/>
                  <a:ea typeface="+mn-ea"/>
                  <a:cs typeface="+mn-cs"/>
                </a:rPr>
                <a:t>≥ 14 years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8442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19D2CEA-DE88-50CB-A26B-092C5A2346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822" r="3620" b="-1"/>
          <a:stretch/>
        </p:blipFill>
        <p:spPr>
          <a:xfrm>
            <a:off x="9158263" y="3584791"/>
            <a:ext cx="2184124" cy="2512028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012B95E6-446B-3CC3-229F-BB97F0115D4D}"/>
              </a:ext>
            </a:extLst>
          </p:cNvPr>
          <p:cNvSpPr txBox="1">
            <a:spLocks noChangeArrowheads="1"/>
          </p:cNvSpPr>
          <p:nvPr/>
        </p:nvSpPr>
        <p:spPr>
          <a:xfrm>
            <a:off x="350196" y="609599"/>
            <a:ext cx="7623765" cy="1322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Who do we want to talk to?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89715C4-5213-6308-2329-2F7E0D593021}"/>
              </a:ext>
            </a:extLst>
          </p:cNvPr>
          <p:cNvGraphicFramePr>
            <a:graphicFrameLocks noGrp="1"/>
          </p:cNvGraphicFramePr>
          <p:nvPr/>
        </p:nvGraphicFramePr>
        <p:xfrm>
          <a:off x="329010" y="1751148"/>
          <a:ext cx="6883734" cy="464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3734">
                  <a:extLst>
                    <a:ext uri="{9D8B030D-6E8A-4147-A177-3AD203B41FA5}">
                      <a16:colId xmlns:a16="http://schemas.microsoft.com/office/drawing/2014/main" val="69509157"/>
                    </a:ext>
                  </a:extLst>
                </a:gridCol>
              </a:tblGrid>
              <a:tr h="464295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Population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F1F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235711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F4D863EA-687E-B340-3F23-206B883D0E1D}"/>
              </a:ext>
            </a:extLst>
          </p:cNvPr>
          <p:cNvGrpSpPr/>
          <p:nvPr/>
        </p:nvGrpSpPr>
        <p:grpSpPr>
          <a:xfrm>
            <a:off x="329010" y="2354322"/>
            <a:ext cx="6883734" cy="3170310"/>
            <a:chOff x="353648" y="2069529"/>
            <a:chExt cx="6883734" cy="3170310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D58D329-8B70-0D6B-234D-266F30DC1F7F}"/>
                </a:ext>
              </a:extLst>
            </p:cNvPr>
            <p:cNvSpPr/>
            <p:nvPr/>
          </p:nvSpPr>
          <p:spPr>
            <a:xfrm>
              <a:off x="353648" y="2069529"/>
              <a:ext cx="6883734" cy="955566"/>
            </a:xfrm>
            <a:custGeom>
              <a:avLst/>
              <a:gdLst>
                <a:gd name="connsiteX0" fmla="*/ 0 w 6883734"/>
                <a:gd name="connsiteY0" fmla="*/ 159264 h 955566"/>
                <a:gd name="connsiteX1" fmla="*/ 159264 w 6883734"/>
                <a:gd name="connsiteY1" fmla="*/ 0 h 955566"/>
                <a:gd name="connsiteX2" fmla="*/ 6724470 w 6883734"/>
                <a:gd name="connsiteY2" fmla="*/ 0 h 955566"/>
                <a:gd name="connsiteX3" fmla="*/ 6883734 w 6883734"/>
                <a:gd name="connsiteY3" fmla="*/ 159264 h 955566"/>
                <a:gd name="connsiteX4" fmla="*/ 6883734 w 6883734"/>
                <a:gd name="connsiteY4" fmla="*/ 796302 h 955566"/>
                <a:gd name="connsiteX5" fmla="*/ 6724470 w 6883734"/>
                <a:gd name="connsiteY5" fmla="*/ 955566 h 955566"/>
                <a:gd name="connsiteX6" fmla="*/ 159264 w 6883734"/>
                <a:gd name="connsiteY6" fmla="*/ 955566 h 955566"/>
                <a:gd name="connsiteX7" fmla="*/ 0 w 6883734"/>
                <a:gd name="connsiteY7" fmla="*/ 796302 h 955566"/>
                <a:gd name="connsiteX8" fmla="*/ 0 w 6883734"/>
                <a:gd name="connsiteY8" fmla="*/ 159264 h 95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3734" h="955566">
                  <a:moveTo>
                    <a:pt x="0" y="159264"/>
                  </a:moveTo>
                  <a:cubicBezTo>
                    <a:pt x="0" y="71305"/>
                    <a:pt x="71305" y="0"/>
                    <a:pt x="159264" y="0"/>
                  </a:cubicBezTo>
                  <a:lnTo>
                    <a:pt x="6724470" y="0"/>
                  </a:lnTo>
                  <a:cubicBezTo>
                    <a:pt x="6812429" y="0"/>
                    <a:pt x="6883734" y="71305"/>
                    <a:pt x="6883734" y="159264"/>
                  </a:cubicBezTo>
                  <a:lnTo>
                    <a:pt x="6883734" y="796302"/>
                  </a:lnTo>
                  <a:cubicBezTo>
                    <a:pt x="6883734" y="884261"/>
                    <a:pt x="6812429" y="955566"/>
                    <a:pt x="6724470" y="955566"/>
                  </a:cubicBezTo>
                  <a:lnTo>
                    <a:pt x="159264" y="955566"/>
                  </a:lnTo>
                  <a:cubicBezTo>
                    <a:pt x="71305" y="955566"/>
                    <a:pt x="0" y="884261"/>
                    <a:pt x="0" y="796302"/>
                  </a:cubicBezTo>
                  <a:lnTo>
                    <a:pt x="0" y="159264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227" tIns="115227" rIns="115227" bIns="115227" numCol="1" spcCol="1270" anchor="ctr" anchorCtr="0">
              <a:noAutofit/>
            </a:bodyPr>
            <a:lstStyle/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dirty="0">
                  <a:solidFill>
                    <a:srgbClr val="2F1F60"/>
                  </a:solidFill>
                  <a:effectLst/>
                  <a:latin typeface="+mn-lt"/>
                  <a:ea typeface="+mn-ea"/>
                  <a:cs typeface="+mn-cs"/>
                </a:rPr>
                <a:t>Individuals with a learning disability &amp;/ autism aged </a:t>
              </a:r>
              <a:r>
                <a:rPr lang="en-GB" sz="1800" b="1" kern="1200" dirty="0">
                  <a:solidFill>
                    <a:srgbClr val="2F1F60"/>
                  </a:solidFill>
                  <a:effectLst/>
                  <a:latin typeface="+mn-lt"/>
                  <a:ea typeface="+mn-ea"/>
                  <a:cs typeface="+mn-cs"/>
                </a:rPr>
                <a:t>≥ 16 years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B7EDD4B-EB1D-899F-0E95-8A7EAB436EFB}"/>
                </a:ext>
              </a:extLst>
            </p:cNvPr>
            <p:cNvSpPr/>
            <p:nvPr/>
          </p:nvSpPr>
          <p:spPr>
            <a:xfrm>
              <a:off x="353648" y="3176901"/>
              <a:ext cx="6883734" cy="955566"/>
            </a:xfrm>
            <a:custGeom>
              <a:avLst/>
              <a:gdLst>
                <a:gd name="connsiteX0" fmla="*/ 0 w 6883734"/>
                <a:gd name="connsiteY0" fmla="*/ 159264 h 955566"/>
                <a:gd name="connsiteX1" fmla="*/ 159264 w 6883734"/>
                <a:gd name="connsiteY1" fmla="*/ 0 h 955566"/>
                <a:gd name="connsiteX2" fmla="*/ 6724470 w 6883734"/>
                <a:gd name="connsiteY2" fmla="*/ 0 h 955566"/>
                <a:gd name="connsiteX3" fmla="*/ 6883734 w 6883734"/>
                <a:gd name="connsiteY3" fmla="*/ 159264 h 955566"/>
                <a:gd name="connsiteX4" fmla="*/ 6883734 w 6883734"/>
                <a:gd name="connsiteY4" fmla="*/ 796302 h 955566"/>
                <a:gd name="connsiteX5" fmla="*/ 6724470 w 6883734"/>
                <a:gd name="connsiteY5" fmla="*/ 955566 h 955566"/>
                <a:gd name="connsiteX6" fmla="*/ 159264 w 6883734"/>
                <a:gd name="connsiteY6" fmla="*/ 955566 h 955566"/>
                <a:gd name="connsiteX7" fmla="*/ 0 w 6883734"/>
                <a:gd name="connsiteY7" fmla="*/ 796302 h 955566"/>
                <a:gd name="connsiteX8" fmla="*/ 0 w 6883734"/>
                <a:gd name="connsiteY8" fmla="*/ 159264 h 95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3734" h="955566">
                  <a:moveTo>
                    <a:pt x="0" y="159264"/>
                  </a:moveTo>
                  <a:cubicBezTo>
                    <a:pt x="0" y="71305"/>
                    <a:pt x="71305" y="0"/>
                    <a:pt x="159264" y="0"/>
                  </a:cubicBezTo>
                  <a:lnTo>
                    <a:pt x="6724470" y="0"/>
                  </a:lnTo>
                  <a:cubicBezTo>
                    <a:pt x="6812429" y="0"/>
                    <a:pt x="6883734" y="71305"/>
                    <a:pt x="6883734" y="159264"/>
                  </a:cubicBezTo>
                  <a:lnTo>
                    <a:pt x="6883734" y="796302"/>
                  </a:lnTo>
                  <a:cubicBezTo>
                    <a:pt x="6883734" y="884261"/>
                    <a:pt x="6812429" y="955566"/>
                    <a:pt x="6724470" y="955566"/>
                  </a:cubicBezTo>
                  <a:lnTo>
                    <a:pt x="159264" y="955566"/>
                  </a:lnTo>
                  <a:cubicBezTo>
                    <a:pt x="71305" y="955566"/>
                    <a:pt x="0" y="884261"/>
                    <a:pt x="0" y="796302"/>
                  </a:cubicBezTo>
                  <a:lnTo>
                    <a:pt x="0" y="159264"/>
                  </a:lnTo>
                  <a:close/>
                </a:path>
              </a:pathLst>
            </a:custGeom>
            <a:solidFill>
              <a:srgbClr val="67F03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227" tIns="115227" rIns="115227" bIns="115227" numCol="1" spcCol="1270" anchor="ctr" anchorCtr="0">
              <a:noAutofit/>
            </a:bodyPr>
            <a:lstStyle/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dirty="0">
                  <a:solidFill>
                    <a:srgbClr val="2F1F60"/>
                  </a:solidFill>
                  <a:effectLst/>
                  <a:latin typeface="+mn-lt"/>
                  <a:ea typeface="+mn-ea"/>
                  <a:cs typeface="+mn-cs"/>
                </a:rPr>
                <a:t>Family members (aged ≥ 16 years) related to an individuals with a LD&amp;/A who is aged </a:t>
              </a:r>
              <a:r>
                <a:rPr lang="en-GB" sz="1800" b="1" kern="1200" dirty="0">
                  <a:solidFill>
                    <a:srgbClr val="2F1F60"/>
                  </a:solidFill>
                  <a:effectLst/>
                  <a:latin typeface="+mn-lt"/>
                  <a:ea typeface="+mn-ea"/>
                  <a:cs typeface="+mn-cs"/>
                </a:rPr>
                <a:t>≥ 14 years</a:t>
              </a:r>
              <a:endParaRPr lang="en-GB" sz="1800" kern="1200" dirty="0">
                <a:solidFill>
                  <a:srgbClr val="2F1F60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AC7E6ED-224F-5827-67FD-D9E50655EF37}"/>
                </a:ext>
              </a:extLst>
            </p:cNvPr>
            <p:cNvSpPr/>
            <p:nvPr/>
          </p:nvSpPr>
          <p:spPr>
            <a:xfrm>
              <a:off x="353648" y="4284273"/>
              <a:ext cx="6883734" cy="955566"/>
            </a:xfrm>
            <a:custGeom>
              <a:avLst/>
              <a:gdLst>
                <a:gd name="connsiteX0" fmla="*/ 0 w 6883734"/>
                <a:gd name="connsiteY0" fmla="*/ 159264 h 955566"/>
                <a:gd name="connsiteX1" fmla="*/ 159264 w 6883734"/>
                <a:gd name="connsiteY1" fmla="*/ 0 h 955566"/>
                <a:gd name="connsiteX2" fmla="*/ 6724470 w 6883734"/>
                <a:gd name="connsiteY2" fmla="*/ 0 h 955566"/>
                <a:gd name="connsiteX3" fmla="*/ 6883734 w 6883734"/>
                <a:gd name="connsiteY3" fmla="*/ 159264 h 955566"/>
                <a:gd name="connsiteX4" fmla="*/ 6883734 w 6883734"/>
                <a:gd name="connsiteY4" fmla="*/ 796302 h 955566"/>
                <a:gd name="connsiteX5" fmla="*/ 6724470 w 6883734"/>
                <a:gd name="connsiteY5" fmla="*/ 955566 h 955566"/>
                <a:gd name="connsiteX6" fmla="*/ 159264 w 6883734"/>
                <a:gd name="connsiteY6" fmla="*/ 955566 h 955566"/>
                <a:gd name="connsiteX7" fmla="*/ 0 w 6883734"/>
                <a:gd name="connsiteY7" fmla="*/ 796302 h 955566"/>
                <a:gd name="connsiteX8" fmla="*/ 0 w 6883734"/>
                <a:gd name="connsiteY8" fmla="*/ 159264 h 95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3734" h="955566">
                  <a:moveTo>
                    <a:pt x="0" y="159264"/>
                  </a:moveTo>
                  <a:cubicBezTo>
                    <a:pt x="0" y="71305"/>
                    <a:pt x="71305" y="0"/>
                    <a:pt x="159264" y="0"/>
                  </a:cubicBezTo>
                  <a:lnTo>
                    <a:pt x="6724470" y="0"/>
                  </a:lnTo>
                  <a:cubicBezTo>
                    <a:pt x="6812429" y="0"/>
                    <a:pt x="6883734" y="71305"/>
                    <a:pt x="6883734" y="159264"/>
                  </a:cubicBezTo>
                  <a:lnTo>
                    <a:pt x="6883734" y="796302"/>
                  </a:lnTo>
                  <a:cubicBezTo>
                    <a:pt x="6883734" y="884261"/>
                    <a:pt x="6812429" y="955566"/>
                    <a:pt x="6724470" y="955566"/>
                  </a:cubicBezTo>
                  <a:lnTo>
                    <a:pt x="159264" y="955566"/>
                  </a:lnTo>
                  <a:cubicBezTo>
                    <a:pt x="71305" y="955566"/>
                    <a:pt x="0" y="884261"/>
                    <a:pt x="0" y="796302"/>
                  </a:cubicBezTo>
                  <a:lnTo>
                    <a:pt x="0" y="159264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227" tIns="115227" rIns="115227" bIns="115227" numCol="1" spcCol="1270" anchor="ctr" anchorCtr="0">
              <a:noAutofit/>
            </a:bodyPr>
            <a:lstStyle/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dirty="0">
                  <a:solidFill>
                    <a:srgbClr val="2F1F60"/>
                  </a:solidFill>
                  <a:effectLst/>
                  <a:latin typeface="+mn-lt"/>
                  <a:ea typeface="+mn-ea"/>
                  <a:cs typeface="+mn-cs"/>
                </a:rPr>
                <a:t>Professional providing specialist/ non-specialist services to individuals with a LD &amp;/ or ASD aged </a:t>
              </a:r>
              <a:r>
                <a:rPr lang="en-GB" sz="1800" b="1" kern="1200" dirty="0">
                  <a:solidFill>
                    <a:srgbClr val="2F1F60"/>
                  </a:solidFill>
                  <a:effectLst/>
                  <a:latin typeface="+mn-lt"/>
                  <a:ea typeface="+mn-ea"/>
                  <a:cs typeface="+mn-cs"/>
                </a:rPr>
                <a:t>≥ 14 years </a:t>
              </a:r>
            </a:p>
          </p:txBody>
        </p:sp>
      </p:grpSp>
      <p:pic>
        <p:nvPicPr>
          <p:cNvPr id="9" name="Graphic 8" descr="Right pointing backhand index outline">
            <a:extLst>
              <a:ext uri="{FF2B5EF4-FFF2-40B4-BE49-F238E27FC236}">
                <a16:creationId xmlns:a16="http://schemas.microsoft.com/office/drawing/2014/main" id="{8216BFBB-6986-7305-CAB8-30F1A3C150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9369617" flipH="1">
            <a:off x="7035282" y="1133378"/>
            <a:ext cx="3694921" cy="268761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DCC9095-711F-06CF-334D-623CDA928EAB}"/>
              </a:ext>
            </a:extLst>
          </p:cNvPr>
          <p:cNvSpPr txBox="1"/>
          <p:nvPr/>
        </p:nvSpPr>
        <p:spPr>
          <a:xfrm>
            <a:off x="9042011" y="1884583"/>
            <a:ext cx="1351768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b="1" dirty="0">
                <a:solidFill>
                  <a:srgbClr val="67F03E"/>
                </a:solidFill>
              </a:rPr>
              <a:t>You</a:t>
            </a:r>
            <a:endParaRPr lang="en-GB" sz="3700" b="1" dirty="0">
              <a:solidFill>
                <a:srgbClr val="67F0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232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90DB9404-4E21-444B-4E12-FD0CCE06B907}"/>
              </a:ext>
            </a:extLst>
          </p:cNvPr>
          <p:cNvGrpSpPr/>
          <p:nvPr/>
        </p:nvGrpSpPr>
        <p:grpSpPr>
          <a:xfrm>
            <a:off x="1634434" y="1693978"/>
            <a:ext cx="8923132" cy="5071110"/>
            <a:chOff x="1659658" y="891540"/>
            <a:chExt cx="8923132" cy="507111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54C0E711-AD04-8204-A092-DFCE9F4854B9}"/>
                    </a:ext>
                  </a:extLst>
                </p14:cNvPr>
                <p14:cNvContentPartPr/>
                <p14:nvPr/>
              </p14:nvContentPartPr>
              <p14:xfrm>
                <a:off x="1659658" y="2901160"/>
                <a:ext cx="8923132" cy="306149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54C0E711-AD04-8204-A092-DFCE9F4854B9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648497" y="2890000"/>
                  <a:ext cx="8945093" cy="3083450"/>
                </a:xfrm>
                <a:prstGeom prst="rect">
                  <a:avLst/>
                </a:prstGeom>
              </p:spPr>
            </p:pic>
          </mc:Fallback>
        </mc:AlternateContent>
        <p:pic>
          <p:nvPicPr>
            <p:cNvPr id="10" name="Graphic 9" descr="Sun outline">
              <a:extLst>
                <a:ext uri="{FF2B5EF4-FFF2-40B4-BE49-F238E27FC236}">
                  <a16:creationId xmlns:a16="http://schemas.microsoft.com/office/drawing/2014/main" id="{49F7695F-8D84-F9CF-9000-6F57A001DC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403037" y="891540"/>
              <a:ext cx="1339567" cy="1339567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62768782-C24B-6D99-EE57-1D4F69695226}"/>
              </a:ext>
            </a:extLst>
          </p:cNvPr>
          <p:cNvSpPr txBox="1"/>
          <p:nvPr/>
        </p:nvSpPr>
        <p:spPr>
          <a:xfrm>
            <a:off x="3377813" y="3303488"/>
            <a:ext cx="13395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41A5347-C488-797F-5D3C-4E3225E8288B}"/>
              </a:ext>
            </a:extLst>
          </p:cNvPr>
          <p:cNvSpPr txBox="1"/>
          <p:nvPr/>
        </p:nvSpPr>
        <p:spPr>
          <a:xfrm>
            <a:off x="2066367" y="3495743"/>
            <a:ext cx="133956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92D050"/>
                </a:solidFill>
              </a:rPr>
              <a:t>Support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AF9CA0-EBB7-AD37-7307-9350E4CDDAC5}"/>
              </a:ext>
            </a:extLst>
          </p:cNvPr>
          <p:cNvSpPr txBox="1"/>
          <p:nvPr/>
        </p:nvSpPr>
        <p:spPr>
          <a:xfrm>
            <a:off x="6011584" y="3303488"/>
            <a:ext cx="2138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accent5"/>
                </a:solidFill>
              </a:rPr>
              <a:t>Post Education</a:t>
            </a:r>
          </a:p>
        </p:txBody>
      </p:sp>
      <p:pic>
        <p:nvPicPr>
          <p:cNvPr id="3" name="Graphic 2" descr="Aspiration outline">
            <a:extLst>
              <a:ext uri="{FF2B5EF4-FFF2-40B4-BE49-F238E27FC236}">
                <a16:creationId xmlns:a16="http://schemas.microsoft.com/office/drawing/2014/main" id="{D4F55024-20F4-D0A7-760F-B415F6AFA6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81959" y="4858375"/>
            <a:ext cx="914400" cy="914400"/>
          </a:xfrm>
          <a:prstGeom prst="rect">
            <a:avLst/>
          </a:prstGeom>
        </p:spPr>
      </p:pic>
      <p:pic>
        <p:nvPicPr>
          <p:cNvPr id="7" name="Content Placeholder 6" descr="Cloud outline">
            <a:extLst>
              <a:ext uri="{FF2B5EF4-FFF2-40B4-BE49-F238E27FC236}">
                <a16:creationId xmlns:a16="http://schemas.microsoft.com/office/drawing/2014/main" id="{256839A6-D13C-2861-F45A-3BEE683252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66566" y="3642638"/>
            <a:ext cx="1428652" cy="1428652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8BAEE419-F6AD-5184-EDAB-A3434A076458}"/>
                  </a:ext>
                </a:extLst>
              </p14:cNvPr>
              <p14:cNvContentPartPr/>
              <p14:nvPr/>
            </p14:nvContentPartPr>
            <p14:xfrm>
              <a:off x="3427873" y="3638038"/>
              <a:ext cx="4629960" cy="25840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8BAEE419-F6AD-5184-EDAB-A3434A07645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418872" y="3629038"/>
                <a:ext cx="4647601" cy="260172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6F2780FD-F0CA-3FB9-4948-3380DBA76723}"/>
              </a:ext>
            </a:extLst>
          </p:cNvPr>
          <p:cNvGrpSpPr/>
          <p:nvPr/>
        </p:nvGrpSpPr>
        <p:grpSpPr>
          <a:xfrm>
            <a:off x="2128616" y="3687878"/>
            <a:ext cx="20520" cy="10080"/>
            <a:chOff x="2153840" y="2885440"/>
            <a:chExt cx="20520" cy="10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9029CB97-00FC-EB48-03C6-22E7976883B8}"/>
                    </a:ext>
                  </a:extLst>
                </p14:cNvPr>
                <p14:cNvContentPartPr/>
                <p14:nvPr/>
              </p14:nvContentPartPr>
              <p14:xfrm>
                <a:off x="2159960" y="2891200"/>
                <a:ext cx="14400" cy="432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9029CB97-00FC-EB48-03C6-22E7976883B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150960" y="2882200"/>
                  <a:ext cx="3204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A6B6B255-69C3-E6F7-9156-329C401A7B72}"/>
                    </a:ext>
                  </a:extLst>
                </p14:cNvPr>
                <p14:cNvContentPartPr/>
                <p14:nvPr/>
              </p14:nvContentPartPr>
              <p14:xfrm>
                <a:off x="2153840" y="2885440"/>
                <a:ext cx="360" cy="3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A6B6B255-69C3-E6F7-9156-329C401A7B7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144840" y="287644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FF933BC9-DBEB-13EC-A876-E0EB3B454F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512257"/>
              </p:ext>
            </p:extLst>
          </p:nvPr>
        </p:nvGraphicFramePr>
        <p:xfrm>
          <a:off x="847553" y="576027"/>
          <a:ext cx="10328062" cy="65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8062">
                  <a:extLst>
                    <a:ext uri="{9D8B030D-6E8A-4147-A177-3AD203B41FA5}">
                      <a16:colId xmlns:a16="http://schemas.microsoft.com/office/drawing/2014/main" val="69509157"/>
                    </a:ext>
                  </a:extLst>
                </a:gridCol>
              </a:tblGrid>
              <a:tr h="464295">
                <a:tc>
                  <a:txBody>
                    <a:bodyPr/>
                    <a:lstStyle/>
                    <a:p>
                      <a:pPr algn="l"/>
                      <a:r>
                        <a:rPr lang="en-US" sz="3700" dirty="0">
                          <a:solidFill>
                            <a:schemeClr val="bg1"/>
                          </a:solidFill>
                        </a:rPr>
                        <a:t>We know life transitions are hard </a:t>
                      </a:r>
                      <a:endParaRPr lang="en-GB" sz="3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F1F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235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783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A55A011F-A687-3E9B-46F2-81427B181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180" y="3243590"/>
            <a:ext cx="5129784" cy="2885503"/>
          </a:xfrm>
          <a:prstGeom prst="rect">
            <a:avLst/>
          </a:prstGeom>
        </p:spPr>
      </p:pic>
      <p:pic>
        <p:nvPicPr>
          <p:cNvPr id="52" name="Picture 51" descr="Diagram&#10;&#10;Description automatically generated">
            <a:extLst>
              <a:ext uri="{FF2B5EF4-FFF2-40B4-BE49-F238E27FC236}">
                <a16:creationId xmlns:a16="http://schemas.microsoft.com/office/drawing/2014/main" id="{53D24A60-4F65-823F-1513-3333D22645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1034" y="3236560"/>
            <a:ext cx="5129784" cy="2885503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509C8B8F-6610-F758-5289-142FA92BC619}"/>
              </a:ext>
            </a:extLst>
          </p:cNvPr>
          <p:cNvSpPr txBox="1"/>
          <p:nvPr/>
        </p:nvSpPr>
        <p:spPr>
          <a:xfrm>
            <a:off x="5638800" y="422211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974853-8FF9-CCCE-FB54-5FEB160A0976}"/>
              </a:ext>
            </a:extLst>
          </p:cNvPr>
          <p:cNvSpPr txBox="1"/>
          <p:nvPr/>
        </p:nvSpPr>
        <p:spPr>
          <a:xfrm>
            <a:off x="9532014" y="2481305"/>
            <a:ext cx="168829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What would </a:t>
            </a:r>
            <a:r>
              <a:rPr lang="en-US" sz="2000" b="1" dirty="0">
                <a:solidFill>
                  <a:schemeClr val="bg1"/>
                </a:solidFill>
              </a:rPr>
              <a:t>make things easier?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F2A758-41DA-EF20-195E-651F9EC72A7E}"/>
              </a:ext>
            </a:extLst>
          </p:cNvPr>
          <p:cNvSpPr/>
          <p:nvPr/>
        </p:nvSpPr>
        <p:spPr>
          <a:xfrm>
            <a:off x="429208" y="3466190"/>
            <a:ext cx="690465" cy="24680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C75C33-0A04-AFF2-62BC-190527D0D818}"/>
              </a:ext>
            </a:extLst>
          </p:cNvPr>
          <p:cNvSpPr/>
          <p:nvPr/>
        </p:nvSpPr>
        <p:spPr>
          <a:xfrm>
            <a:off x="6032067" y="5167153"/>
            <a:ext cx="690465" cy="24680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4D3DE0-70EB-E372-56DF-D9AE1567CE3B}"/>
              </a:ext>
            </a:extLst>
          </p:cNvPr>
          <p:cNvSpPr/>
          <p:nvPr/>
        </p:nvSpPr>
        <p:spPr>
          <a:xfrm>
            <a:off x="6159931" y="3509410"/>
            <a:ext cx="690465" cy="24680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F40196-CC3D-5F93-2101-1D4F02E801EA}"/>
              </a:ext>
            </a:extLst>
          </p:cNvPr>
          <p:cNvSpPr txBox="1"/>
          <p:nvPr/>
        </p:nvSpPr>
        <p:spPr>
          <a:xfrm>
            <a:off x="754659" y="2563490"/>
            <a:ext cx="1559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What is missing?</a:t>
            </a:r>
            <a:endParaRPr lang="en-GB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E3285AF-3CF2-A8AA-9646-A59619A51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000073"/>
              </p:ext>
            </p:extLst>
          </p:nvPr>
        </p:nvGraphicFramePr>
        <p:xfrm>
          <a:off x="847553" y="576027"/>
          <a:ext cx="10328062" cy="65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8062">
                  <a:extLst>
                    <a:ext uri="{9D8B030D-6E8A-4147-A177-3AD203B41FA5}">
                      <a16:colId xmlns:a16="http://schemas.microsoft.com/office/drawing/2014/main" val="69509157"/>
                    </a:ext>
                  </a:extLst>
                </a:gridCol>
              </a:tblGrid>
              <a:tr h="464295">
                <a:tc>
                  <a:txBody>
                    <a:bodyPr/>
                    <a:lstStyle/>
                    <a:p>
                      <a:pPr algn="l"/>
                      <a:r>
                        <a:rPr lang="en-US" sz="3700" dirty="0">
                          <a:solidFill>
                            <a:schemeClr val="bg1"/>
                          </a:solidFill>
                        </a:rPr>
                        <a:t>We need to know more</a:t>
                      </a:r>
                      <a:endParaRPr lang="en-GB" sz="3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F1F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235711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A1DD69CE-0E84-E327-5561-E70FF4628E53}"/>
              </a:ext>
            </a:extLst>
          </p:cNvPr>
          <p:cNvGrpSpPr/>
          <p:nvPr/>
        </p:nvGrpSpPr>
        <p:grpSpPr>
          <a:xfrm>
            <a:off x="1572655" y="1458170"/>
            <a:ext cx="3266834" cy="2308080"/>
            <a:chOff x="1025242" y="1726725"/>
            <a:chExt cx="3153047" cy="3051968"/>
          </a:xfrm>
          <a:solidFill>
            <a:srgbClr val="D2533D"/>
          </a:solidFill>
        </p:grpSpPr>
        <p:sp>
          <p:nvSpPr>
            <p:cNvPr id="16" name="Explosion: 8 Points 15">
              <a:extLst>
                <a:ext uri="{FF2B5EF4-FFF2-40B4-BE49-F238E27FC236}">
                  <a16:creationId xmlns:a16="http://schemas.microsoft.com/office/drawing/2014/main" id="{2CA40889-2EBA-D9CF-E465-41B04DFFE6CD}"/>
                </a:ext>
              </a:extLst>
            </p:cNvPr>
            <p:cNvSpPr/>
            <p:nvPr/>
          </p:nvSpPr>
          <p:spPr bwMode="auto">
            <a:xfrm>
              <a:off x="1025242" y="1726725"/>
              <a:ext cx="3153047" cy="3051968"/>
            </a:xfrm>
            <a:prstGeom prst="irregularSeal1">
              <a:avLst/>
            </a:prstGeom>
            <a:solidFill>
              <a:schemeClr val="bg1"/>
            </a:solidFill>
            <a:ln w="19050" cap="flat" cmpd="sng" algn="ctr">
              <a:solidFill>
                <a:srgbClr val="2F1F6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id="{E28A247C-684B-1074-206E-016E4548156A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649914" y="2861474"/>
              <a:ext cx="1967286" cy="5643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spcAft>
                  <a:spcPts val="600"/>
                </a:spcAft>
              </a:pPr>
              <a:r>
                <a:rPr lang="en-US" sz="1800" dirty="0">
                  <a:solidFill>
                    <a:srgbClr val="2F1F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is missing?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C741703-DAAD-49E2-FFDA-78B835F92F28}"/>
              </a:ext>
            </a:extLst>
          </p:cNvPr>
          <p:cNvGrpSpPr/>
          <p:nvPr/>
        </p:nvGrpSpPr>
        <p:grpSpPr>
          <a:xfrm>
            <a:off x="7353089" y="1375685"/>
            <a:ext cx="3266834" cy="2308080"/>
            <a:chOff x="1025242" y="1726725"/>
            <a:chExt cx="3153047" cy="3051968"/>
          </a:xfrm>
          <a:solidFill>
            <a:srgbClr val="68F03E"/>
          </a:solidFill>
        </p:grpSpPr>
        <p:sp>
          <p:nvSpPr>
            <p:cNvPr id="20" name="Explosion: 8 Points 19">
              <a:extLst>
                <a:ext uri="{FF2B5EF4-FFF2-40B4-BE49-F238E27FC236}">
                  <a16:creationId xmlns:a16="http://schemas.microsoft.com/office/drawing/2014/main" id="{F6847B30-57E3-AC49-0DE1-759B6819AE11}"/>
                </a:ext>
              </a:extLst>
            </p:cNvPr>
            <p:cNvSpPr/>
            <p:nvPr/>
          </p:nvSpPr>
          <p:spPr bwMode="auto">
            <a:xfrm>
              <a:off x="1025242" y="1726725"/>
              <a:ext cx="3153047" cy="3051968"/>
            </a:xfrm>
            <a:prstGeom prst="irregularSeal1">
              <a:avLst/>
            </a:prstGeom>
            <a:grp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377B2BFB-988E-3C79-1303-601C8BA68F05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649914" y="2861474"/>
              <a:ext cx="1967286" cy="56433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spcAft>
                  <a:spcPts val="600"/>
                </a:spcAft>
              </a:pPr>
              <a:r>
                <a:rPr lang="en-US" sz="1800" dirty="0">
                  <a:solidFill>
                    <a:srgbClr val="2F1F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would make life easier?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4845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19D2CEA-DE88-50CB-A26B-092C5A2346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822" r="3620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92C5A04-56B0-218E-4765-E3FFF1836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974312"/>
              </p:ext>
            </p:extLst>
          </p:nvPr>
        </p:nvGraphicFramePr>
        <p:xfrm>
          <a:off x="847553" y="576027"/>
          <a:ext cx="10328062" cy="65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8062">
                  <a:extLst>
                    <a:ext uri="{9D8B030D-6E8A-4147-A177-3AD203B41FA5}">
                      <a16:colId xmlns:a16="http://schemas.microsoft.com/office/drawing/2014/main" val="69509157"/>
                    </a:ext>
                  </a:extLst>
                </a:gridCol>
              </a:tblGrid>
              <a:tr h="464295">
                <a:tc>
                  <a:txBody>
                    <a:bodyPr/>
                    <a:lstStyle/>
                    <a:p>
                      <a:pPr algn="l"/>
                      <a:r>
                        <a:rPr lang="en-US" sz="3700" dirty="0">
                          <a:solidFill>
                            <a:schemeClr val="bg1"/>
                          </a:solidFill>
                        </a:rPr>
                        <a:t>How to get involved?</a:t>
                      </a:r>
                      <a:endParaRPr lang="en-GB" sz="3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F1F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235711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9F4D5E22-7ED3-7BB3-6CE8-453D7AFC7769}"/>
              </a:ext>
            </a:extLst>
          </p:cNvPr>
          <p:cNvGrpSpPr/>
          <p:nvPr/>
        </p:nvGrpSpPr>
        <p:grpSpPr>
          <a:xfrm>
            <a:off x="847553" y="1647785"/>
            <a:ext cx="5381662" cy="2062938"/>
            <a:chOff x="353648" y="2069529"/>
            <a:chExt cx="6883734" cy="2062938"/>
          </a:xfrm>
          <a:solidFill>
            <a:schemeClr val="bg1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D7FD95FF-8B46-D3A0-D365-22B733EECDB9}"/>
                </a:ext>
              </a:extLst>
            </p:cNvPr>
            <p:cNvSpPr/>
            <p:nvPr/>
          </p:nvSpPr>
          <p:spPr>
            <a:xfrm>
              <a:off x="353648" y="2069529"/>
              <a:ext cx="6883734" cy="955566"/>
            </a:xfrm>
            <a:custGeom>
              <a:avLst/>
              <a:gdLst>
                <a:gd name="connsiteX0" fmla="*/ 0 w 6883734"/>
                <a:gd name="connsiteY0" fmla="*/ 159264 h 955566"/>
                <a:gd name="connsiteX1" fmla="*/ 159264 w 6883734"/>
                <a:gd name="connsiteY1" fmla="*/ 0 h 955566"/>
                <a:gd name="connsiteX2" fmla="*/ 6724470 w 6883734"/>
                <a:gd name="connsiteY2" fmla="*/ 0 h 955566"/>
                <a:gd name="connsiteX3" fmla="*/ 6883734 w 6883734"/>
                <a:gd name="connsiteY3" fmla="*/ 159264 h 955566"/>
                <a:gd name="connsiteX4" fmla="*/ 6883734 w 6883734"/>
                <a:gd name="connsiteY4" fmla="*/ 796302 h 955566"/>
                <a:gd name="connsiteX5" fmla="*/ 6724470 w 6883734"/>
                <a:gd name="connsiteY5" fmla="*/ 955566 h 955566"/>
                <a:gd name="connsiteX6" fmla="*/ 159264 w 6883734"/>
                <a:gd name="connsiteY6" fmla="*/ 955566 h 955566"/>
                <a:gd name="connsiteX7" fmla="*/ 0 w 6883734"/>
                <a:gd name="connsiteY7" fmla="*/ 796302 h 955566"/>
                <a:gd name="connsiteX8" fmla="*/ 0 w 6883734"/>
                <a:gd name="connsiteY8" fmla="*/ 159264 h 95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3734" h="955566">
                  <a:moveTo>
                    <a:pt x="0" y="159264"/>
                  </a:moveTo>
                  <a:cubicBezTo>
                    <a:pt x="0" y="71305"/>
                    <a:pt x="71305" y="0"/>
                    <a:pt x="159264" y="0"/>
                  </a:cubicBezTo>
                  <a:lnTo>
                    <a:pt x="6724470" y="0"/>
                  </a:lnTo>
                  <a:cubicBezTo>
                    <a:pt x="6812429" y="0"/>
                    <a:pt x="6883734" y="71305"/>
                    <a:pt x="6883734" y="159264"/>
                  </a:cubicBezTo>
                  <a:lnTo>
                    <a:pt x="6883734" y="796302"/>
                  </a:lnTo>
                  <a:cubicBezTo>
                    <a:pt x="6883734" y="884261"/>
                    <a:pt x="6812429" y="955566"/>
                    <a:pt x="6724470" y="955566"/>
                  </a:cubicBezTo>
                  <a:lnTo>
                    <a:pt x="159264" y="955566"/>
                  </a:lnTo>
                  <a:cubicBezTo>
                    <a:pt x="71305" y="955566"/>
                    <a:pt x="0" y="884261"/>
                    <a:pt x="0" y="796302"/>
                  </a:cubicBezTo>
                  <a:lnTo>
                    <a:pt x="0" y="159264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227" tIns="115227" rIns="115227" bIns="115227" numCol="1" spcCol="1270" anchor="ctr" anchorCtr="0">
              <a:noAutofit/>
            </a:bodyPr>
            <a:lstStyle/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>
                  <a:solidFill>
                    <a:srgbClr val="2F1F60"/>
                  </a:solidFill>
                  <a:effectLst/>
                  <a:latin typeface="+mn-lt"/>
                  <a:ea typeface="+mn-ea"/>
                  <a:cs typeface="+mn-cs"/>
                </a:rPr>
                <a:t>Talk to us today</a:t>
              </a:r>
              <a:endParaRPr lang="en-GB" sz="2800" b="1" kern="1200" dirty="0">
                <a:solidFill>
                  <a:srgbClr val="2F1F60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E69D2DC-7CEB-4CCF-571D-33E4815FC3DC}"/>
                </a:ext>
              </a:extLst>
            </p:cNvPr>
            <p:cNvSpPr/>
            <p:nvPr/>
          </p:nvSpPr>
          <p:spPr>
            <a:xfrm>
              <a:off x="353648" y="3176901"/>
              <a:ext cx="6883734" cy="955566"/>
            </a:xfrm>
            <a:custGeom>
              <a:avLst/>
              <a:gdLst>
                <a:gd name="connsiteX0" fmla="*/ 0 w 6883734"/>
                <a:gd name="connsiteY0" fmla="*/ 159264 h 955566"/>
                <a:gd name="connsiteX1" fmla="*/ 159264 w 6883734"/>
                <a:gd name="connsiteY1" fmla="*/ 0 h 955566"/>
                <a:gd name="connsiteX2" fmla="*/ 6724470 w 6883734"/>
                <a:gd name="connsiteY2" fmla="*/ 0 h 955566"/>
                <a:gd name="connsiteX3" fmla="*/ 6883734 w 6883734"/>
                <a:gd name="connsiteY3" fmla="*/ 159264 h 955566"/>
                <a:gd name="connsiteX4" fmla="*/ 6883734 w 6883734"/>
                <a:gd name="connsiteY4" fmla="*/ 796302 h 955566"/>
                <a:gd name="connsiteX5" fmla="*/ 6724470 w 6883734"/>
                <a:gd name="connsiteY5" fmla="*/ 955566 h 955566"/>
                <a:gd name="connsiteX6" fmla="*/ 159264 w 6883734"/>
                <a:gd name="connsiteY6" fmla="*/ 955566 h 955566"/>
                <a:gd name="connsiteX7" fmla="*/ 0 w 6883734"/>
                <a:gd name="connsiteY7" fmla="*/ 796302 h 955566"/>
                <a:gd name="connsiteX8" fmla="*/ 0 w 6883734"/>
                <a:gd name="connsiteY8" fmla="*/ 159264 h 95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3734" h="955566">
                  <a:moveTo>
                    <a:pt x="0" y="159264"/>
                  </a:moveTo>
                  <a:cubicBezTo>
                    <a:pt x="0" y="71305"/>
                    <a:pt x="71305" y="0"/>
                    <a:pt x="159264" y="0"/>
                  </a:cubicBezTo>
                  <a:lnTo>
                    <a:pt x="6724470" y="0"/>
                  </a:lnTo>
                  <a:cubicBezTo>
                    <a:pt x="6812429" y="0"/>
                    <a:pt x="6883734" y="71305"/>
                    <a:pt x="6883734" y="159264"/>
                  </a:cubicBezTo>
                  <a:lnTo>
                    <a:pt x="6883734" y="796302"/>
                  </a:lnTo>
                  <a:cubicBezTo>
                    <a:pt x="6883734" y="884261"/>
                    <a:pt x="6812429" y="955566"/>
                    <a:pt x="6724470" y="955566"/>
                  </a:cubicBezTo>
                  <a:lnTo>
                    <a:pt x="159264" y="955566"/>
                  </a:lnTo>
                  <a:cubicBezTo>
                    <a:pt x="71305" y="955566"/>
                    <a:pt x="0" y="884261"/>
                    <a:pt x="0" y="796302"/>
                  </a:cubicBezTo>
                  <a:lnTo>
                    <a:pt x="0" y="159264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227" tIns="115227" rIns="115227" bIns="115227" numCol="1" spcCol="1270" anchor="ctr" anchorCtr="0">
              <a:noAutofit/>
            </a:bodyPr>
            <a:lstStyle/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dirty="0">
                  <a:solidFill>
                    <a:srgbClr val="2F1F60"/>
                  </a:solidFill>
                </a:rPr>
                <a:t>Contact us via </a:t>
              </a:r>
              <a:r>
                <a:rPr lang="en-US" sz="2800" b="1" dirty="0">
                  <a:solidFill>
                    <a:srgbClr val="2F1F60"/>
                  </a:solidFill>
                </a:rPr>
                <a:t>research@pcp.uk.net</a:t>
              </a:r>
              <a:endParaRPr lang="en-GB" sz="2800" b="1" kern="1200" dirty="0">
                <a:solidFill>
                  <a:srgbClr val="2F1F60"/>
                </a:solidFill>
              </a:endParaRPr>
            </a:p>
          </p:txBody>
        </p:sp>
      </p:grp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78790F9-A9E2-C78B-7F83-F130BC08CAF1}"/>
              </a:ext>
            </a:extLst>
          </p:cNvPr>
          <p:cNvSpPr/>
          <p:nvPr/>
        </p:nvSpPr>
        <p:spPr>
          <a:xfrm>
            <a:off x="847553" y="3987203"/>
            <a:ext cx="5381662" cy="1661224"/>
          </a:xfrm>
          <a:custGeom>
            <a:avLst/>
            <a:gdLst>
              <a:gd name="connsiteX0" fmla="*/ 0 w 6883734"/>
              <a:gd name="connsiteY0" fmla="*/ 159264 h 955566"/>
              <a:gd name="connsiteX1" fmla="*/ 159264 w 6883734"/>
              <a:gd name="connsiteY1" fmla="*/ 0 h 955566"/>
              <a:gd name="connsiteX2" fmla="*/ 6724470 w 6883734"/>
              <a:gd name="connsiteY2" fmla="*/ 0 h 955566"/>
              <a:gd name="connsiteX3" fmla="*/ 6883734 w 6883734"/>
              <a:gd name="connsiteY3" fmla="*/ 159264 h 955566"/>
              <a:gd name="connsiteX4" fmla="*/ 6883734 w 6883734"/>
              <a:gd name="connsiteY4" fmla="*/ 796302 h 955566"/>
              <a:gd name="connsiteX5" fmla="*/ 6724470 w 6883734"/>
              <a:gd name="connsiteY5" fmla="*/ 955566 h 955566"/>
              <a:gd name="connsiteX6" fmla="*/ 159264 w 6883734"/>
              <a:gd name="connsiteY6" fmla="*/ 955566 h 955566"/>
              <a:gd name="connsiteX7" fmla="*/ 0 w 6883734"/>
              <a:gd name="connsiteY7" fmla="*/ 796302 h 955566"/>
              <a:gd name="connsiteX8" fmla="*/ 0 w 6883734"/>
              <a:gd name="connsiteY8" fmla="*/ 159264 h 95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83734" h="955566">
                <a:moveTo>
                  <a:pt x="0" y="159264"/>
                </a:moveTo>
                <a:cubicBezTo>
                  <a:pt x="0" y="71305"/>
                  <a:pt x="71305" y="0"/>
                  <a:pt x="159264" y="0"/>
                </a:cubicBezTo>
                <a:lnTo>
                  <a:pt x="6724470" y="0"/>
                </a:lnTo>
                <a:cubicBezTo>
                  <a:pt x="6812429" y="0"/>
                  <a:pt x="6883734" y="71305"/>
                  <a:pt x="6883734" y="159264"/>
                </a:cubicBezTo>
                <a:lnTo>
                  <a:pt x="6883734" y="796302"/>
                </a:lnTo>
                <a:cubicBezTo>
                  <a:pt x="6883734" y="884261"/>
                  <a:pt x="6812429" y="955566"/>
                  <a:pt x="6724470" y="955566"/>
                </a:cubicBezTo>
                <a:lnTo>
                  <a:pt x="159264" y="955566"/>
                </a:lnTo>
                <a:cubicBezTo>
                  <a:pt x="71305" y="955566"/>
                  <a:pt x="0" y="884261"/>
                  <a:pt x="0" y="796302"/>
                </a:cubicBezTo>
                <a:lnTo>
                  <a:pt x="0" y="159264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5227" tIns="115227" rIns="115227" bIns="115227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>
                <a:solidFill>
                  <a:srgbClr val="2F1F60"/>
                </a:solidFill>
              </a:rPr>
              <a:t>Encourage eligible people who have a learning disability and/ autism to take our survey </a:t>
            </a:r>
          </a:p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dirty="0">
                <a:solidFill>
                  <a:srgbClr val="2F1F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https://www.surveymonkey.co.uk/r/J9PPSY2</a:t>
            </a:r>
            <a:r>
              <a:rPr lang="en-US" sz="2000" dirty="0">
                <a:solidFill>
                  <a:srgbClr val="2F1F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1385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59CE2-66F7-E39A-0C10-8A8C783AC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3408" y="992094"/>
            <a:ext cx="3616913" cy="2795160"/>
          </a:xfrm>
        </p:spPr>
        <p:txBody>
          <a:bodyPr>
            <a:normAutofit/>
          </a:bodyPr>
          <a:lstStyle/>
          <a:p>
            <a:pPr lvl="0"/>
            <a:br>
              <a:rPr lang="en-GB" sz="4400" b="1" dirty="0"/>
            </a:br>
            <a:br>
              <a:rPr lang="en-GB" sz="4400" b="1" dirty="0"/>
            </a:br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phic 2" descr="Help with solid fill">
            <a:extLst>
              <a:ext uri="{FF2B5EF4-FFF2-40B4-BE49-F238E27FC236}">
                <a16:creationId xmlns:a16="http://schemas.microsoft.com/office/drawing/2014/main" id="{E2A51267-81DC-2046-9622-C7A9E6F88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14801" y="578738"/>
            <a:ext cx="5670549" cy="5670549"/>
          </a:xfrm>
          <a:prstGeom prst="rect">
            <a:avLst/>
          </a:prstGeom>
        </p:spPr>
      </p:pic>
      <p:pic>
        <p:nvPicPr>
          <p:cNvPr id="6" name="Graphic 5" descr="Raised hand outline">
            <a:extLst>
              <a:ext uri="{FF2B5EF4-FFF2-40B4-BE49-F238E27FC236}">
                <a16:creationId xmlns:a16="http://schemas.microsoft.com/office/drawing/2014/main" id="{A2AEE7AB-931D-1A17-02DE-0537C70481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15886" y="3966956"/>
            <a:ext cx="2282331" cy="228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319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59CE2-66F7-E39A-0C10-8A8C783AC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8497" y="1122363"/>
            <a:ext cx="10695007" cy="2387600"/>
          </a:xfrm>
        </p:spPr>
        <p:txBody>
          <a:bodyPr>
            <a:normAutofit/>
          </a:bodyPr>
          <a:lstStyle/>
          <a:p>
            <a:pPr lvl="0" algn="l"/>
            <a:br>
              <a:rPr lang="en-GB" b="1" dirty="0">
                <a:solidFill>
                  <a:srgbClr val="7030A0"/>
                </a:solidFill>
              </a:rPr>
            </a:br>
            <a:br>
              <a:rPr lang="en-GB" b="1" dirty="0">
                <a:solidFill>
                  <a:srgbClr val="7030A0"/>
                </a:solidFill>
              </a:rPr>
            </a:br>
            <a:r>
              <a:rPr lang="en-GB" sz="3700" dirty="0">
                <a:solidFill>
                  <a:srgbClr val="2F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2725229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9D2CEA-DE88-50CB-A26B-092C5A2346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822" r="3620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EC003957-00E6-12E8-210A-AB044252A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694125"/>
              </p:ext>
            </p:extLst>
          </p:nvPr>
        </p:nvGraphicFramePr>
        <p:xfrm>
          <a:off x="353648" y="1466355"/>
          <a:ext cx="6883734" cy="464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3734">
                  <a:extLst>
                    <a:ext uri="{9D8B030D-6E8A-4147-A177-3AD203B41FA5}">
                      <a16:colId xmlns:a16="http://schemas.microsoft.com/office/drawing/2014/main" val="69509157"/>
                    </a:ext>
                  </a:extLst>
                </a:gridCol>
              </a:tblGrid>
              <a:tr h="464295">
                <a:tc>
                  <a:txBody>
                    <a:bodyPr/>
                    <a:lstStyle/>
                    <a:p>
                      <a:pPr algn="l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Prevalence</a:t>
                      </a:r>
                    </a:p>
                  </a:txBody>
                  <a:tcPr>
                    <a:solidFill>
                      <a:srgbClr val="2F1F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235711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797926CD-5649-2A04-CBF2-2DBA8B6CF5CF}"/>
              </a:ext>
            </a:extLst>
          </p:cNvPr>
          <p:cNvGrpSpPr/>
          <p:nvPr/>
        </p:nvGrpSpPr>
        <p:grpSpPr>
          <a:xfrm>
            <a:off x="353648" y="2069529"/>
            <a:ext cx="6883734" cy="4277682"/>
            <a:chOff x="353648" y="2069529"/>
            <a:chExt cx="6883734" cy="4277682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B96C1DB-6C24-04AB-0C36-9C7578B5E99B}"/>
                </a:ext>
              </a:extLst>
            </p:cNvPr>
            <p:cNvSpPr/>
            <p:nvPr/>
          </p:nvSpPr>
          <p:spPr>
            <a:xfrm>
              <a:off x="353648" y="2069529"/>
              <a:ext cx="6883734" cy="955566"/>
            </a:xfrm>
            <a:custGeom>
              <a:avLst/>
              <a:gdLst>
                <a:gd name="connsiteX0" fmla="*/ 0 w 6883734"/>
                <a:gd name="connsiteY0" fmla="*/ 159264 h 955566"/>
                <a:gd name="connsiteX1" fmla="*/ 159264 w 6883734"/>
                <a:gd name="connsiteY1" fmla="*/ 0 h 955566"/>
                <a:gd name="connsiteX2" fmla="*/ 6724470 w 6883734"/>
                <a:gd name="connsiteY2" fmla="*/ 0 h 955566"/>
                <a:gd name="connsiteX3" fmla="*/ 6883734 w 6883734"/>
                <a:gd name="connsiteY3" fmla="*/ 159264 h 955566"/>
                <a:gd name="connsiteX4" fmla="*/ 6883734 w 6883734"/>
                <a:gd name="connsiteY4" fmla="*/ 796302 h 955566"/>
                <a:gd name="connsiteX5" fmla="*/ 6724470 w 6883734"/>
                <a:gd name="connsiteY5" fmla="*/ 955566 h 955566"/>
                <a:gd name="connsiteX6" fmla="*/ 159264 w 6883734"/>
                <a:gd name="connsiteY6" fmla="*/ 955566 h 955566"/>
                <a:gd name="connsiteX7" fmla="*/ 0 w 6883734"/>
                <a:gd name="connsiteY7" fmla="*/ 796302 h 955566"/>
                <a:gd name="connsiteX8" fmla="*/ 0 w 6883734"/>
                <a:gd name="connsiteY8" fmla="*/ 159264 h 95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3734" h="955566">
                  <a:moveTo>
                    <a:pt x="0" y="159264"/>
                  </a:moveTo>
                  <a:cubicBezTo>
                    <a:pt x="0" y="71305"/>
                    <a:pt x="71305" y="0"/>
                    <a:pt x="159264" y="0"/>
                  </a:cubicBezTo>
                  <a:lnTo>
                    <a:pt x="6724470" y="0"/>
                  </a:lnTo>
                  <a:cubicBezTo>
                    <a:pt x="6812429" y="0"/>
                    <a:pt x="6883734" y="71305"/>
                    <a:pt x="6883734" y="159264"/>
                  </a:cubicBezTo>
                  <a:lnTo>
                    <a:pt x="6883734" y="796302"/>
                  </a:lnTo>
                  <a:cubicBezTo>
                    <a:pt x="6883734" y="884261"/>
                    <a:pt x="6812429" y="955566"/>
                    <a:pt x="6724470" y="955566"/>
                  </a:cubicBezTo>
                  <a:lnTo>
                    <a:pt x="159264" y="955566"/>
                  </a:lnTo>
                  <a:cubicBezTo>
                    <a:pt x="71305" y="955566"/>
                    <a:pt x="0" y="884261"/>
                    <a:pt x="0" y="796302"/>
                  </a:cubicBezTo>
                  <a:lnTo>
                    <a:pt x="0" y="159264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227" tIns="115227" rIns="115227" bIns="115227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kern="1200" dirty="0">
                  <a:solidFill>
                    <a:srgbClr val="2F1F60"/>
                  </a:solidFill>
                </a:rPr>
                <a:t>County Durham has significantly </a:t>
              </a:r>
              <a:r>
                <a:rPr lang="en-GB" sz="1800" b="1" kern="1200" dirty="0">
                  <a:solidFill>
                    <a:srgbClr val="2F1F60"/>
                  </a:solidFill>
                </a:rPr>
                <a:t>higher prevalence </a:t>
              </a:r>
              <a:r>
                <a:rPr lang="en-GB" sz="1800" kern="1200" dirty="0">
                  <a:solidFill>
                    <a:srgbClr val="2F1F60"/>
                  </a:solidFill>
                </a:rPr>
                <a:t>of LD&amp;/A than England in 2020. Only </a:t>
              </a:r>
              <a:r>
                <a:rPr lang="en-GB" sz="1800" b="1" kern="1200" dirty="0">
                  <a:solidFill>
                    <a:srgbClr val="2F1F60"/>
                  </a:solidFill>
                </a:rPr>
                <a:t>23% </a:t>
              </a:r>
              <a:r>
                <a:rPr lang="en-GB" sz="1800" kern="1200" dirty="0">
                  <a:solidFill>
                    <a:srgbClr val="2F1F60"/>
                  </a:solidFill>
                </a:rPr>
                <a:t>of the projected LD&amp;/A population can be found on GP registers, leaving </a:t>
              </a:r>
              <a:r>
                <a:rPr lang="en-GB" sz="1800" b="1" kern="1200" dirty="0">
                  <a:solidFill>
                    <a:srgbClr val="D2533D"/>
                  </a:solidFill>
                </a:rPr>
                <a:t>77%</a:t>
              </a:r>
              <a:r>
                <a:rPr lang="en-GB" sz="1800" b="1" kern="1200" dirty="0">
                  <a:solidFill>
                    <a:srgbClr val="68F03E"/>
                  </a:solidFill>
                </a:rPr>
                <a:t> </a:t>
              </a:r>
              <a:r>
                <a:rPr lang="en-GB" sz="1800" kern="1200" dirty="0">
                  <a:solidFill>
                    <a:srgbClr val="2F1F60"/>
                  </a:solidFill>
                </a:rPr>
                <a:t>unaccounted for.</a:t>
              </a:r>
              <a:endParaRPr lang="en-US" sz="1800" kern="1200" dirty="0">
                <a:solidFill>
                  <a:srgbClr val="2F1F60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D2CD45C-1142-9FDD-35B3-A9D4CA84923A}"/>
                </a:ext>
              </a:extLst>
            </p:cNvPr>
            <p:cNvSpPr/>
            <p:nvPr/>
          </p:nvSpPr>
          <p:spPr>
            <a:xfrm>
              <a:off x="353648" y="3176901"/>
              <a:ext cx="6883734" cy="955566"/>
            </a:xfrm>
            <a:custGeom>
              <a:avLst/>
              <a:gdLst>
                <a:gd name="connsiteX0" fmla="*/ 0 w 6883734"/>
                <a:gd name="connsiteY0" fmla="*/ 159264 h 955566"/>
                <a:gd name="connsiteX1" fmla="*/ 159264 w 6883734"/>
                <a:gd name="connsiteY1" fmla="*/ 0 h 955566"/>
                <a:gd name="connsiteX2" fmla="*/ 6724470 w 6883734"/>
                <a:gd name="connsiteY2" fmla="*/ 0 h 955566"/>
                <a:gd name="connsiteX3" fmla="*/ 6883734 w 6883734"/>
                <a:gd name="connsiteY3" fmla="*/ 159264 h 955566"/>
                <a:gd name="connsiteX4" fmla="*/ 6883734 w 6883734"/>
                <a:gd name="connsiteY4" fmla="*/ 796302 h 955566"/>
                <a:gd name="connsiteX5" fmla="*/ 6724470 w 6883734"/>
                <a:gd name="connsiteY5" fmla="*/ 955566 h 955566"/>
                <a:gd name="connsiteX6" fmla="*/ 159264 w 6883734"/>
                <a:gd name="connsiteY6" fmla="*/ 955566 h 955566"/>
                <a:gd name="connsiteX7" fmla="*/ 0 w 6883734"/>
                <a:gd name="connsiteY7" fmla="*/ 796302 h 955566"/>
                <a:gd name="connsiteX8" fmla="*/ 0 w 6883734"/>
                <a:gd name="connsiteY8" fmla="*/ 159264 h 95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3734" h="955566">
                  <a:moveTo>
                    <a:pt x="0" y="159264"/>
                  </a:moveTo>
                  <a:cubicBezTo>
                    <a:pt x="0" y="71305"/>
                    <a:pt x="71305" y="0"/>
                    <a:pt x="159264" y="0"/>
                  </a:cubicBezTo>
                  <a:lnTo>
                    <a:pt x="6724470" y="0"/>
                  </a:lnTo>
                  <a:cubicBezTo>
                    <a:pt x="6812429" y="0"/>
                    <a:pt x="6883734" y="71305"/>
                    <a:pt x="6883734" y="159264"/>
                  </a:cubicBezTo>
                  <a:lnTo>
                    <a:pt x="6883734" y="796302"/>
                  </a:lnTo>
                  <a:cubicBezTo>
                    <a:pt x="6883734" y="884261"/>
                    <a:pt x="6812429" y="955566"/>
                    <a:pt x="6724470" y="955566"/>
                  </a:cubicBezTo>
                  <a:lnTo>
                    <a:pt x="159264" y="955566"/>
                  </a:lnTo>
                  <a:cubicBezTo>
                    <a:pt x="71305" y="955566"/>
                    <a:pt x="0" y="884261"/>
                    <a:pt x="0" y="796302"/>
                  </a:cubicBezTo>
                  <a:lnTo>
                    <a:pt x="0" y="159264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227" tIns="115227" rIns="115227" bIns="115227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kern="1200" dirty="0">
                  <a:solidFill>
                    <a:srgbClr val="2F1F60"/>
                  </a:solidFill>
                </a:rPr>
                <a:t>Populations are on the </a:t>
              </a:r>
              <a:r>
                <a:rPr lang="en-GB" sz="1800" b="1" kern="1200" dirty="0">
                  <a:solidFill>
                    <a:srgbClr val="2F1F60"/>
                  </a:solidFill>
                </a:rPr>
                <a:t>rising and ageing</a:t>
              </a:r>
              <a:r>
                <a:rPr lang="en-GB" sz="1800" kern="1200" dirty="0">
                  <a:solidFill>
                    <a:srgbClr val="2F1F60"/>
                  </a:solidFill>
                </a:rPr>
                <a:t>, in County Durham, residents with a LD&amp;/A aged 65 or over is expected to grow by </a:t>
              </a:r>
              <a:r>
                <a:rPr lang="en-GB" sz="1800" b="1" kern="1200" dirty="0">
                  <a:solidFill>
                    <a:srgbClr val="D2533D"/>
                  </a:solidFill>
                </a:rPr>
                <a:t>27%</a:t>
              </a:r>
              <a:r>
                <a:rPr lang="en-GB" sz="1800" kern="1200" dirty="0">
                  <a:solidFill>
                    <a:srgbClr val="2F1F60"/>
                  </a:solidFill>
                </a:rPr>
                <a:t> between 2020 and 2035. 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685D11E-4AAB-04D5-3FFC-971B7738F0A6}"/>
                </a:ext>
              </a:extLst>
            </p:cNvPr>
            <p:cNvSpPr/>
            <p:nvPr/>
          </p:nvSpPr>
          <p:spPr>
            <a:xfrm>
              <a:off x="353648" y="4284273"/>
              <a:ext cx="6883734" cy="955566"/>
            </a:xfrm>
            <a:custGeom>
              <a:avLst/>
              <a:gdLst>
                <a:gd name="connsiteX0" fmla="*/ 0 w 6883734"/>
                <a:gd name="connsiteY0" fmla="*/ 159264 h 955566"/>
                <a:gd name="connsiteX1" fmla="*/ 159264 w 6883734"/>
                <a:gd name="connsiteY1" fmla="*/ 0 h 955566"/>
                <a:gd name="connsiteX2" fmla="*/ 6724470 w 6883734"/>
                <a:gd name="connsiteY2" fmla="*/ 0 h 955566"/>
                <a:gd name="connsiteX3" fmla="*/ 6883734 w 6883734"/>
                <a:gd name="connsiteY3" fmla="*/ 159264 h 955566"/>
                <a:gd name="connsiteX4" fmla="*/ 6883734 w 6883734"/>
                <a:gd name="connsiteY4" fmla="*/ 796302 h 955566"/>
                <a:gd name="connsiteX5" fmla="*/ 6724470 w 6883734"/>
                <a:gd name="connsiteY5" fmla="*/ 955566 h 955566"/>
                <a:gd name="connsiteX6" fmla="*/ 159264 w 6883734"/>
                <a:gd name="connsiteY6" fmla="*/ 955566 h 955566"/>
                <a:gd name="connsiteX7" fmla="*/ 0 w 6883734"/>
                <a:gd name="connsiteY7" fmla="*/ 796302 h 955566"/>
                <a:gd name="connsiteX8" fmla="*/ 0 w 6883734"/>
                <a:gd name="connsiteY8" fmla="*/ 159264 h 95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3734" h="955566">
                  <a:moveTo>
                    <a:pt x="0" y="159264"/>
                  </a:moveTo>
                  <a:cubicBezTo>
                    <a:pt x="0" y="71305"/>
                    <a:pt x="71305" y="0"/>
                    <a:pt x="159264" y="0"/>
                  </a:cubicBezTo>
                  <a:lnTo>
                    <a:pt x="6724470" y="0"/>
                  </a:lnTo>
                  <a:cubicBezTo>
                    <a:pt x="6812429" y="0"/>
                    <a:pt x="6883734" y="71305"/>
                    <a:pt x="6883734" y="159264"/>
                  </a:cubicBezTo>
                  <a:lnTo>
                    <a:pt x="6883734" y="796302"/>
                  </a:lnTo>
                  <a:cubicBezTo>
                    <a:pt x="6883734" y="884261"/>
                    <a:pt x="6812429" y="955566"/>
                    <a:pt x="6724470" y="955566"/>
                  </a:cubicBezTo>
                  <a:lnTo>
                    <a:pt x="159264" y="955566"/>
                  </a:lnTo>
                  <a:cubicBezTo>
                    <a:pt x="71305" y="955566"/>
                    <a:pt x="0" y="884261"/>
                    <a:pt x="0" y="796302"/>
                  </a:cubicBezTo>
                  <a:lnTo>
                    <a:pt x="0" y="159264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227" tIns="115227" rIns="115227" bIns="115227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b="1" kern="1200" dirty="0">
                  <a:solidFill>
                    <a:srgbClr val="2F1F60"/>
                  </a:solidFill>
                </a:rPr>
                <a:t>Healthy life expectancy </a:t>
              </a:r>
              <a:r>
                <a:rPr lang="en-GB" sz="1800" kern="1200" dirty="0">
                  <a:solidFill>
                    <a:srgbClr val="2F1F60"/>
                  </a:solidFill>
                </a:rPr>
                <a:t>(HLE) is lower still, males spend an average of </a:t>
              </a:r>
              <a:r>
                <a:rPr lang="en-GB" sz="1800" b="1" kern="1200" dirty="0">
                  <a:solidFill>
                    <a:srgbClr val="D2533D"/>
                  </a:solidFill>
                </a:rPr>
                <a:t>19 years </a:t>
              </a:r>
              <a:r>
                <a:rPr lang="en-GB" sz="1800" kern="1200" dirty="0">
                  <a:solidFill>
                    <a:srgbClr val="2F1F60"/>
                  </a:solidFill>
                </a:rPr>
                <a:t>and females </a:t>
              </a:r>
              <a:r>
                <a:rPr lang="en-GB" sz="1800" b="1" kern="1200" dirty="0">
                  <a:solidFill>
                    <a:srgbClr val="D2533D"/>
                  </a:solidFill>
                </a:rPr>
                <a:t>21.4 years </a:t>
              </a:r>
              <a:r>
                <a:rPr lang="en-GB" sz="1800" kern="1200" dirty="0">
                  <a:solidFill>
                    <a:srgbClr val="2F1F60"/>
                  </a:solidFill>
                </a:rPr>
                <a:t>in poor health. This is lower still in the LD&amp;/A community.</a:t>
              </a:r>
              <a:endParaRPr lang="en-US" sz="1800" kern="1200" dirty="0">
                <a:solidFill>
                  <a:srgbClr val="2F1F60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2E5CF7-BD29-9033-5A8B-5B774CB8EE11}"/>
                </a:ext>
              </a:extLst>
            </p:cNvPr>
            <p:cNvSpPr/>
            <p:nvPr/>
          </p:nvSpPr>
          <p:spPr>
            <a:xfrm>
              <a:off x="353648" y="5391645"/>
              <a:ext cx="6883734" cy="955566"/>
            </a:xfrm>
            <a:custGeom>
              <a:avLst/>
              <a:gdLst>
                <a:gd name="connsiteX0" fmla="*/ 0 w 6883734"/>
                <a:gd name="connsiteY0" fmla="*/ 159264 h 955566"/>
                <a:gd name="connsiteX1" fmla="*/ 159264 w 6883734"/>
                <a:gd name="connsiteY1" fmla="*/ 0 h 955566"/>
                <a:gd name="connsiteX2" fmla="*/ 6724470 w 6883734"/>
                <a:gd name="connsiteY2" fmla="*/ 0 h 955566"/>
                <a:gd name="connsiteX3" fmla="*/ 6883734 w 6883734"/>
                <a:gd name="connsiteY3" fmla="*/ 159264 h 955566"/>
                <a:gd name="connsiteX4" fmla="*/ 6883734 w 6883734"/>
                <a:gd name="connsiteY4" fmla="*/ 796302 h 955566"/>
                <a:gd name="connsiteX5" fmla="*/ 6724470 w 6883734"/>
                <a:gd name="connsiteY5" fmla="*/ 955566 h 955566"/>
                <a:gd name="connsiteX6" fmla="*/ 159264 w 6883734"/>
                <a:gd name="connsiteY6" fmla="*/ 955566 h 955566"/>
                <a:gd name="connsiteX7" fmla="*/ 0 w 6883734"/>
                <a:gd name="connsiteY7" fmla="*/ 796302 h 955566"/>
                <a:gd name="connsiteX8" fmla="*/ 0 w 6883734"/>
                <a:gd name="connsiteY8" fmla="*/ 159264 h 95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3734" h="955566">
                  <a:moveTo>
                    <a:pt x="0" y="159264"/>
                  </a:moveTo>
                  <a:cubicBezTo>
                    <a:pt x="0" y="71305"/>
                    <a:pt x="71305" y="0"/>
                    <a:pt x="159264" y="0"/>
                  </a:cubicBezTo>
                  <a:lnTo>
                    <a:pt x="6724470" y="0"/>
                  </a:lnTo>
                  <a:cubicBezTo>
                    <a:pt x="6812429" y="0"/>
                    <a:pt x="6883734" y="71305"/>
                    <a:pt x="6883734" y="159264"/>
                  </a:cubicBezTo>
                  <a:lnTo>
                    <a:pt x="6883734" y="796302"/>
                  </a:lnTo>
                  <a:cubicBezTo>
                    <a:pt x="6883734" y="884261"/>
                    <a:pt x="6812429" y="955566"/>
                    <a:pt x="6724470" y="955566"/>
                  </a:cubicBezTo>
                  <a:lnTo>
                    <a:pt x="159264" y="955566"/>
                  </a:lnTo>
                  <a:cubicBezTo>
                    <a:pt x="71305" y="955566"/>
                    <a:pt x="0" y="884261"/>
                    <a:pt x="0" y="796302"/>
                  </a:cubicBezTo>
                  <a:lnTo>
                    <a:pt x="0" y="159264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227" tIns="115227" rIns="115227" bIns="115227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b="1" kern="1200" dirty="0">
                  <a:solidFill>
                    <a:srgbClr val="2F1F60"/>
                  </a:solidFill>
                </a:rPr>
                <a:t>HLE and ageing is an additional challenge </a:t>
              </a:r>
              <a:r>
                <a:rPr lang="en-GB" sz="1800" kern="1200" dirty="0">
                  <a:solidFill>
                    <a:srgbClr val="2F1F60"/>
                  </a:solidFill>
                </a:rPr>
                <a:t>for healthy living and independence for both individuals living with a LD&amp;/ASD and those that care for them. </a:t>
              </a:r>
              <a:endParaRPr lang="en-US" sz="1800" kern="1200" dirty="0">
                <a:solidFill>
                  <a:srgbClr val="2F1F60"/>
                </a:solidFill>
              </a:endParaRPr>
            </a:p>
          </p:txBody>
        </p:sp>
      </p:grpSp>
      <p:sp>
        <p:nvSpPr>
          <p:cNvPr id="12" name="Rectangle 2">
            <a:extLst>
              <a:ext uri="{FF2B5EF4-FFF2-40B4-BE49-F238E27FC236}">
                <a16:creationId xmlns:a16="http://schemas.microsoft.com/office/drawing/2014/main" id="{104D89E7-A991-777F-926A-1E1F92DEC543}"/>
              </a:ext>
            </a:extLst>
          </p:cNvPr>
          <p:cNvSpPr txBox="1">
            <a:spLocks noChangeArrowheads="1"/>
          </p:cNvSpPr>
          <p:nvPr/>
        </p:nvSpPr>
        <p:spPr>
          <a:xfrm>
            <a:off x="353648" y="231321"/>
            <a:ext cx="6883734" cy="711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700" b="1" dirty="0"/>
              <a:t>      Situation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B44865C-ECFA-3337-31D7-A67860CA3948}"/>
              </a:ext>
            </a:extLst>
          </p:cNvPr>
          <p:cNvSpPr/>
          <p:nvPr/>
        </p:nvSpPr>
        <p:spPr>
          <a:xfrm>
            <a:off x="352003" y="357123"/>
            <a:ext cx="475861" cy="459595"/>
          </a:xfrm>
          <a:prstGeom prst="ellipse">
            <a:avLst/>
          </a:prstGeom>
          <a:solidFill>
            <a:srgbClr val="2F1F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178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9D2CEA-DE88-50CB-A26B-092C5A2346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822" r="3620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EC003957-00E6-12E8-210A-AB044252A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931367"/>
              </p:ext>
            </p:extLst>
          </p:nvPr>
        </p:nvGraphicFramePr>
        <p:xfrm>
          <a:off x="353648" y="1466355"/>
          <a:ext cx="6883734" cy="464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3734">
                  <a:extLst>
                    <a:ext uri="{9D8B030D-6E8A-4147-A177-3AD203B41FA5}">
                      <a16:colId xmlns:a16="http://schemas.microsoft.com/office/drawing/2014/main" val="69509157"/>
                    </a:ext>
                  </a:extLst>
                </a:gridCol>
              </a:tblGrid>
              <a:tr h="464295"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W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ider Determinants of Health</a:t>
                      </a:r>
                    </a:p>
                  </a:txBody>
                  <a:tcPr>
                    <a:solidFill>
                      <a:srgbClr val="2F1F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235711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797926CD-5649-2A04-CBF2-2DBA8B6CF5CF}"/>
              </a:ext>
            </a:extLst>
          </p:cNvPr>
          <p:cNvGrpSpPr/>
          <p:nvPr/>
        </p:nvGrpSpPr>
        <p:grpSpPr>
          <a:xfrm>
            <a:off x="353648" y="2069529"/>
            <a:ext cx="6883734" cy="4277682"/>
            <a:chOff x="353648" y="2069529"/>
            <a:chExt cx="6883734" cy="4277682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B96C1DB-6C24-04AB-0C36-9C7578B5E99B}"/>
                </a:ext>
              </a:extLst>
            </p:cNvPr>
            <p:cNvSpPr/>
            <p:nvPr/>
          </p:nvSpPr>
          <p:spPr>
            <a:xfrm>
              <a:off x="353648" y="2069529"/>
              <a:ext cx="6883734" cy="955566"/>
            </a:xfrm>
            <a:custGeom>
              <a:avLst/>
              <a:gdLst>
                <a:gd name="connsiteX0" fmla="*/ 0 w 6883734"/>
                <a:gd name="connsiteY0" fmla="*/ 159264 h 955566"/>
                <a:gd name="connsiteX1" fmla="*/ 159264 w 6883734"/>
                <a:gd name="connsiteY1" fmla="*/ 0 h 955566"/>
                <a:gd name="connsiteX2" fmla="*/ 6724470 w 6883734"/>
                <a:gd name="connsiteY2" fmla="*/ 0 h 955566"/>
                <a:gd name="connsiteX3" fmla="*/ 6883734 w 6883734"/>
                <a:gd name="connsiteY3" fmla="*/ 159264 h 955566"/>
                <a:gd name="connsiteX4" fmla="*/ 6883734 w 6883734"/>
                <a:gd name="connsiteY4" fmla="*/ 796302 h 955566"/>
                <a:gd name="connsiteX5" fmla="*/ 6724470 w 6883734"/>
                <a:gd name="connsiteY5" fmla="*/ 955566 h 955566"/>
                <a:gd name="connsiteX6" fmla="*/ 159264 w 6883734"/>
                <a:gd name="connsiteY6" fmla="*/ 955566 h 955566"/>
                <a:gd name="connsiteX7" fmla="*/ 0 w 6883734"/>
                <a:gd name="connsiteY7" fmla="*/ 796302 h 955566"/>
                <a:gd name="connsiteX8" fmla="*/ 0 w 6883734"/>
                <a:gd name="connsiteY8" fmla="*/ 159264 h 95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3734" h="955566">
                  <a:moveTo>
                    <a:pt x="0" y="159264"/>
                  </a:moveTo>
                  <a:cubicBezTo>
                    <a:pt x="0" y="71305"/>
                    <a:pt x="71305" y="0"/>
                    <a:pt x="159264" y="0"/>
                  </a:cubicBezTo>
                  <a:lnTo>
                    <a:pt x="6724470" y="0"/>
                  </a:lnTo>
                  <a:cubicBezTo>
                    <a:pt x="6812429" y="0"/>
                    <a:pt x="6883734" y="71305"/>
                    <a:pt x="6883734" y="159264"/>
                  </a:cubicBezTo>
                  <a:lnTo>
                    <a:pt x="6883734" y="796302"/>
                  </a:lnTo>
                  <a:cubicBezTo>
                    <a:pt x="6883734" y="884261"/>
                    <a:pt x="6812429" y="955566"/>
                    <a:pt x="6724470" y="955566"/>
                  </a:cubicBezTo>
                  <a:lnTo>
                    <a:pt x="159264" y="955566"/>
                  </a:lnTo>
                  <a:cubicBezTo>
                    <a:pt x="71305" y="955566"/>
                    <a:pt x="0" y="884261"/>
                    <a:pt x="0" y="796302"/>
                  </a:cubicBezTo>
                  <a:lnTo>
                    <a:pt x="0" y="159264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227" tIns="115227" rIns="115227" bIns="115227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dirty="0">
                  <a:solidFill>
                    <a:srgbClr val="2F1F60"/>
                  </a:solidFill>
                </a:rPr>
                <a:t>Healthy Life Expectancy is linked to the wider determinants of health, there is evidence the </a:t>
              </a:r>
              <a:r>
                <a:rPr lang="en-GB" b="1" dirty="0">
                  <a:solidFill>
                    <a:srgbClr val="2F1F60"/>
                  </a:solidFill>
                </a:rPr>
                <a:t>LD&amp;/A population are extremely affected </a:t>
              </a:r>
              <a:r>
                <a:rPr lang="en-GB" dirty="0">
                  <a:solidFill>
                    <a:srgbClr val="2F1F60"/>
                  </a:solidFill>
                </a:rPr>
                <a:t>by these.</a:t>
              </a:r>
              <a:endParaRPr lang="en-US" dirty="0">
                <a:solidFill>
                  <a:srgbClr val="2F1F60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D2CD45C-1142-9FDD-35B3-A9D4CA84923A}"/>
                </a:ext>
              </a:extLst>
            </p:cNvPr>
            <p:cNvSpPr/>
            <p:nvPr/>
          </p:nvSpPr>
          <p:spPr>
            <a:xfrm>
              <a:off x="353648" y="3176901"/>
              <a:ext cx="6883734" cy="955566"/>
            </a:xfrm>
            <a:custGeom>
              <a:avLst/>
              <a:gdLst>
                <a:gd name="connsiteX0" fmla="*/ 0 w 6883734"/>
                <a:gd name="connsiteY0" fmla="*/ 159264 h 955566"/>
                <a:gd name="connsiteX1" fmla="*/ 159264 w 6883734"/>
                <a:gd name="connsiteY1" fmla="*/ 0 h 955566"/>
                <a:gd name="connsiteX2" fmla="*/ 6724470 w 6883734"/>
                <a:gd name="connsiteY2" fmla="*/ 0 h 955566"/>
                <a:gd name="connsiteX3" fmla="*/ 6883734 w 6883734"/>
                <a:gd name="connsiteY3" fmla="*/ 159264 h 955566"/>
                <a:gd name="connsiteX4" fmla="*/ 6883734 w 6883734"/>
                <a:gd name="connsiteY4" fmla="*/ 796302 h 955566"/>
                <a:gd name="connsiteX5" fmla="*/ 6724470 w 6883734"/>
                <a:gd name="connsiteY5" fmla="*/ 955566 h 955566"/>
                <a:gd name="connsiteX6" fmla="*/ 159264 w 6883734"/>
                <a:gd name="connsiteY6" fmla="*/ 955566 h 955566"/>
                <a:gd name="connsiteX7" fmla="*/ 0 w 6883734"/>
                <a:gd name="connsiteY7" fmla="*/ 796302 h 955566"/>
                <a:gd name="connsiteX8" fmla="*/ 0 w 6883734"/>
                <a:gd name="connsiteY8" fmla="*/ 159264 h 95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3734" h="955566">
                  <a:moveTo>
                    <a:pt x="0" y="159264"/>
                  </a:moveTo>
                  <a:cubicBezTo>
                    <a:pt x="0" y="71305"/>
                    <a:pt x="71305" y="0"/>
                    <a:pt x="159264" y="0"/>
                  </a:cubicBezTo>
                  <a:lnTo>
                    <a:pt x="6724470" y="0"/>
                  </a:lnTo>
                  <a:cubicBezTo>
                    <a:pt x="6812429" y="0"/>
                    <a:pt x="6883734" y="71305"/>
                    <a:pt x="6883734" y="159264"/>
                  </a:cubicBezTo>
                  <a:lnTo>
                    <a:pt x="6883734" y="796302"/>
                  </a:lnTo>
                  <a:cubicBezTo>
                    <a:pt x="6883734" y="884261"/>
                    <a:pt x="6812429" y="955566"/>
                    <a:pt x="6724470" y="955566"/>
                  </a:cubicBezTo>
                  <a:lnTo>
                    <a:pt x="159264" y="955566"/>
                  </a:lnTo>
                  <a:cubicBezTo>
                    <a:pt x="71305" y="955566"/>
                    <a:pt x="0" y="884261"/>
                    <a:pt x="0" y="796302"/>
                  </a:cubicBezTo>
                  <a:lnTo>
                    <a:pt x="0" y="159264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227" tIns="115227" rIns="115227" bIns="115227" numCol="1" spcCol="1270" anchor="ctr" anchorCtr="0">
              <a:noAutofit/>
            </a:bodyPr>
            <a:lstStyle/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b="1" dirty="0">
                  <a:solidFill>
                    <a:srgbClr val="2F1F6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Social isolation </a:t>
              </a:r>
              <a:r>
                <a:rPr lang="en-GB" sz="1800" dirty="0">
                  <a:solidFill>
                    <a:srgbClr val="2F1F6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is common in the LD community; </a:t>
              </a:r>
              <a:r>
                <a:rPr lang="en-GB" sz="1800" b="1" dirty="0">
                  <a:solidFill>
                    <a:srgbClr val="D2533D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77% </a:t>
              </a:r>
              <a:r>
                <a:rPr lang="en-GB" sz="1800" b="1" dirty="0">
                  <a:solidFill>
                    <a:srgbClr val="2F1F6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are lonely</a:t>
              </a:r>
              <a:r>
                <a:rPr lang="en-GB" sz="1800" dirty="0">
                  <a:solidFill>
                    <a:srgbClr val="2F1F6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, and </a:t>
              </a:r>
              <a:r>
                <a:rPr lang="en-GB" sz="1800" b="1" dirty="0">
                  <a:solidFill>
                    <a:srgbClr val="D2533D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33%</a:t>
              </a:r>
              <a:r>
                <a:rPr lang="en-GB" sz="1800" dirty="0">
                  <a:solidFill>
                    <a:srgbClr val="2F1F6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800" b="1" dirty="0">
                  <a:solidFill>
                    <a:srgbClr val="2F1F6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have no friends </a:t>
              </a:r>
              <a:r>
                <a:rPr lang="en-GB" sz="1800" dirty="0">
                  <a:solidFill>
                    <a:srgbClr val="2F1F6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and fewer opportunities to make new connections.</a:t>
              </a:r>
              <a:endParaRPr lang="en-GB" sz="1800" kern="1200" dirty="0">
                <a:solidFill>
                  <a:srgbClr val="2F1F60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685D11E-4AAB-04D5-3FFC-971B7738F0A6}"/>
                </a:ext>
              </a:extLst>
            </p:cNvPr>
            <p:cNvSpPr/>
            <p:nvPr/>
          </p:nvSpPr>
          <p:spPr>
            <a:xfrm>
              <a:off x="353648" y="4284273"/>
              <a:ext cx="6883734" cy="955566"/>
            </a:xfrm>
            <a:custGeom>
              <a:avLst/>
              <a:gdLst>
                <a:gd name="connsiteX0" fmla="*/ 0 w 6883734"/>
                <a:gd name="connsiteY0" fmla="*/ 159264 h 955566"/>
                <a:gd name="connsiteX1" fmla="*/ 159264 w 6883734"/>
                <a:gd name="connsiteY1" fmla="*/ 0 h 955566"/>
                <a:gd name="connsiteX2" fmla="*/ 6724470 w 6883734"/>
                <a:gd name="connsiteY2" fmla="*/ 0 h 955566"/>
                <a:gd name="connsiteX3" fmla="*/ 6883734 w 6883734"/>
                <a:gd name="connsiteY3" fmla="*/ 159264 h 955566"/>
                <a:gd name="connsiteX4" fmla="*/ 6883734 w 6883734"/>
                <a:gd name="connsiteY4" fmla="*/ 796302 h 955566"/>
                <a:gd name="connsiteX5" fmla="*/ 6724470 w 6883734"/>
                <a:gd name="connsiteY5" fmla="*/ 955566 h 955566"/>
                <a:gd name="connsiteX6" fmla="*/ 159264 w 6883734"/>
                <a:gd name="connsiteY6" fmla="*/ 955566 h 955566"/>
                <a:gd name="connsiteX7" fmla="*/ 0 w 6883734"/>
                <a:gd name="connsiteY7" fmla="*/ 796302 h 955566"/>
                <a:gd name="connsiteX8" fmla="*/ 0 w 6883734"/>
                <a:gd name="connsiteY8" fmla="*/ 159264 h 95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3734" h="955566">
                  <a:moveTo>
                    <a:pt x="0" y="159264"/>
                  </a:moveTo>
                  <a:cubicBezTo>
                    <a:pt x="0" y="71305"/>
                    <a:pt x="71305" y="0"/>
                    <a:pt x="159264" y="0"/>
                  </a:cubicBezTo>
                  <a:lnTo>
                    <a:pt x="6724470" y="0"/>
                  </a:lnTo>
                  <a:cubicBezTo>
                    <a:pt x="6812429" y="0"/>
                    <a:pt x="6883734" y="71305"/>
                    <a:pt x="6883734" y="159264"/>
                  </a:cubicBezTo>
                  <a:lnTo>
                    <a:pt x="6883734" y="796302"/>
                  </a:lnTo>
                  <a:cubicBezTo>
                    <a:pt x="6883734" y="884261"/>
                    <a:pt x="6812429" y="955566"/>
                    <a:pt x="6724470" y="955566"/>
                  </a:cubicBezTo>
                  <a:lnTo>
                    <a:pt x="159264" y="955566"/>
                  </a:lnTo>
                  <a:cubicBezTo>
                    <a:pt x="71305" y="955566"/>
                    <a:pt x="0" y="884261"/>
                    <a:pt x="0" y="796302"/>
                  </a:cubicBezTo>
                  <a:lnTo>
                    <a:pt x="0" y="159264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227" tIns="115227" rIns="115227" bIns="115227" numCol="1" spcCol="1270" anchor="ctr" anchorCtr="0">
              <a:noAutofit/>
            </a:bodyPr>
            <a:lstStyle/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dirty="0">
                  <a:solidFill>
                    <a:srgbClr val="2F1F6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Violence is an area of concern; prevalence of </a:t>
              </a:r>
              <a:r>
                <a:rPr lang="en-GB" sz="1800" b="1" dirty="0">
                  <a:solidFill>
                    <a:srgbClr val="2F1F6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domestic abuse </a:t>
              </a:r>
              <a:r>
                <a:rPr lang="en-GB" sz="1800" dirty="0">
                  <a:solidFill>
                    <a:srgbClr val="2F1F6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is greater for people living with a disability. T</a:t>
              </a:r>
              <a:r>
                <a:rPr lang="en-GB" sz="1800" dirty="0">
                  <a:solidFill>
                    <a:srgbClr val="2F1F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rends were also recorded in cases of </a:t>
              </a:r>
              <a:r>
                <a:rPr lang="en-GB" sz="1800" b="1" dirty="0">
                  <a:solidFill>
                    <a:srgbClr val="2F1F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sexual assault and hate crimes</a:t>
              </a:r>
              <a:r>
                <a:rPr lang="en-GB" sz="1800" dirty="0">
                  <a:solidFill>
                    <a:srgbClr val="2F1F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. </a:t>
              </a:r>
              <a:endParaRPr lang="en-US" sz="1800" kern="1200" dirty="0">
                <a:solidFill>
                  <a:srgbClr val="2F1F60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2E5CF7-BD29-9033-5A8B-5B774CB8EE11}"/>
                </a:ext>
              </a:extLst>
            </p:cNvPr>
            <p:cNvSpPr/>
            <p:nvPr/>
          </p:nvSpPr>
          <p:spPr>
            <a:xfrm>
              <a:off x="353648" y="5391645"/>
              <a:ext cx="6883734" cy="955566"/>
            </a:xfrm>
            <a:custGeom>
              <a:avLst/>
              <a:gdLst>
                <a:gd name="connsiteX0" fmla="*/ 0 w 6883734"/>
                <a:gd name="connsiteY0" fmla="*/ 159264 h 955566"/>
                <a:gd name="connsiteX1" fmla="*/ 159264 w 6883734"/>
                <a:gd name="connsiteY1" fmla="*/ 0 h 955566"/>
                <a:gd name="connsiteX2" fmla="*/ 6724470 w 6883734"/>
                <a:gd name="connsiteY2" fmla="*/ 0 h 955566"/>
                <a:gd name="connsiteX3" fmla="*/ 6883734 w 6883734"/>
                <a:gd name="connsiteY3" fmla="*/ 159264 h 955566"/>
                <a:gd name="connsiteX4" fmla="*/ 6883734 w 6883734"/>
                <a:gd name="connsiteY4" fmla="*/ 796302 h 955566"/>
                <a:gd name="connsiteX5" fmla="*/ 6724470 w 6883734"/>
                <a:gd name="connsiteY5" fmla="*/ 955566 h 955566"/>
                <a:gd name="connsiteX6" fmla="*/ 159264 w 6883734"/>
                <a:gd name="connsiteY6" fmla="*/ 955566 h 955566"/>
                <a:gd name="connsiteX7" fmla="*/ 0 w 6883734"/>
                <a:gd name="connsiteY7" fmla="*/ 796302 h 955566"/>
                <a:gd name="connsiteX8" fmla="*/ 0 w 6883734"/>
                <a:gd name="connsiteY8" fmla="*/ 159264 h 95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3734" h="955566">
                  <a:moveTo>
                    <a:pt x="0" y="159264"/>
                  </a:moveTo>
                  <a:cubicBezTo>
                    <a:pt x="0" y="71305"/>
                    <a:pt x="71305" y="0"/>
                    <a:pt x="159264" y="0"/>
                  </a:cubicBezTo>
                  <a:lnTo>
                    <a:pt x="6724470" y="0"/>
                  </a:lnTo>
                  <a:cubicBezTo>
                    <a:pt x="6812429" y="0"/>
                    <a:pt x="6883734" y="71305"/>
                    <a:pt x="6883734" y="159264"/>
                  </a:cubicBezTo>
                  <a:lnTo>
                    <a:pt x="6883734" y="796302"/>
                  </a:lnTo>
                  <a:cubicBezTo>
                    <a:pt x="6883734" y="884261"/>
                    <a:pt x="6812429" y="955566"/>
                    <a:pt x="6724470" y="955566"/>
                  </a:cubicBezTo>
                  <a:lnTo>
                    <a:pt x="159264" y="955566"/>
                  </a:lnTo>
                  <a:cubicBezTo>
                    <a:pt x="71305" y="955566"/>
                    <a:pt x="0" y="884261"/>
                    <a:pt x="0" y="796302"/>
                  </a:cubicBezTo>
                  <a:lnTo>
                    <a:pt x="0" y="159264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227" tIns="115227" rIns="115227" bIns="115227" numCol="1" spcCol="1270" anchor="ctr" anchorCtr="0">
              <a:noAutofit/>
            </a:bodyPr>
            <a:lstStyle/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dirty="0">
                  <a:solidFill>
                    <a:srgbClr val="2F1F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County Durham has one of the </a:t>
              </a:r>
              <a:r>
                <a:rPr lang="en-GB" sz="1800" b="1" dirty="0">
                  <a:solidFill>
                    <a:srgbClr val="D2533D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worst rates of unemployment </a:t>
              </a:r>
              <a:r>
                <a:rPr lang="en-GB" sz="1800" dirty="0">
                  <a:solidFill>
                    <a:srgbClr val="2F1F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among adults with learning impairments in England. </a:t>
              </a:r>
            </a:p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800" kern="1200" dirty="0">
                <a:solidFill>
                  <a:srgbClr val="2F1F60"/>
                </a:solidFill>
              </a:endParaRPr>
            </a:p>
          </p:txBody>
        </p:sp>
      </p:grpSp>
      <p:sp>
        <p:nvSpPr>
          <p:cNvPr id="12" name="Rectangle 2">
            <a:extLst>
              <a:ext uri="{FF2B5EF4-FFF2-40B4-BE49-F238E27FC236}">
                <a16:creationId xmlns:a16="http://schemas.microsoft.com/office/drawing/2014/main" id="{104D89E7-A991-777F-926A-1E1F92DEC543}"/>
              </a:ext>
            </a:extLst>
          </p:cNvPr>
          <p:cNvSpPr txBox="1">
            <a:spLocks noChangeArrowheads="1"/>
          </p:cNvSpPr>
          <p:nvPr/>
        </p:nvSpPr>
        <p:spPr>
          <a:xfrm>
            <a:off x="353648" y="231321"/>
            <a:ext cx="6883734" cy="711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700" b="1" dirty="0"/>
              <a:t>         Situation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6FD9C77-24BD-5979-86F6-973B677602AD}"/>
              </a:ext>
            </a:extLst>
          </p:cNvPr>
          <p:cNvSpPr/>
          <p:nvPr/>
        </p:nvSpPr>
        <p:spPr>
          <a:xfrm>
            <a:off x="352003" y="357123"/>
            <a:ext cx="475861" cy="459595"/>
          </a:xfrm>
          <a:prstGeom prst="ellipse">
            <a:avLst/>
          </a:prstGeom>
          <a:solidFill>
            <a:srgbClr val="2F1F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3AF3577-2656-BD26-77FB-3FCDED237149}"/>
              </a:ext>
            </a:extLst>
          </p:cNvPr>
          <p:cNvSpPr/>
          <p:nvPr/>
        </p:nvSpPr>
        <p:spPr>
          <a:xfrm>
            <a:off x="827864" y="357123"/>
            <a:ext cx="475861" cy="459595"/>
          </a:xfrm>
          <a:prstGeom prst="ellipse">
            <a:avLst/>
          </a:prstGeom>
          <a:solidFill>
            <a:srgbClr val="2F1F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04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9D2CEA-DE88-50CB-A26B-092C5A2346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822" r="3620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EC003957-00E6-12E8-210A-AB044252A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874522"/>
              </p:ext>
            </p:extLst>
          </p:nvPr>
        </p:nvGraphicFramePr>
        <p:xfrm>
          <a:off x="353648" y="1466355"/>
          <a:ext cx="6883734" cy="464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3734">
                  <a:extLst>
                    <a:ext uri="{9D8B030D-6E8A-4147-A177-3AD203B41FA5}">
                      <a16:colId xmlns:a16="http://schemas.microsoft.com/office/drawing/2014/main" val="69509157"/>
                    </a:ext>
                  </a:extLst>
                </a:gridCol>
              </a:tblGrid>
              <a:tr h="464295"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Care and Support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F1F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235711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797926CD-5649-2A04-CBF2-2DBA8B6CF5CF}"/>
              </a:ext>
            </a:extLst>
          </p:cNvPr>
          <p:cNvGrpSpPr/>
          <p:nvPr/>
        </p:nvGrpSpPr>
        <p:grpSpPr>
          <a:xfrm>
            <a:off x="353648" y="2069529"/>
            <a:ext cx="6883734" cy="2872018"/>
            <a:chOff x="353648" y="2069529"/>
            <a:chExt cx="6883734" cy="2872018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B96C1DB-6C24-04AB-0C36-9C7578B5E99B}"/>
                </a:ext>
              </a:extLst>
            </p:cNvPr>
            <p:cNvSpPr/>
            <p:nvPr/>
          </p:nvSpPr>
          <p:spPr>
            <a:xfrm>
              <a:off x="353648" y="2069529"/>
              <a:ext cx="6883734" cy="955566"/>
            </a:xfrm>
            <a:custGeom>
              <a:avLst/>
              <a:gdLst>
                <a:gd name="connsiteX0" fmla="*/ 0 w 6883734"/>
                <a:gd name="connsiteY0" fmla="*/ 159264 h 955566"/>
                <a:gd name="connsiteX1" fmla="*/ 159264 w 6883734"/>
                <a:gd name="connsiteY1" fmla="*/ 0 h 955566"/>
                <a:gd name="connsiteX2" fmla="*/ 6724470 w 6883734"/>
                <a:gd name="connsiteY2" fmla="*/ 0 h 955566"/>
                <a:gd name="connsiteX3" fmla="*/ 6883734 w 6883734"/>
                <a:gd name="connsiteY3" fmla="*/ 159264 h 955566"/>
                <a:gd name="connsiteX4" fmla="*/ 6883734 w 6883734"/>
                <a:gd name="connsiteY4" fmla="*/ 796302 h 955566"/>
                <a:gd name="connsiteX5" fmla="*/ 6724470 w 6883734"/>
                <a:gd name="connsiteY5" fmla="*/ 955566 h 955566"/>
                <a:gd name="connsiteX6" fmla="*/ 159264 w 6883734"/>
                <a:gd name="connsiteY6" fmla="*/ 955566 h 955566"/>
                <a:gd name="connsiteX7" fmla="*/ 0 w 6883734"/>
                <a:gd name="connsiteY7" fmla="*/ 796302 h 955566"/>
                <a:gd name="connsiteX8" fmla="*/ 0 w 6883734"/>
                <a:gd name="connsiteY8" fmla="*/ 159264 h 95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3734" h="955566">
                  <a:moveTo>
                    <a:pt x="0" y="159264"/>
                  </a:moveTo>
                  <a:cubicBezTo>
                    <a:pt x="0" y="71305"/>
                    <a:pt x="71305" y="0"/>
                    <a:pt x="159264" y="0"/>
                  </a:cubicBezTo>
                  <a:lnTo>
                    <a:pt x="6724470" y="0"/>
                  </a:lnTo>
                  <a:cubicBezTo>
                    <a:pt x="6812429" y="0"/>
                    <a:pt x="6883734" y="71305"/>
                    <a:pt x="6883734" y="159264"/>
                  </a:cubicBezTo>
                  <a:lnTo>
                    <a:pt x="6883734" y="796302"/>
                  </a:lnTo>
                  <a:cubicBezTo>
                    <a:pt x="6883734" y="884261"/>
                    <a:pt x="6812429" y="955566"/>
                    <a:pt x="6724470" y="955566"/>
                  </a:cubicBezTo>
                  <a:lnTo>
                    <a:pt x="159264" y="955566"/>
                  </a:lnTo>
                  <a:cubicBezTo>
                    <a:pt x="71305" y="955566"/>
                    <a:pt x="0" y="884261"/>
                    <a:pt x="0" y="796302"/>
                  </a:cubicBezTo>
                  <a:lnTo>
                    <a:pt x="0" y="159264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227" tIns="115227" rIns="115227" bIns="115227" numCol="1" spcCol="1270" anchor="ctr" anchorCtr="0">
              <a:noAutofit/>
            </a:bodyPr>
            <a:lstStyle/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>
                  <a:solidFill>
                    <a:srgbClr val="2F1F60"/>
                  </a:solidFill>
                </a:rPr>
                <a:t>Many people in the LD&amp;/ASD community, live with and are </a:t>
              </a:r>
              <a:r>
                <a:rPr lang="en-GB" b="1" dirty="0">
                  <a:solidFill>
                    <a:srgbClr val="2F1F60"/>
                  </a:solidFill>
                </a:rPr>
                <a:t>cared for by a family caregiver. </a:t>
              </a:r>
              <a:r>
                <a:rPr lang="en-GB" dirty="0">
                  <a:solidFill>
                    <a:srgbClr val="2F1F60"/>
                  </a:solidFill>
                </a:rPr>
                <a:t>Many care for that individual for more than </a:t>
              </a:r>
              <a:r>
                <a:rPr lang="en-GB" b="1" dirty="0">
                  <a:solidFill>
                    <a:srgbClr val="D2533D"/>
                  </a:solidFill>
                </a:rPr>
                <a:t>100 hours per week</a:t>
              </a:r>
              <a:r>
                <a:rPr lang="en-GB" dirty="0">
                  <a:solidFill>
                    <a:srgbClr val="2F1F60"/>
                  </a:solidFill>
                </a:rPr>
                <a:t>, and most have done so for </a:t>
              </a:r>
              <a:r>
                <a:rPr lang="en-GB" b="1" dirty="0">
                  <a:solidFill>
                    <a:srgbClr val="D2533D"/>
                  </a:solidFill>
                </a:rPr>
                <a:t>over 20 years</a:t>
              </a:r>
              <a:r>
                <a:rPr lang="en-GB" dirty="0">
                  <a:solidFill>
                    <a:srgbClr val="2F1F60"/>
                  </a:solidFill>
                </a:rPr>
                <a:t>.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685D11E-4AAB-04D5-3FFC-971B7738F0A6}"/>
                </a:ext>
              </a:extLst>
            </p:cNvPr>
            <p:cNvSpPr/>
            <p:nvPr/>
          </p:nvSpPr>
          <p:spPr>
            <a:xfrm>
              <a:off x="353648" y="3235567"/>
              <a:ext cx="6883734" cy="1705980"/>
            </a:xfrm>
            <a:custGeom>
              <a:avLst/>
              <a:gdLst>
                <a:gd name="connsiteX0" fmla="*/ 0 w 6883734"/>
                <a:gd name="connsiteY0" fmla="*/ 159264 h 955566"/>
                <a:gd name="connsiteX1" fmla="*/ 159264 w 6883734"/>
                <a:gd name="connsiteY1" fmla="*/ 0 h 955566"/>
                <a:gd name="connsiteX2" fmla="*/ 6724470 w 6883734"/>
                <a:gd name="connsiteY2" fmla="*/ 0 h 955566"/>
                <a:gd name="connsiteX3" fmla="*/ 6883734 w 6883734"/>
                <a:gd name="connsiteY3" fmla="*/ 159264 h 955566"/>
                <a:gd name="connsiteX4" fmla="*/ 6883734 w 6883734"/>
                <a:gd name="connsiteY4" fmla="*/ 796302 h 955566"/>
                <a:gd name="connsiteX5" fmla="*/ 6724470 w 6883734"/>
                <a:gd name="connsiteY5" fmla="*/ 955566 h 955566"/>
                <a:gd name="connsiteX6" fmla="*/ 159264 w 6883734"/>
                <a:gd name="connsiteY6" fmla="*/ 955566 h 955566"/>
                <a:gd name="connsiteX7" fmla="*/ 0 w 6883734"/>
                <a:gd name="connsiteY7" fmla="*/ 796302 h 955566"/>
                <a:gd name="connsiteX8" fmla="*/ 0 w 6883734"/>
                <a:gd name="connsiteY8" fmla="*/ 159264 h 95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3734" h="955566">
                  <a:moveTo>
                    <a:pt x="0" y="159264"/>
                  </a:moveTo>
                  <a:cubicBezTo>
                    <a:pt x="0" y="71305"/>
                    <a:pt x="71305" y="0"/>
                    <a:pt x="159264" y="0"/>
                  </a:cubicBezTo>
                  <a:lnTo>
                    <a:pt x="6724470" y="0"/>
                  </a:lnTo>
                  <a:cubicBezTo>
                    <a:pt x="6812429" y="0"/>
                    <a:pt x="6883734" y="71305"/>
                    <a:pt x="6883734" y="159264"/>
                  </a:cubicBezTo>
                  <a:lnTo>
                    <a:pt x="6883734" y="796302"/>
                  </a:lnTo>
                  <a:cubicBezTo>
                    <a:pt x="6883734" y="884261"/>
                    <a:pt x="6812429" y="955566"/>
                    <a:pt x="6724470" y="955566"/>
                  </a:cubicBezTo>
                  <a:lnTo>
                    <a:pt x="159264" y="955566"/>
                  </a:lnTo>
                  <a:cubicBezTo>
                    <a:pt x="71305" y="955566"/>
                    <a:pt x="0" y="884261"/>
                    <a:pt x="0" y="796302"/>
                  </a:cubicBezTo>
                  <a:lnTo>
                    <a:pt x="0" y="159264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227" tIns="115227" rIns="115227" bIns="115227" numCol="1" spcCol="1270" anchor="ctr" anchorCtr="0">
              <a:noAutofit/>
            </a:bodyPr>
            <a:lstStyle/>
            <a:p>
              <a:endParaRPr lang="en-GB" sz="18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  <a:p>
              <a:r>
                <a:rPr lang="en-GB" sz="1800" dirty="0">
                  <a:solidFill>
                    <a:srgbClr val="2F1F6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As people are living longer, an </a:t>
              </a:r>
              <a:r>
                <a:rPr lang="en-GB" sz="1800" b="1" dirty="0">
                  <a:solidFill>
                    <a:srgbClr val="2F1F6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increased demand on services and growing complexity </a:t>
              </a:r>
              <a:r>
                <a:rPr lang="en-GB" sz="1800" dirty="0">
                  <a:solidFill>
                    <a:srgbClr val="2F1F6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of needs is expected, which requires a deeper understanding of how care and support </a:t>
              </a:r>
              <a:r>
                <a:rPr lang="en-GB" sz="1800" b="1" dirty="0">
                  <a:solidFill>
                    <a:srgbClr val="2F1F6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can and should </a:t>
              </a:r>
              <a:r>
                <a:rPr lang="en-GB" sz="1800" dirty="0">
                  <a:solidFill>
                    <a:srgbClr val="2F1F6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be delivered in the future, to ensure people with LD&amp;/ASDs </a:t>
              </a:r>
              <a:r>
                <a:rPr lang="en-GB" sz="1800" b="1" dirty="0">
                  <a:solidFill>
                    <a:srgbClr val="2F1F6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live and age well </a:t>
              </a:r>
              <a:r>
                <a:rPr lang="en-GB" sz="1800" dirty="0">
                  <a:solidFill>
                    <a:srgbClr val="2F1F6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in County Durham.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8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 dirty="0">
                <a:solidFill>
                  <a:srgbClr val="2F1F60"/>
                </a:solidFill>
              </a:endParaRPr>
            </a:p>
          </p:txBody>
        </p:sp>
      </p:grpSp>
      <p:sp>
        <p:nvSpPr>
          <p:cNvPr id="4" name="Rectangle 2">
            <a:extLst>
              <a:ext uri="{FF2B5EF4-FFF2-40B4-BE49-F238E27FC236}">
                <a16:creationId xmlns:a16="http://schemas.microsoft.com/office/drawing/2014/main" id="{CAC31D1B-453B-231D-0B9B-11519F304770}"/>
              </a:ext>
            </a:extLst>
          </p:cNvPr>
          <p:cNvSpPr txBox="1">
            <a:spLocks noChangeArrowheads="1"/>
          </p:cNvSpPr>
          <p:nvPr/>
        </p:nvSpPr>
        <p:spPr>
          <a:xfrm>
            <a:off x="353648" y="231321"/>
            <a:ext cx="6883734" cy="711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700" b="1" dirty="0"/>
              <a:t>              Situation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8453800-19CA-A97B-AE98-0EAD66AF053E}"/>
              </a:ext>
            </a:extLst>
          </p:cNvPr>
          <p:cNvSpPr/>
          <p:nvPr/>
        </p:nvSpPr>
        <p:spPr>
          <a:xfrm>
            <a:off x="352003" y="357123"/>
            <a:ext cx="475861" cy="459595"/>
          </a:xfrm>
          <a:prstGeom prst="ellipse">
            <a:avLst/>
          </a:prstGeom>
          <a:solidFill>
            <a:srgbClr val="2F1F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0FCF174-3CB2-48F3-F212-762FF16D3BD3}"/>
              </a:ext>
            </a:extLst>
          </p:cNvPr>
          <p:cNvSpPr/>
          <p:nvPr/>
        </p:nvSpPr>
        <p:spPr>
          <a:xfrm>
            <a:off x="827864" y="357123"/>
            <a:ext cx="475861" cy="459595"/>
          </a:xfrm>
          <a:prstGeom prst="ellipse">
            <a:avLst/>
          </a:prstGeom>
          <a:solidFill>
            <a:srgbClr val="2F1F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829CC1-7C5F-EF7D-44A3-7BC5A8817655}"/>
              </a:ext>
            </a:extLst>
          </p:cNvPr>
          <p:cNvSpPr/>
          <p:nvPr/>
        </p:nvSpPr>
        <p:spPr>
          <a:xfrm>
            <a:off x="1302080" y="357122"/>
            <a:ext cx="475861" cy="459595"/>
          </a:xfrm>
          <a:prstGeom prst="ellipse">
            <a:avLst/>
          </a:prstGeom>
          <a:solidFill>
            <a:srgbClr val="2F1F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79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phic 22" descr="Speech outline">
            <a:extLst>
              <a:ext uri="{FF2B5EF4-FFF2-40B4-BE49-F238E27FC236}">
                <a16:creationId xmlns:a16="http://schemas.microsoft.com/office/drawing/2014/main" id="{C211B3A9-5509-86AC-1133-21F027D1D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204938" y="1692248"/>
            <a:ext cx="10363201" cy="6297114"/>
          </a:xfrm>
          <a:prstGeom prst="rect">
            <a:avLst/>
          </a:prstGeom>
        </p:spPr>
      </p:pic>
      <p:sp useBgFill="1">
        <p:nvSpPr>
          <p:cNvPr id="46" name="Rectangle 24">
            <a:extLst>
              <a:ext uri="{FF2B5EF4-FFF2-40B4-BE49-F238E27FC236}">
                <a16:creationId xmlns:a16="http://schemas.microsoft.com/office/drawing/2014/main" id="{61293230-B0F6-45B1-96D1-13D18E242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26">
            <a:extLst>
              <a:ext uri="{FF2B5EF4-FFF2-40B4-BE49-F238E27FC236}">
                <a16:creationId xmlns:a16="http://schemas.microsoft.com/office/drawing/2014/main" id="{DB74BAD7-F0FC-4719-A31F-1ABDB621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748215" cy="6857999"/>
          </a:xfrm>
          <a:custGeom>
            <a:avLst/>
            <a:gdLst>
              <a:gd name="connsiteX0" fmla="*/ 0 w 9024730"/>
              <a:gd name="connsiteY0" fmla="*/ 0 h 6857999"/>
              <a:gd name="connsiteX1" fmla="*/ 9024730 w 9024730"/>
              <a:gd name="connsiteY1" fmla="*/ 0 h 6857999"/>
              <a:gd name="connsiteX2" fmla="*/ 9024730 w 9024730"/>
              <a:gd name="connsiteY2" fmla="*/ 2 h 6857999"/>
              <a:gd name="connsiteX3" fmla="*/ 8447016 w 9024730"/>
              <a:gd name="connsiteY3" fmla="*/ 2 h 6857999"/>
              <a:gd name="connsiteX4" fmla="*/ 8441214 w 9024730"/>
              <a:gd name="connsiteY4" fmla="*/ 14562 h 6857999"/>
              <a:gd name="connsiteX5" fmla="*/ 8445389 w 9024730"/>
              <a:gd name="connsiteY5" fmla="*/ 59077 h 6857999"/>
              <a:gd name="connsiteX6" fmla="*/ 8437086 w 9024730"/>
              <a:gd name="connsiteY6" fmla="*/ 107668 h 6857999"/>
              <a:gd name="connsiteX7" fmla="*/ 8458599 w 9024730"/>
              <a:gd name="connsiteY7" fmla="*/ 246136 h 6857999"/>
              <a:gd name="connsiteX8" fmla="*/ 8433237 w 9024730"/>
              <a:gd name="connsiteY8" fmla="*/ 372908 h 6857999"/>
              <a:gd name="connsiteX9" fmla="*/ 8430194 w 9024730"/>
              <a:gd name="connsiteY9" fmla="*/ 450607 h 6857999"/>
              <a:gd name="connsiteX10" fmla="*/ 8443315 w 9024730"/>
              <a:gd name="connsiteY10" fmla="*/ 812800 h 6857999"/>
              <a:gd name="connsiteX11" fmla="*/ 8453042 w 9024730"/>
              <a:gd name="connsiteY11" fmla="*/ 912727 h 6857999"/>
              <a:gd name="connsiteX12" fmla="*/ 8451649 w 9024730"/>
              <a:gd name="connsiteY12" fmla="*/ 989950 h 6857999"/>
              <a:gd name="connsiteX13" fmla="*/ 8455592 w 9024730"/>
              <a:gd name="connsiteY13" fmla="*/ 1141745 h 6857999"/>
              <a:gd name="connsiteX14" fmla="*/ 8470203 w 9024730"/>
              <a:gd name="connsiteY14" fmla="*/ 1265454 h 6857999"/>
              <a:gd name="connsiteX15" fmla="*/ 8499638 w 9024730"/>
              <a:gd name="connsiteY15" fmla="*/ 1385480 h 6857999"/>
              <a:gd name="connsiteX16" fmla="*/ 8518660 w 9024730"/>
              <a:gd name="connsiteY16" fmla="*/ 1458060 h 6857999"/>
              <a:gd name="connsiteX17" fmla="*/ 8539125 w 9024730"/>
              <a:gd name="connsiteY17" fmla="*/ 1513175 h 6857999"/>
              <a:gd name="connsiteX18" fmla="*/ 8570281 w 9024730"/>
              <a:gd name="connsiteY18" fmla="*/ 1570809 h 6857999"/>
              <a:gd name="connsiteX19" fmla="*/ 8605212 w 9024730"/>
              <a:gd name="connsiteY19" fmla="*/ 1638391 h 6857999"/>
              <a:gd name="connsiteX20" fmla="*/ 8626457 w 9024730"/>
              <a:gd name="connsiteY20" fmla="*/ 1742490 h 6857999"/>
              <a:gd name="connsiteX21" fmla="*/ 8654861 w 9024730"/>
              <a:gd name="connsiteY21" fmla="*/ 1818229 h 6857999"/>
              <a:gd name="connsiteX22" fmla="*/ 8648005 w 9024730"/>
              <a:gd name="connsiteY22" fmla="*/ 1862723 h 6857999"/>
              <a:gd name="connsiteX23" fmla="*/ 8654469 w 9024730"/>
              <a:gd name="connsiteY23" fmla="*/ 1917476 h 6857999"/>
              <a:gd name="connsiteX24" fmla="*/ 8649702 w 9024730"/>
              <a:gd name="connsiteY24" fmla="*/ 1972204 h 6857999"/>
              <a:gd name="connsiteX25" fmla="*/ 8656357 w 9024730"/>
              <a:gd name="connsiteY25" fmla="*/ 2054291 h 6857999"/>
              <a:gd name="connsiteX26" fmla="*/ 8648660 w 9024730"/>
              <a:gd name="connsiteY26" fmla="*/ 2227417 h 6857999"/>
              <a:gd name="connsiteX27" fmla="*/ 8607609 w 9024730"/>
              <a:gd name="connsiteY27" fmla="*/ 2510933 h 6857999"/>
              <a:gd name="connsiteX28" fmla="*/ 8608432 w 9024730"/>
              <a:gd name="connsiteY28" fmla="*/ 2741866 h 6857999"/>
              <a:gd name="connsiteX29" fmla="*/ 8619112 w 9024730"/>
              <a:gd name="connsiteY29" fmla="*/ 2864935 h 6857999"/>
              <a:gd name="connsiteX30" fmla="*/ 8627742 w 9024730"/>
              <a:gd name="connsiteY30" fmla="*/ 2950807 h 6857999"/>
              <a:gd name="connsiteX31" fmla="*/ 8611822 w 9024730"/>
              <a:gd name="connsiteY31" fmla="*/ 2978246 h 6857999"/>
              <a:gd name="connsiteX32" fmla="*/ 8608239 w 9024730"/>
              <a:gd name="connsiteY32" fmla="*/ 2995916 h 6857999"/>
              <a:gd name="connsiteX33" fmla="*/ 8598647 w 9024730"/>
              <a:gd name="connsiteY33" fmla="*/ 2998648 h 6857999"/>
              <a:gd name="connsiteX34" fmla="*/ 8587108 w 9024730"/>
              <a:gd name="connsiteY34" fmla="*/ 3023630 h 6857999"/>
              <a:gd name="connsiteX35" fmla="*/ 8577885 w 9024730"/>
              <a:gd name="connsiteY35" fmla="*/ 3096975 h 6857999"/>
              <a:gd name="connsiteX36" fmla="*/ 8557492 w 9024730"/>
              <a:gd name="connsiteY36" fmla="*/ 3216657 h 6857999"/>
              <a:gd name="connsiteX37" fmla="*/ 8560894 w 9024730"/>
              <a:gd name="connsiteY37" fmla="*/ 3310980 h 6857999"/>
              <a:gd name="connsiteX38" fmla="*/ 8547852 w 9024730"/>
              <a:gd name="connsiteY38" fmla="*/ 3344725 h 6857999"/>
              <a:gd name="connsiteX39" fmla="*/ 8535427 w 9024730"/>
              <a:gd name="connsiteY39" fmla="*/ 3393250 h 6857999"/>
              <a:gd name="connsiteX40" fmla="*/ 8520092 w 9024730"/>
              <a:gd name="connsiteY40" fmla="*/ 3514536 h 6857999"/>
              <a:gd name="connsiteX41" fmla="*/ 8497231 w 9024730"/>
              <a:gd name="connsiteY41" fmla="*/ 3686149 h 6857999"/>
              <a:gd name="connsiteX42" fmla="*/ 8489799 w 9024730"/>
              <a:gd name="connsiteY42" fmla="*/ 3692208 h 6857999"/>
              <a:gd name="connsiteX43" fmla="*/ 8475804 w 9024730"/>
              <a:gd name="connsiteY43" fmla="*/ 3776022 h 6857999"/>
              <a:gd name="connsiteX44" fmla="*/ 8471279 w 9024730"/>
              <a:gd name="connsiteY44" fmla="*/ 3977138 h 6857999"/>
              <a:gd name="connsiteX45" fmla="*/ 8408913 w 9024730"/>
              <a:gd name="connsiteY45" fmla="*/ 4222149 h 6857999"/>
              <a:gd name="connsiteX46" fmla="*/ 8402112 w 9024730"/>
              <a:gd name="connsiteY46" fmla="*/ 4364683 h 6857999"/>
              <a:gd name="connsiteX47" fmla="*/ 8393355 w 9024730"/>
              <a:gd name="connsiteY47" fmla="*/ 4462471 h 6857999"/>
              <a:gd name="connsiteX48" fmla="*/ 8376166 w 9024730"/>
              <a:gd name="connsiteY48" fmla="*/ 4574052 h 6857999"/>
              <a:gd name="connsiteX49" fmla="*/ 8341678 w 9024730"/>
              <a:gd name="connsiteY49" fmla="*/ 4667756 h 6857999"/>
              <a:gd name="connsiteX50" fmla="*/ 8273661 w 9024730"/>
              <a:gd name="connsiteY50" fmla="*/ 4799019 h 6857999"/>
              <a:gd name="connsiteX51" fmla="*/ 8256132 w 9024730"/>
              <a:gd name="connsiteY51" fmla="*/ 4849614 h 6857999"/>
              <a:gd name="connsiteX52" fmla="*/ 8226804 w 9024730"/>
              <a:gd name="connsiteY52" fmla="*/ 4919971 h 6857999"/>
              <a:gd name="connsiteX53" fmla="*/ 8171825 w 9024730"/>
              <a:gd name="connsiteY53" fmla="*/ 5010766 h 6857999"/>
              <a:gd name="connsiteX54" fmla="*/ 8143172 w 9024730"/>
              <a:gd name="connsiteY54" fmla="*/ 5088190 h 6857999"/>
              <a:gd name="connsiteX55" fmla="*/ 8126363 w 9024730"/>
              <a:gd name="connsiteY55" fmla="*/ 5143922 h 6857999"/>
              <a:gd name="connsiteX56" fmla="*/ 8103782 w 9024730"/>
              <a:gd name="connsiteY56" fmla="*/ 5284346 h 6857999"/>
              <a:gd name="connsiteX57" fmla="*/ 8084361 w 9024730"/>
              <a:gd name="connsiteY57" fmla="*/ 5390948 h 6857999"/>
              <a:gd name="connsiteX58" fmla="*/ 8062552 w 9024730"/>
              <a:gd name="connsiteY58" fmla="*/ 5470854 h 6857999"/>
              <a:gd name="connsiteX59" fmla="*/ 8057342 w 9024730"/>
              <a:gd name="connsiteY59" fmla="*/ 5529643 h 6857999"/>
              <a:gd name="connsiteX60" fmla="*/ 8044923 w 9024730"/>
              <a:gd name="connsiteY60" fmla="*/ 5597292 h 6857999"/>
              <a:gd name="connsiteX61" fmla="*/ 8035233 w 9024730"/>
              <a:gd name="connsiteY61" fmla="*/ 5608899 h 6857999"/>
              <a:gd name="connsiteX62" fmla="*/ 8018178 w 9024730"/>
              <a:gd name="connsiteY62" fmla="*/ 5684911 h 6857999"/>
              <a:gd name="connsiteX63" fmla="*/ 8018018 w 9024730"/>
              <a:gd name="connsiteY63" fmla="*/ 5755776 h 6857999"/>
              <a:gd name="connsiteX64" fmla="*/ 8008640 w 9024730"/>
              <a:gd name="connsiteY64" fmla="*/ 5889599 h 6857999"/>
              <a:gd name="connsiteX65" fmla="*/ 8013542 w 9024730"/>
              <a:gd name="connsiteY65" fmla="*/ 5989744 h 6857999"/>
              <a:gd name="connsiteX66" fmla="*/ 7980757 w 9024730"/>
              <a:gd name="connsiteY66" fmla="*/ 6084926 h 6857999"/>
              <a:gd name="connsiteX67" fmla="*/ 7975907 w 9024730"/>
              <a:gd name="connsiteY67" fmla="*/ 6346549 h 6857999"/>
              <a:gd name="connsiteX68" fmla="*/ 7974221 w 9024730"/>
              <a:gd name="connsiteY68" fmla="*/ 6527527 h 6857999"/>
              <a:gd name="connsiteX69" fmla="*/ 7979135 w 9024730"/>
              <a:gd name="connsiteY69" fmla="*/ 6627129 h 6857999"/>
              <a:gd name="connsiteX70" fmla="*/ 7979404 w 9024730"/>
              <a:gd name="connsiteY70" fmla="*/ 6694819 h 6857999"/>
              <a:gd name="connsiteX71" fmla="*/ 8009526 w 9024730"/>
              <a:gd name="connsiteY71" fmla="*/ 6765445 h 6857999"/>
              <a:gd name="connsiteX72" fmla="*/ 8018211 w 9024730"/>
              <a:gd name="connsiteY72" fmla="*/ 6844697 h 6857999"/>
              <a:gd name="connsiteX73" fmla="*/ 8019608 w 9024730"/>
              <a:gd name="connsiteY73" fmla="*/ 6857999 h 6857999"/>
              <a:gd name="connsiteX74" fmla="*/ 0 w 9024730"/>
              <a:gd name="connsiteY7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9024730" h="6857999">
                <a:moveTo>
                  <a:pt x="0" y="0"/>
                </a:moveTo>
                <a:lnTo>
                  <a:pt x="9024730" y="0"/>
                </a:lnTo>
                <a:lnTo>
                  <a:pt x="9024730" y="2"/>
                </a:lnTo>
                <a:lnTo>
                  <a:pt x="8447016" y="2"/>
                </a:lnTo>
                <a:lnTo>
                  <a:pt x="8441214" y="14562"/>
                </a:lnTo>
                <a:lnTo>
                  <a:pt x="8445389" y="59077"/>
                </a:lnTo>
                <a:cubicBezTo>
                  <a:pt x="8445971" y="76949"/>
                  <a:pt x="8436504" y="89796"/>
                  <a:pt x="8437086" y="107668"/>
                </a:cubicBezTo>
                <a:cubicBezTo>
                  <a:pt x="8417947" y="138162"/>
                  <a:pt x="8459241" y="201929"/>
                  <a:pt x="8458599" y="246136"/>
                </a:cubicBezTo>
                <a:cubicBezTo>
                  <a:pt x="8457958" y="290343"/>
                  <a:pt x="8471649" y="364179"/>
                  <a:pt x="8433237" y="372908"/>
                </a:cubicBezTo>
                <a:cubicBezTo>
                  <a:pt x="8426916" y="431308"/>
                  <a:pt x="8438389" y="357606"/>
                  <a:pt x="8430194" y="450607"/>
                </a:cubicBezTo>
                <a:cubicBezTo>
                  <a:pt x="8466727" y="551950"/>
                  <a:pt x="8430182" y="787036"/>
                  <a:pt x="8443315" y="812800"/>
                </a:cubicBezTo>
                <a:cubicBezTo>
                  <a:pt x="8478999" y="860799"/>
                  <a:pt x="8435788" y="854953"/>
                  <a:pt x="8453042" y="912727"/>
                </a:cubicBezTo>
                <a:cubicBezTo>
                  <a:pt x="8462900" y="945986"/>
                  <a:pt x="8451223" y="951781"/>
                  <a:pt x="8451649" y="989950"/>
                </a:cubicBezTo>
                <a:cubicBezTo>
                  <a:pt x="8452074" y="1028120"/>
                  <a:pt x="8452500" y="1095828"/>
                  <a:pt x="8455592" y="1141745"/>
                </a:cubicBezTo>
                <a:cubicBezTo>
                  <a:pt x="8458684" y="1187662"/>
                  <a:pt x="8470047" y="1234783"/>
                  <a:pt x="8470203" y="1265454"/>
                </a:cubicBezTo>
                <a:cubicBezTo>
                  <a:pt x="8458947" y="1304052"/>
                  <a:pt x="8496012" y="1370755"/>
                  <a:pt x="8499638" y="1385480"/>
                </a:cubicBezTo>
                <a:cubicBezTo>
                  <a:pt x="8514485" y="1422714"/>
                  <a:pt x="8525070" y="1428103"/>
                  <a:pt x="8518660" y="1458060"/>
                </a:cubicBezTo>
                <a:cubicBezTo>
                  <a:pt x="8518783" y="1468057"/>
                  <a:pt x="8539003" y="1503177"/>
                  <a:pt x="8539125" y="1513175"/>
                </a:cubicBezTo>
                <a:lnTo>
                  <a:pt x="8570281" y="1570809"/>
                </a:lnTo>
                <a:cubicBezTo>
                  <a:pt x="8597636" y="1617136"/>
                  <a:pt x="8594573" y="1601443"/>
                  <a:pt x="8605212" y="1638391"/>
                </a:cubicBezTo>
                <a:cubicBezTo>
                  <a:pt x="8629645" y="1719640"/>
                  <a:pt x="8613884" y="1715203"/>
                  <a:pt x="8626457" y="1742490"/>
                </a:cubicBezTo>
                <a:lnTo>
                  <a:pt x="8654861" y="1818229"/>
                </a:lnTo>
                <a:cubicBezTo>
                  <a:pt x="8657202" y="1824059"/>
                  <a:pt x="8651899" y="1851211"/>
                  <a:pt x="8648005" y="1862723"/>
                </a:cubicBezTo>
                <a:lnTo>
                  <a:pt x="8654469" y="1917476"/>
                </a:lnTo>
                <a:lnTo>
                  <a:pt x="8649702" y="1972204"/>
                </a:lnTo>
                <a:cubicBezTo>
                  <a:pt x="8652251" y="1979569"/>
                  <a:pt x="8651461" y="2048203"/>
                  <a:pt x="8656357" y="2054291"/>
                </a:cubicBezTo>
                <a:cubicBezTo>
                  <a:pt x="8672645" y="2141657"/>
                  <a:pt x="8632397" y="2189849"/>
                  <a:pt x="8648660" y="2227417"/>
                </a:cubicBezTo>
                <a:cubicBezTo>
                  <a:pt x="8639941" y="2317591"/>
                  <a:pt x="8613796" y="2407644"/>
                  <a:pt x="8607609" y="2510933"/>
                </a:cubicBezTo>
                <a:cubicBezTo>
                  <a:pt x="8633490" y="2597916"/>
                  <a:pt x="8602674" y="2649734"/>
                  <a:pt x="8608432" y="2741866"/>
                </a:cubicBezTo>
                <a:cubicBezTo>
                  <a:pt x="8630300" y="2779815"/>
                  <a:pt x="8631929" y="2817058"/>
                  <a:pt x="8619112" y="2864935"/>
                </a:cubicBezTo>
                <a:cubicBezTo>
                  <a:pt x="8655820" y="2860552"/>
                  <a:pt x="8588374" y="2937673"/>
                  <a:pt x="8627742" y="2950807"/>
                </a:cubicBezTo>
                <a:lnTo>
                  <a:pt x="8611822" y="2978246"/>
                </a:lnTo>
                <a:lnTo>
                  <a:pt x="8608239" y="2995916"/>
                </a:lnTo>
                <a:lnTo>
                  <a:pt x="8598647" y="2998648"/>
                </a:lnTo>
                <a:lnTo>
                  <a:pt x="8587108" y="3023630"/>
                </a:lnTo>
                <a:cubicBezTo>
                  <a:pt x="8584111" y="3033333"/>
                  <a:pt x="8577413" y="3084375"/>
                  <a:pt x="8577885" y="3096975"/>
                </a:cubicBezTo>
                <a:cubicBezTo>
                  <a:pt x="8594321" y="3142205"/>
                  <a:pt x="8535131" y="3160433"/>
                  <a:pt x="8557492" y="3216657"/>
                </a:cubicBezTo>
                <a:cubicBezTo>
                  <a:pt x="8562518" y="3237178"/>
                  <a:pt x="8573573" y="3299737"/>
                  <a:pt x="8560894" y="3310980"/>
                </a:cubicBezTo>
                <a:cubicBezTo>
                  <a:pt x="8557601" y="3323902"/>
                  <a:pt x="8561083" y="3339340"/>
                  <a:pt x="8547852" y="3344725"/>
                </a:cubicBezTo>
                <a:cubicBezTo>
                  <a:pt x="8531788" y="3353908"/>
                  <a:pt x="8553430" y="3400659"/>
                  <a:pt x="8535427" y="3393250"/>
                </a:cubicBezTo>
                <a:cubicBezTo>
                  <a:pt x="8550195" y="3426421"/>
                  <a:pt x="8529553" y="3487753"/>
                  <a:pt x="8520092" y="3514536"/>
                </a:cubicBezTo>
                <a:cubicBezTo>
                  <a:pt x="8513726" y="3563353"/>
                  <a:pt x="8500070" y="3650327"/>
                  <a:pt x="8497231" y="3686149"/>
                </a:cubicBezTo>
                <a:cubicBezTo>
                  <a:pt x="8494574" y="3687657"/>
                  <a:pt x="8493370" y="3677229"/>
                  <a:pt x="8489799" y="3692208"/>
                </a:cubicBezTo>
                <a:cubicBezTo>
                  <a:pt x="8486228" y="3707187"/>
                  <a:pt x="8465938" y="3757479"/>
                  <a:pt x="8475804" y="3776022"/>
                </a:cubicBezTo>
                <a:cubicBezTo>
                  <a:pt x="8441061" y="3875691"/>
                  <a:pt x="8487451" y="3939839"/>
                  <a:pt x="8471279" y="3977138"/>
                </a:cubicBezTo>
                <a:cubicBezTo>
                  <a:pt x="8465599" y="4067300"/>
                  <a:pt x="8419685" y="4164564"/>
                  <a:pt x="8408913" y="4222149"/>
                </a:cubicBezTo>
                <a:cubicBezTo>
                  <a:pt x="8403583" y="4287917"/>
                  <a:pt x="8398240" y="4339232"/>
                  <a:pt x="8402112" y="4364683"/>
                </a:cubicBezTo>
                <a:lnTo>
                  <a:pt x="8393355" y="4462471"/>
                </a:lnTo>
                <a:cubicBezTo>
                  <a:pt x="8396004" y="4503329"/>
                  <a:pt x="8376320" y="4548111"/>
                  <a:pt x="8376166" y="4574052"/>
                </a:cubicBezTo>
                <a:cubicBezTo>
                  <a:pt x="8369380" y="4670665"/>
                  <a:pt x="8352302" y="4649921"/>
                  <a:pt x="8341678" y="4667756"/>
                </a:cubicBezTo>
                <a:cubicBezTo>
                  <a:pt x="8320864" y="4705850"/>
                  <a:pt x="8290794" y="4758928"/>
                  <a:pt x="8273661" y="4799019"/>
                </a:cubicBezTo>
                <a:cubicBezTo>
                  <a:pt x="8254323" y="4834076"/>
                  <a:pt x="8262378" y="4811645"/>
                  <a:pt x="8256132" y="4849614"/>
                </a:cubicBezTo>
                <a:cubicBezTo>
                  <a:pt x="8239320" y="4853334"/>
                  <a:pt x="8207060" y="4883089"/>
                  <a:pt x="8226804" y="4919971"/>
                </a:cubicBezTo>
                <a:lnTo>
                  <a:pt x="8171825" y="5010766"/>
                </a:lnTo>
                <a:cubicBezTo>
                  <a:pt x="8150097" y="4983259"/>
                  <a:pt x="8165842" y="5107656"/>
                  <a:pt x="8143172" y="5088190"/>
                </a:cubicBezTo>
                <a:cubicBezTo>
                  <a:pt x="8128060" y="5102008"/>
                  <a:pt x="8138350" y="5118851"/>
                  <a:pt x="8126363" y="5143922"/>
                </a:cubicBezTo>
                <a:cubicBezTo>
                  <a:pt x="8116335" y="5192745"/>
                  <a:pt x="8111851" y="5226225"/>
                  <a:pt x="8103782" y="5284346"/>
                </a:cubicBezTo>
                <a:cubicBezTo>
                  <a:pt x="8101016" y="5338386"/>
                  <a:pt x="8095811" y="5337325"/>
                  <a:pt x="8084361" y="5390948"/>
                </a:cubicBezTo>
                <a:cubicBezTo>
                  <a:pt x="8082912" y="5429655"/>
                  <a:pt x="8063705" y="5449508"/>
                  <a:pt x="8062552" y="5470854"/>
                </a:cubicBezTo>
                <a:cubicBezTo>
                  <a:pt x="8086776" y="5526328"/>
                  <a:pt x="8037513" y="5496377"/>
                  <a:pt x="8057342" y="5529643"/>
                </a:cubicBezTo>
                <a:cubicBezTo>
                  <a:pt x="8050653" y="5550879"/>
                  <a:pt x="8055939" y="5587444"/>
                  <a:pt x="8044923" y="5597292"/>
                </a:cubicBezTo>
                <a:lnTo>
                  <a:pt x="8035233" y="5608899"/>
                </a:lnTo>
                <a:cubicBezTo>
                  <a:pt x="8030775" y="5623501"/>
                  <a:pt x="8021047" y="5660431"/>
                  <a:pt x="8018178" y="5684911"/>
                </a:cubicBezTo>
                <a:cubicBezTo>
                  <a:pt x="8005590" y="5692608"/>
                  <a:pt x="8011744" y="5734344"/>
                  <a:pt x="8018018" y="5755776"/>
                </a:cubicBezTo>
                <a:cubicBezTo>
                  <a:pt x="8019409" y="5792777"/>
                  <a:pt x="7989082" y="5848613"/>
                  <a:pt x="8008640" y="5889599"/>
                </a:cubicBezTo>
                <a:cubicBezTo>
                  <a:pt x="8011480" y="5932097"/>
                  <a:pt x="8009486" y="5940901"/>
                  <a:pt x="8013542" y="5989744"/>
                </a:cubicBezTo>
                <a:cubicBezTo>
                  <a:pt x="8022089" y="6020787"/>
                  <a:pt x="7982918" y="6024963"/>
                  <a:pt x="7980757" y="6084926"/>
                </a:cubicBezTo>
                <a:cubicBezTo>
                  <a:pt x="7974117" y="6134231"/>
                  <a:pt x="7999371" y="6240432"/>
                  <a:pt x="7975907" y="6346549"/>
                </a:cubicBezTo>
                <a:cubicBezTo>
                  <a:pt x="7987225" y="6409741"/>
                  <a:pt x="7980509" y="6468689"/>
                  <a:pt x="7974221" y="6527527"/>
                </a:cubicBezTo>
                <a:cubicBezTo>
                  <a:pt x="7955361" y="6585667"/>
                  <a:pt x="7987786" y="6579284"/>
                  <a:pt x="7979135" y="6627129"/>
                </a:cubicBezTo>
                <a:cubicBezTo>
                  <a:pt x="7983057" y="6635153"/>
                  <a:pt x="7984986" y="6697665"/>
                  <a:pt x="7979404" y="6694819"/>
                </a:cubicBezTo>
                <a:cubicBezTo>
                  <a:pt x="7981755" y="6716947"/>
                  <a:pt x="8003903" y="6732844"/>
                  <a:pt x="8009526" y="6765445"/>
                </a:cubicBezTo>
                <a:cubicBezTo>
                  <a:pt x="8011113" y="6776325"/>
                  <a:pt x="8014662" y="6810511"/>
                  <a:pt x="8018211" y="6844697"/>
                </a:cubicBezTo>
                <a:lnTo>
                  <a:pt x="8019608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FB4E6516-47D6-BC70-DFD9-D0F57D735C8D}"/>
              </a:ext>
            </a:extLst>
          </p:cNvPr>
          <p:cNvSpPr txBox="1">
            <a:spLocks noChangeArrowheads="1"/>
          </p:cNvSpPr>
          <p:nvPr/>
        </p:nvSpPr>
        <p:spPr>
          <a:xfrm>
            <a:off x="350196" y="609599"/>
            <a:ext cx="8028694" cy="1322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Ambition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DF2028-C043-1C8A-D70E-82B96436C493}"/>
              </a:ext>
            </a:extLst>
          </p:cNvPr>
          <p:cNvSpPr txBox="1"/>
          <p:nvPr/>
        </p:nvSpPr>
        <p:spPr>
          <a:xfrm>
            <a:off x="65315" y="1932487"/>
            <a:ext cx="7220643" cy="3908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20040" marR="548640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</a:pPr>
            <a:r>
              <a:rPr lang="en-US" sz="2000" dirty="0">
                <a:solidFill>
                  <a:srgbClr val="2F1F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2000" dirty="0">
                <a:solidFill>
                  <a:srgbClr val="2F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n-US" sz="2000" dirty="0">
                <a:solidFill>
                  <a:srgbClr val="2F1F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2F1F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 have a learning disability and/ or autism </a:t>
            </a:r>
            <a:r>
              <a:rPr lang="en-US" sz="2000" dirty="0">
                <a:solidFill>
                  <a:srgbClr val="2F1F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want and need to live well, </a:t>
            </a:r>
            <a:r>
              <a:rPr lang="en-US" sz="2000" dirty="0">
                <a:solidFill>
                  <a:srgbClr val="2F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 </a:t>
            </a:r>
            <a:r>
              <a:rPr lang="en-US" sz="2000" dirty="0">
                <a:solidFill>
                  <a:srgbClr val="2F1F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home and family life: </a:t>
            </a:r>
          </a:p>
          <a:p>
            <a:pPr marL="1291590" marR="548640" lvl="1" indent="-514350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ommunication and staying connected </a:t>
            </a:r>
          </a:p>
          <a:p>
            <a:pPr marL="1291590" marR="548640" lvl="1" indent="-514350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right support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91590" marR="548640" lvl="1" indent="-514350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love and be loved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91590" marR="548640" lvl="1" indent="-514350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Have an effective voice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91590" marR="548640" lvl="1" indent="-514350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Employment and contribution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20040" marR="548640" algn="r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</a:pPr>
            <a:r>
              <a:rPr lang="en-US" sz="1400" b="1" i="1" dirty="0">
                <a:solidFill>
                  <a:srgbClr val="2F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Lives and Good Lives Framework, 2021</a:t>
            </a:r>
            <a:endParaRPr lang="en-US" sz="1400" b="1" i="1" dirty="0">
              <a:solidFill>
                <a:srgbClr val="2F1F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A3DA022-32AB-F069-439D-9A60D0E51B14}"/>
              </a:ext>
            </a:extLst>
          </p:cNvPr>
          <p:cNvSpPr/>
          <p:nvPr/>
        </p:nvSpPr>
        <p:spPr>
          <a:xfrm>
            <a:off x="8668735" y="1067309"/>
            <a:ext cx="3280701" cy="2206950"/>
          </a:xfrm>
          <a:prstGeom prst="ellipse">
            <a:avLst/>
          </a:prstGeom>
          <a:solidFill>
            <a:srgbClr val="2F1F6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Graphic 15" descr="Group outline">
            <a:extLst>
              <a:ext uri="{FF2B5EF4-FFF2-40B4-BE49-F238E27FC236}">
                <a16:creationId xmlns:a16="http://schemas.microsoft.com/office/drawing/2014/main" id="{2D935161-986C-F879-AC95-ED5160B3D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59726" y="1067309"/>
            <a:ext cx="2206950" cy="22069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9D2CEA-DE88-50CB-A26B-092C5A23469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6822" r="3620" b="-1"/>
          <a:stretch/>
        </p:blipFill>
        <p:spPr>
          <a:xfrm>
            <a:off x="9158263" y="3584791"/>
            <a:ext cx="2184124" cy="251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155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59CE2-66F7-E39A-0C10-8A8C783AC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8497" y="1122363"/>
            <a:ext cx="10695007" cy="2387600"/>
          </a:xfrm>
        </p:spPr>
        <p:txBody>
          <a:bodyPr>
            <a:normAutofit/>
          </a:bodyPr>
          <a:lstStyle/>
          <a:p>
            <a:pPr lvl="0" algn="l"/>
            <a:br>
              <a:rPr lang="en-GB" b="1" dirty="0">
                <a:solidFill>
                  <a:srgbClr val="7030A0"/>
                </a:solidFill>
              </a:rPr>
            </a:br>
            <a:br>
              <a:rPr lang="en-GB" b="1" dirty="0">
                <a:solidFill>
                  <a:srgbClr val="7030A0"/>
                </a:solidFill>
              </a:rPr>
            </a:br>
            <a:r>
              <a:rPr lang="en-GB" sz="3700" b="1" dirty="0">
                <a:solidFill>
                  <a:srgbClr val="2F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</a:t>
            </a:r>
            <a:r>
              <a:rPr lang="en-GB" sz="3700" b="1" u="sng" dirty="0">
                <a:solidFill>
                  <a:srgbClr val="2F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GB" sz="3700" b="1" dirty="0">
                <a:solidFill>
                  <a:srgbClr val="2F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audience</a:t>
            </a:r>
            <a:endParaRPr lang="en-GB" sz="3700" dirty="0">
              <a:solidFill>
                <a:srgbClr val="2F1F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phic 2" descr="Help with solid fill">
            <a:extLst>
              <a:ext uri="{FF2B5EF4-FFF2-40B4-BE49-F238E27FC236}">
                <a16:creationId xmlns:a16="http://schemas.microsoft.com/office/drawing/2014/main" id="{0963D371-4F2E-FACD-949C-9DB8E6DAAF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66421" y="1122363"/>
            <a:ext cx="4167568" cy="4167568"/>
          </a:xfrm>
          <a:prstGeom prst="rect">
            <a:avLst/>
          </a:prstGeom>
        </p:spPr>
      </p:pic>
      <p:pic>
        <p:nvPicPr>
          <p:cNvPr id="4" name="Graphic 3" descr="Flag with solid fill">
            <a:extLst>
              <a:ext uri="{FF2B5EF4-FFF2-40B4-BE49-F238E27FC236}">
                <a16:creationId xmlns:a16="http://schemas.microsoft.com/office/drawing/2014/main" id="{7294D7E7-AF9C-FD6A-7E43-6E5032693D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90316" y="3959020"/>
            <a:ext cx="1612107" cy="183327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B3CCC7D-4551-3A1A-F6DE-95FC17DEF7A1}"/>
              </a:ext>
            </a:extLst>
          </p:cNvPr>
          <p:cNvSpPr txBox="1"/>
          <p:nvPr/>
        </p:nvSpPr>
        <p:spPr>
          <a:xfrm>
            <a:off x="4406399" y="4188045"/>
            <a:ext cx="653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Yes</a:t>
            </a:r>
            <a:endParaRPr lang="en-GB" sz="2400" dirty="0">
              <a:solidFill>
                <a:schemeClr val="bg1"/>
              </a:solidFill>
            </a:endParaRPr>
          </a:p>
        </p:txBody>
      </p:sp>
      <p:pic>
        <p:nvPicPr>
          <p:cNvPr id="6" name="Graphic 5" descr="Raised hand outline">
            <a:extLst>
              <a:ext uri="{FF2B5EF4-FFF2-40B4-BE49-F238E27FC236}">
                <a16:creationId xmlns:a16="http://schemas.microsoft.com/office/drawing/2014/main" id="{3740CAA7-A6D2-D937-1212-0769D2DB4E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03464" y="3509963"/>
            <a:ext cx="2282331" cy="228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52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qr code on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12647C8C-C0C6-6DFE-39CA-DCB8CFFF76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615" b="6767"/>
          <a:stretch/>
        </p:blipFill>
        <p:spPr>
          <a:xfrm>
            <a:off x="1115615" y="2305534"/>
            <a:ext cx="4742993" cy="22407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9D2CEA-DE88-50CB-A26B-092C5A23469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6822" r="3620" b="-1"/>
          <a:stretch/>
        </p:blipFill>
        <p:spPr>
          <a:xfrm>
            <a:off x="6343240" y="1123527"/>
            <a:ext cx="4003719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43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24">
            <a:extLst>
              <a:ext uri="{FF2B5EF4-FFF2-40B4-BE49-F238E27FC236}">
                <a16:creationId xmlns:a16="http://schemas.microsoft.com/office/drawing/2014/main" id="{61293230-B0F6-45B1-96D1-13D18E242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1C37197-5552-8EE9-4E4B-5C40BAD6E13C}"/>
              </a:ext>
            </a:extLst>
          </p:cNvPr>
          <p:cNvSpPr/>
          <p:nvPr/>
        </p:nvSpPr>
        <p:spPr>
          <a:xfrm>
            <a:off x="8668735" y="1067309"/>
            <a:ext cx="3280701" cy="2206950"/>
          </a:xfrm>
          <a:prstGeom prst="ellipse">
            <a:avLst/>
          </a:prstGeom>
          <a:solidFill>
            <a:srgbClr val="2F1F60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Freeform: Shape 26">
            <a:extLst>
              <a:ext uri="{FF2B5EF4-FFF2-40B4-BE49-F238E27FC236}">
                <a16:creationId xmlns:a16="http://schemas.microsoft.com/office/drawing/2014/main" id="{DB74BAD7-F0FC-4719-A31F-1ABDB621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748215" cy="6857999"/>
          </a:xfrm>
          <a:custGeom>
            <a:avLst/>
            <a:gdLst>
              <a:gd name="connsiteX0" fmla="*/ 0 w 9024730"/>
              <a:gd name="connsiteY0" fmla="*/ 0 h 6857999"/>
              <a:gd name="connsiteX1" fmla="*/ 9024730 w 9024730"/>
              <a:gd name="connsiteY1" fmla="*/ 0 h 6857999"/>
              <a:gd name="connsiteX2" fmla="*/ 9024730 w 9024730"/>
              <a:gd name="connsiteY2" fmla="*/ 2 h 6857999"/>
              <a:gd name="connsiteX3" fmla="*/ 8447016 w 9024730"/>
              <a:gd name="connsiteY3" fmla="*/ 2 h 6857999"/>
              <a:gd name="connsiteX4" fmla="*/ 8441214 w 9024730"/>
              <a:gd name="connsiteY4" fmla="*/ 14562 h 6857999"/>
              <a:gd name="connsiteX5" fmla="*/ 8445389 w 9024730"/>
              <a:gd name="connsiteY5" fmla="*/ 59077 h 6857999"/>
              <a:gd name="connsiteX6" fmla="*/ 8437086 w 9024730"/>
              <a:gd name="connsiteY6" fmla="*/ 107668 h 6857999"/>
              <a:gd name="connsiteX7" fmla="*/ 8458599 w 9024730"/>
              <a:gd name="connsiteY7" fmla="*/ 246136 h 6857999"/>
              <a:gd name="connsiteX8" fmla="*/ 8433237 w 9024730"/>
              <a:gd name="connsiteY8" fmla="*/ 372908 h 6857999"/>
              <a:gd name="connsiteX9" fmla="*/ 8430194 w 9024730"/>
              <a:gd name="connsiteY9" fmla="*/ 450607 h 6857999"/>
              <a:gd name="connsiteX10" fmla="*/ 8443315 w 9024730"/>
              <a:gd name="connsiteY10" fmla="*/ 812800 h 6857999"/>
              <a:gd name="connsiteX11" fmla="*/ 8453042 w 9024730"/>
              <a:gd name="connsiteY11" fmla="*/ 912727 h 6857999"/>
              <a:gd name="connsiteX12" fmla="*/ 8451649 w 9024730"/>
              <a:gd name="connsiteY12" fmla="*/ 989950 h 6857999"/>
              <a:gd name="connsiteX13" fmla="*/ 8455592 w 9024730"/>
              <a:gd name="connsiteY13" fmla="*/ 1141745 h 6857999"/>
              <a:gd name="connsiteX14" fmla="*/ 8470203 w 9024730"/>
              <a:gd name="connsiteY14" fmla="*/ 1265454 h 6857999"/>
              <a:gd name="connsiteX15" fmla="*/ 8499638 w 9024730"/>
              <a:gd name="connsiteY15" fmla="*/ 1385480 h 6857999"/>
              <a:gd name="connsiteX16" fmla="*/ 8518660 w 9024730"/>
              <a:gd name="connsiteY16" fmla="*/ 1458060 h 6857999"/>
              <a:gd name="connsiteX17" fmla="*/ 8539125 w 9024730"/>
              <a:gd name="connsiteY17" fmla="*/ 1513175 h 6857999"/>
              <a:gd name="connsiteX18" fmla="*/ 8570281 w 9024730"/>
              <a:gd name="connsiteY18" fmla="*/ 1570809 h 6857999"/>
              <a:gd name="connsiteX19" fmla="*/ 8605212 w 9024730"/>
              <a:gd name="connsiteY19" fmla="*/ 1638391 h 6857999"/>
              <a:gd name="connsiteX20" fmla="*/ 8626457 w 9024730"/>
              <a:gd name="connsiteY20" fmla="*/ 1742490 h 6857999"/>
              <a:gd name="connsiteX21" fmla="*/ 8654861 w 9024730"/>
              <a:gd name="connsiteY21" fmla="*/ 1818229 h 6857999"/>
              <a:gd name="connsiteX22" fmla="*/ 8648005 w 9024730"/>
              <a:gd name="connsiteY22" fmla="*/ 1862723 h 6857999"/>
              <a:gd name="connsiteX23" fmla="*/ 8654469 w 9024730"/>
              <a:gd name="connsiteY23" fmla="*/ 1917476 h 6857999"/>
              <a:gd name="connsiteX24" fmla="*/ 8649702 w 9024730"/>
              <a:gd name="connsiteY24" fmla="*/ 1972204 h 6857999"/>
              <a:gd name="connsiteX25" fmla="*/ 8656357 w 9024730"/>
              <a:gd name="connsiteY25" fmla="*/ 2054291 h 6857999"/>
              <a:gd name="connsiteX26" fmla="*/ 8648660 w 9024730"/>
              <a:gd name="connsiteY26" fmla="*/ 2227417 h 6857999"/>
              <a:gd name="connsiteX27" fmla="*/ 8607609 w 9024730"/>
              <a:gd name="connsiteY27" fmla="*/ 2510933 h 6857999"/>
              <a:gd name="connsiteX28" fmla="*/ 8608432 w 9024730"/>
              <a:gd name="connsiteY28" fmla="*/ 2741866 h 6857999"/>
              <a:gd name="connsiteX29" fmla="*/ 8619112 w 9024730"/>
              <a:gd name="connsiteY29" fmla="*/ 2864935 h 6857999"/>
              <a:gd name="connsiteX30" fmla="*/ 8627742 w 9024730"/>
              <a:gd name="connsiteY30" fmla="*/ 2950807 h 6857999"/>
              <a:gd name="connsiteX31" fmla="*/ 8611822 w 9024730"/>
              <a:gd name="connsiteY31" fmla="*/ 2978246 h 6857999"/>
              <a:gd name="connsiteX32" fmla="*/ 8608239 w 9024730"/>
              <a:gd name="connsiteY32" fmla="*/ 2995916 h 6857999"/>
              <a:gd name="connsiteX33" fmla="*/ 8598647 w 9024730"/>
              <a:gd name="connsiteY33" fmla="*/ 2998648 h 6857999"/>
              <a:gd name="connsiteX34" fmla="*/ 8587108 w 9024730"/>
              <a:gd name="connsiteY34" fmla="*/ 3023630 h 6857999"/>
              <a:gd name="connsiteX35" fmla="*/ 8577885 w 9024730"/>
              <a:gd name="connsiteY35" fmla="*/ 3096975 h 6857999"/>
              <a:gd name="connsiteX36" fmla="*/ 8557492 w 9024730"/>
              <a:gd name="connsiteY36" fmla="*/ 3216657 h 6857999"/>
              <a:gd name="connsiteX37" fmla="*/ 8560894 w 9024730"/>
              <a:gd name="connsiteY37" fmla="*/ 3310980 h 6857999"/>
              <a:gd name="connsiteX38" fmla="*/ 8547852 w 9024730"/>
              <a:gd name="connsiteY38" fmla="*/ 3344725 h 6857999"/>
              <a:gd name="connsiteX39" fmla="*/ 8535427 w 9024730"/>
              <a:gd name="connsiteY39" fmla="*/ 3393250 h 6857999"/>
              <a:gd name="connsiteX40" fmla="*/ 8520092 w 9024730"/>
              <a:gd name="connsiteY40" fmla="*/ 3514536 h 6857999"/>
              <a:gd name="connsiteX41" fmla="*/ 8497231 w 9024730"/>
              <a:gd name="connsiteY41" fmla="*/ 3686149 h 6857999"/>
              <a:gd name="connsiteX42" fmla="*/ 8489799 w 9024730"/>
              <a:gd name="connsiteY42" fmla="*/ 3692208 h 6857999"/>
              <a:gd name="connsiteX43" fmla="*/ 8475804 w 9024730"/>
              <a:gd name="connsiteY43" fmla="*/ 3776022 h 6857999"/>
              <a:gd name="connsiteX44" fmla="*/ 8471279 w 9024730"/>
              <a:gd name="connsiteY44" fmla="*/ 3977138 h 6857999"/>
              <a:gd name="connsiteX45" fmla="*/ 8408913 w 9024730"/>
              <a:gd name="connsiteY45" fmla="*/ 4222149 h 6857999"/>
              <a:gd name="connsiteX46" fmla="*/ 8402112 w 9024730"/>
              <a:gd name="connsiteY46" fmla="*/ 4364683 h 6857999"/>
              <a:gd name="connsiteX47" fmla="*/ 8393355 w 9024730"/>
              <a:gd name="connsiteY47" fmla="*/ 4462471 h 6857999"/>
              <a:gd name="connsiteX48" fmla="*/ 8376166 w 9024730"/>
              <a:gd name="connsiteY48" fmla="*/ 4574052 h 6857999"/>
              <a:gd name="connsiteX49" fmla="*/ 8341678 w 9024730"/>
              <a:gd name="connsiteY49" fmla="*/ 4667756 h 6857999"/>
              <a:gd name="connsiteX50" fmla="*/ 8273661 w 9024730"/>
              <a:gd name="connsiteY50" fmla="*/ 4799019 h 6857999"/>
              <a:gd name="connsiteX51" fmla="*/ 8256132 w 9024730"/>
              <a:gd name="connsiteY51" fmla="*/ 4849614 h 6857999"/>
              <a:gd name="connsiteX52" fmla="*/ 8226804 w 9024730"/>
              <a:gd name="connsiteY52" fmla="*/ 4919971 h 6857999"/>
              <a:gd name="connsiteX53" fmla="*/ 8171825 w 9024730"/>
              <a:gd name="connsiteY53" fmla="*/ 5010766 h 6857999"/>
              <a:gd name="connsiteX54" fmla="*/ 8143172 w 9024730"/>
              <a:gd name="connsiteY54" fmla="*/ 5088190 h 6857999"/>
              <a:gd name="connsiteX55" fmla="*/ 8126363 w 9024730"/>
              <a:gd name="connsiteY55" fmla="*/ 5143922 h 6857999"/>
              <a:gd name="connsiteX56" fmla="*/ 8103782 w 9024730"/>
              <a:gd name="connsiteY56" fmla="*/ 5284346 h 6857999"/>
              <a:gd name="connsiteX57" fmla="*/ 8084361 w 9024730"/>
              <a:gd name="connsiteY57" fmla="*/ 5390948 h 6857999"/>
              <a:gd name="connsiteX58" fmla="*/ 8062552 w 9024730"/>
              <a:gd name="connsiteY58" fmla="*/ 5470854 h 6857999"/>
              <a:gd name="connsiteX59" fmla="*/ 8057342 w 9024730"/>
              <a:gd name="connsiteY59" fmla="*/ 5529643 h 6857999"/>
              <a:gd name="connsiteX60" fmla="*/ 8044923 w 9024730"/>
              <a:gd name="connsiteY60" fmla="*/ 5597292 h 6857999"/>
              <a:gd name="connsiteX61" fmla="*/ 8035233 w 9024730"/>
              <a:gd name="connsiteY61" fmla="*/ 5608899 h 6857999"/>
              <a:gd name="connsiteX62" fmla="*/ 8018178 w 9024730"/>
              <a:gd name="connsiteY62" fmla="*/ 5684911 h 6857999"/>
              <a:gd name="connsiteX63" fmla="*/ 8018018 w 9024730"/>
              <a:gd name="connsiteY63" fmla="*/ 5755776 h 6857999"/>
              <a:gd name="connsiteX64" fmla="*/ 8008640 w 9024730"/>
              <a:gd name="connsiteY64" fmla="*/ 5889599 h 6857999"/>
              <a:gd name="connsiteX65" fmla="*/ 8013542 w 9024730"/>
              <a:gd name="connsiteY65" fmla="*/ 5989744 h 6857999"/>
              <a:gd name="connsiteX66" fmla="*/ 7980757 w 9024730"/>
              <a:gd name="connsiteY66" fmla="*/ 6084926 h 6857999"/>
              <a:gd name="connsiteX67" fmla="*/ 7975907 w 9024730"/>
              <a:gd name="connsiteY67" fmla="*/ 6346549 h 6857999"/>
              <a:gd name="connsiteX68" fmla="*/ 7974221 w 9024730"/>
              <a:gd name="connsiteY68" fmla="*/ 6527527 h 6857999"/>
              <a:gd name="connsiteX69" fmla="*/ 7979135 w 9024730"/>
              <a:gd name="connsiteY69" fmla="*/ 6627129 h 6857999"/>
              <a:gd name="connsiteX70" fmla="*/ 7979404 w 9024730"/>
              <a:gd name="connsiteY70" fmla="*/ 6694819 h 6857999"/>
              <a:gd name="connsiteX71" fmla="*/ 8009526 w 9024730"/>
              <a:gd name="connsiteY71" fmla="*/ 6765445 h 6857999"/>
              <a:gd name="connsiteX72" fmla="*/ 8018211 w 9024730"/>
              <a:gd name="connsiteY72" fmla="*/ 6844697 h 6857999"/>
              <a:gd name="connsiteX73" fmla="*/ 8019608 w 9024730"/>
              <a:gd name="connsiteY73" fmla="*/ 6857999 h 6857999"/>
              <a:gd name="connsiteX74" fmla="*/ 0 w 9024730"/>
              <a:gd name="connsiteY7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9024730" h="6857999">
                <a:moveTo>
                  <a:pt x="0" y="0"/>
                </a:moveTo>
                <a:lnTo>
                  <a:pt x="9024730" y="0"/>
                </a:lnTo>
                <a:lnTo>
                  <a:pt x="9024730" y="2"/>
                </a:lnTo>
                <a:lnTo>
                  <a:pt x="8447016" y="2"/>
                </a:lnTo>
                <a:lnTo>
                  <a:pt x="8441214" y="14562"/>
                </a:lnTo>
                <a:lnTo>
                  <a:pt x="8445389" y="59077"/>
                </a:lnTo>
                <a:cubicBezTo>
                  <a:pt x="8445971" y="76949"/>
                  <a:pt x="8436504" y="89796"/>
                  <a:pt x="8437086" y="107668"/>
                </a:cubicBezTo>
                <a:cubicBezTo>
                  <a:pt x="8417947" y="138162"/>
                  <a:pt x="8459241" y="201929"/>
                  <a:pt x="8458599" y="246136"/>
                </a:cubicBezTo>
                <a:cubicBezTo>
                  <a:pt x="8457958" y="290343"/>
                  <a:pt x="8471649" y="364179"/>
                  <a:pt x="8433237" y="372908"/>
                </a:cubicBezTo>
                <a:cubicBezTo>
                  <a:pt x="8426916" y="431308"/>
                  <a:pt x="8438389" y="357606"/>
                  <a:pt x="8430194" y="450607"/>
                </a:cubicBezTo>
                <a:cubicBezTo>
                  <a:pt x="8466727" y="551950"/>
                  <a:pt x="8430182" y="787036"/>
                  <a:pt x="8443315" y="812800"/>
                </a:cubicBezTo>
                <a:cubicBezTo>
                  <a:pt x="8478999" y="860799"/>
                  <a:pt x="8435788" y="854953"/>
                  <a:pt x="8453042" y="912727"/>
                </a:cubicBezTo>
                <a:cubicBezTo>
                  <a:pt x="8462900" y="945986"/>
                  <a:pt x="8451223" y="951781"/>
                  <a:pt x="8451649" y="989950"/>
                </a:cubicBezTo>
                <a:cubicBezTo>
                  <a:pt x="8452074" y="1028120"/>
                  <a:pt x="8452500" y="1095828"/>
                  <a:pt x="8455592" y="1141745"/>
                </a:cubicBezTo>
                <a:cubicBezTo>
                  <a:pt x="8458684" y="1187662"/>
                  <a:pt x="8470047" y="1234783"/>
                  <a:pt x="8470203" y="1265454"/>
                </a:cubicBezTo>
                <a:cubicBezTo>
                  <a:pt x="8458947" y="1304052"/>
                  <a:pt x="8496012" y="1370755"/>
                  <a:pt x="8499638" y="1385480"/>
                </a:cubicBezTo>
                <a:cubicBezTo>
                  <a:pt x="8514485" y="1422714"/>
                  <a:pt x="8525070" y="1428103"/>
                  <a:pt x="8518660" y="1458060"/>
                </a:cubicBezTo>
                <a:cubicBezTo>
                  <a:pt x="8518783" y="1468057"/>
                  <a:pt x="8539003" y="1503177"/>
                  <a:pt x="8539125" y="1513175"/>
                </a:cubicBezTo>
                <a:lnTo>
                  <a:pt x="8570281" y="1570809"/>
                </a:lnTo>
                <a:cubicBezTo>
                  <a:pt x="8597636" y="1617136"/>
                  <a:pt x="8594573" y="1601443"/>
                  <a:pt x="8605212" y="1638391"/>
                </a:cubicBezTo>
                <a:cubicBezTo>
                  <a:pt x="8629645" y="1719640"/>
                  <a:pt x="8613884" y="1715203"/>
                  <a:pt x="8626457" y="1742490"/>
                </a:cubicBezTo>
                <a:lnTo>
                  <a:pt x="8654861" y="1818229"/>
                </a:lnTo>
                <a:cubicBezTo>
                  <a:pt x="8657202" y="1824059"/>
                  <a:pt x="8651899" y="1851211"/>
                  <a:pt x="8648005" y="1862723"/>
                </a:cubicBezTo>
                <a:lnTo>
                  <a:pt x="8654469" y="1917476"/>
                </a:lnTo>
                <a:lnTo>
                  <a:pt x="8649702" y="1972204"/>
                </a:lnTo>
                <a:cubicBezTo>
                  <a:pt x="8652251" y="1979569"/>
                  <a:pt x="8651461" y="2048203"/>
                  <a:pt x="8656357" y="2054291"/>
                </a:cubicBezTo>
                <a:cubicBezTo>
                  <a:pt x="8672645" y="2141657"/>
                  <a:pt x="8632397" y="2189849"/>
                  <a:pt x="8648660" y="2227417"/>
                </a:cubicBezTo>
                <a:cubicBezTo>
                  <a:pt x="8639941" y="2317591"/>
                  <a:pt x="8613796" y="2407644"/>
                  <a:pt x="8607609" y="2510933"/>
                </a:cubicBezTo>
                <a:cubicBezTo>
                  <a:pt x="8633490" y="2597916"/>
                  <a:pt x="8602674" y="2649734"/>
                  <a:pt x="8608432" y="2741866"/>
                </a:cubicBezTo>
                <a:cubicBezTo>
                  <a:pt x="8630300" y="2779815"/>
                  <a:pt x="8631929" y="2817058"/>
                  <a:pt x="8619112" y="2864935"/>
                </a:cubicBezTo>
                <a:cubicBezTo>
                  <a:pt x="8655820" y="2860552"/>
                  <a:pt x="8588374" y="2937673"/>
                  <a:pt x="8627742" y="2950807"/>
                </a:cubicBezTo>
                <a:lnTo>
                  <a:pt x="8611822" y="2978246"/>
                </a:lnTo>
                <a:lnTo>
                  <a:pt x="8608239" y="2995916"/>
                </a:lnTo>
                <a:lnTo>
                  <a:pt x="8598647" y="2998648"/>
                </a:lnTo>
                <a:lnTo>
                  <a:pt x="8587108" y="3023630"/>
                </a:lnTo>
                <a:cubicBezTo>
                  <a:pt x="8584111" y="3033333"/>
                  <a:pt x="8577413" y="3084375"/>
                  <a:pt x="8577885" y="3096975"/>
                </a:cubicBezTo>
                <a:cubicBezTo>
                  <a:pt x="8594321" y="3142205"/>
                  <a:pt x="8535131" y="3160433"/>
                  <a:pt x="8557492" y="3216657"/>
                </a:cubicBezTo>
                <a:cubicBezTo>
                  <a:pt x="8562518" y="3237178"/>
                  <a:pt x="8573573" y="3299737"/>
                  <a:pt x="8560894" y="3310980"/>
                </a:cubicBezTo>
                <a:cubicBezTo>
                  <a:pt x="8557601" y="3323902"/>
                  <a:pt x="8561083" y="3339340"/>
                  <a:pt x="8547852" y="3344725"/>
                </a:cubicBezTo>
                <a:cubicBezTo>
                  <a:pt x="8531788" y="3353908"/>
                  <a:pt x="8553430" y="3400659"/>
                  <a:pt x="8535427" y="3393250"/>
                </a:cubicBezTo>
                <a:cubicBezTo>
                  <a:pt x="8550195" y="3426421"/>
                  <a:pt x="8529553" y="3487753"/>
                  <a:pt x="8520092" y="3514536"/>
                </a:cubicBezTo>
                <a:cubicBezTo>
                  <a:pt x="8513726" y="3563353"/>
                  <a:pt x="8500070" y="3650327"/>
                  <a:pt x="8497231" y="3686149"/>
                </a:cubicBezTo>
                <a:cubicBezTo>
                  <a:pt x="8494574" y="3687657"/>
                  <a:pt x="8493370" y="3677229"/>
                  <a:pt x="8489799" y="3692208"/>
                </a:cubicBezTo>
                <a:cubicBezTo>
                  <a:pt x="8486228" y="3707187"/>
                  <a:pt x="8465938" y="3757479"/>
                  <a:pt x="8475804" y="3776022"/>
                </a:cubicBezTo>
                <a:cubicBezTo>
                  <a:pt x="8441061" y="3875691"/>
                  <a:pt x="8487451" y="3939839"/>
                  <a:pt x="8471279" y="3977138"/>
                </a:cubicBezTo>
                <a:cubicBezTo>
                  <a:pt x="8465599" y="4067300"/>
                  <a:pt x="8419685" y="4164564"/>
                  <a:pt x="8408913" y="4222149"/>
                </a:cubicBezTo>
                <a:cubicBezTo>
                  <a:pt x="8403583" y="4287917"/>
                  <a:pt x="8398240" y="4339232"/>
                  <a:pt x="8402112" y="4364683"/>
                </a:cubicBezTo>
                <a:lnTo>
                  <a:pt x="8393355" y="4462471"/>
                </a:lnTo>
                <a:cubicBezTo>
                  <a:pt x="8396004" y="4503329"/>
                  <a:pt x="8376320" y="4548111"/>
                  <a:pt x="8376166" y="4574052"/>
                </a:cubicBezTo>
                <a:cubicBezTo>
                  <a:pt x="8369380" y="4670665"/>
                  <a:pt x="8352302" y="4649921"/>
                  <a:pt x="8341678" y="4667756"/>
                </a:cubicBezTo>
                <a:cubicBezTo>
                  <a:pt x="8320864" y="4705850"/>
                  <a:pt x="8290794" y="4758928"/>
                  <a:pt x="8273661" y="4799019"/>
                </a:cubicBezTo>
                <a:cubicBezTo>
                  <a:pt x="8254323" y="4834076"/>
                  <a:pt x="8262378" y="4811645"/>
                  <a:pt x="8256132" y="4849614"/>
                </a:cubicBezTo>
                <a:cubicBezTo>
                  <a:pt x="8239320" y="4853334"/>
                  <a:pt x="8207060" y="4883089"/>
                  <a:pt x="8226804" y="4919971"/>
                </a:cubicBezTo>
                <a:lnTo>
                  <a:pt x="8171825" y="5010766"/>
                </a:lnTo>
                <a:cubicBezTo>
                  <a:pt x="8150097" y="4983259"/>
                  <a:pt x="8165842" y="5107656"/>
                  <a:pt x="8143172" y="5088190"/>
                </a:cubicBezTo>
                <a:cubicBezTo>
                  <a:pt x="8128060" y="5102008"/>
                  <a:pt x="8138350" y="5118851"/>
                  <a:pt x="8126363" y="5143922"/>
                </a:cubicBezTo>
                <a:cubicBezTo>
                  <a:pt x="8116335" y="5192745"/>
                  <a:pt x="8111851" y="5226225"/>
                  <a:pt x="8103782" y="5284346"/>
                </a:cubicBezTo>
                <a:cubicBezTo>
                  <a:pt x="8101016" y="5338386"/>
                  <a:pt x="8095811" y="5337325"/>
                  <a:pt x="8084361" y="5390948"/>
                </a:cubicBezTo>
                <a:cubicBezTo>
                  <a:pt x="8082912" y="5429655"/>
                  <a:pt x="8063705" y="5449508"/>
                  <a:pt x="8062552" y="5470854"/>
                </a:cubicBezTo>
                <a:cubicBezTo>
                  <a:pt x="8086776" y="5526328"/>
                  <a:pt x="8037513" y="5496377"/>
                  <a:pt x="8057342" y="5529643"/>
                </a:cubicBezTo>
                <a:cubicBezTo>
                  <a:pt x="8050653" y="5550879"/>
                  <a:pt x="8055939" y="5587444"/>
                  <a:pt x="8044923" y="5597292"/>
                </a:cubicBezTo>
                <a:lnTo>
                  <a:pt x="8035233" y="5608899"/>
                </a:lnTo>
                <a:cubicBezTo>
                  <a:pt x="8030775" y="5623501"/>
                  <a:pt x="8021047" y="5660431"/>
                  <a:pt x="8018178" y="5684911"/>
                </a:cubicBezTo>
                <a:cubicBezTo>
                  <a:pt x="8005590" y="5692608"/>
                  <a:pt x="8011744" y="5734344"/>
                  <a:pt x="8018018" y="5755776"/>
                </a:cubicBezTo>
                <a:cubicBezTo>
                  <a:pt x="8019409" y="5792777"/>
                  <a:pt x="7989082" y="5848613"/>
                  <a:pt x="8008640" y="5889599"/>
                </a:cubicBezTo>
                <a:cubicBezTo>
                  <a:pt x="8011480" y="5932097"/>
                  <a:pt x="8009486" y="5940901"/>
                  <a:pt x="8013542" y="5989744"/>
                </a:cubicBezTo>
                <a:cubicBezTo>
                  <a:pt x="8022089" y="6020787"/>
                  <a:pt x="7982918" y="6024963"/>
                  <a:pt x="7980757" y="6084926"/>
                </a:cubicBezTo>
                <a:cubicBezTo>
                  <a:pt x="7974117" y="6134231"/>
                  <a:pt x="7999371" y="6240432"/>
                  <a:pt x="7975907" y="6346549"/>
                </a:cubicBezTo>
                <a:cubicBezTo>
                  <a:pt x="7987225" y="6409741"/>
                  <a:pt x="7980509" y="6468689"/>
                  <a:pt x="7974221" y="6527527"/>
                </a:cubicBezTo>
                <a:cubicBezTo>
                  <a:pt x="7955361" y="6585667"/>
                  <a:pt x="7987786" y="6579284"/>
                  <a:pt x="7979135" y="6627129"/>
                </a:cubicBezTo>
                <a:cubicBezTo>
                  <a:pt x="7983057" y="6635153"/>
                  <a:pt x="7984986" y="6697665"/>
                  <a:pt x="7979404" y="6694819"/>
                </a:cubicBezTo>
                <a:cubicBezTo>
                  <a:pt x="7981755" y="6716947"/>
                  <a:pt x="8003903" y="6732844"/>
                  <a:pt x="8009526" y="6765445"/>
                </a:cubicBezTo>
                <a:cubicBezTo>
                  <a:pt x="8011113" y="6776325"/>
                  <a:pt x="8014662" y="6810511"/>
                  <a:pt x="8018211" y="6844697"/>
                </a:cubicBezTo>
                <a:lnTo>
                  <a:pt x="8019608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FB4E6516-47D6-BC70-DFD9-D0F57D735C8D}"/>
              </a:ext>
            </a:extLst>
          </p:cNvPr>
          <p:cNvSpPr txBox="1">
            <a:spLocks noChangeArrowheads="1"/>
          </p:cNvSpPr>
          <p:nvPr/>
        </p:nvSpPr>
        <p:spPr>
          <a:xfrm>
            <a:off x="350196" y="609599"/>
            <a:ext cx="7623765" cy="1322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Ambition</a:t>
            </a:r>
          </a:p>
        </p:txBody>
      </p:sp>
      <p:pic>
        <p:nvPicPr>
          <p:cNvPr id="16" name="Graphic 15" descr="Group outline">
            <a:extLst>
              <a:ext uri="{FF2B5EF4-FFF2-40B4-BE49-F238E27FC236}">
                <a16:creationId xmlns:a16="http://schemas.microsoft.com/office/drawing/2014/main" id="{2D935161-986C-F879-AC95-ED5160B3D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71523" y="1056107"/>
            <a:ext cx="2206950" cy="22069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9D2CEA-DE88-50CB-A26B-092C5A23469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6822" r="3620" b="-1"/>
          <a:stretch/>
        </p:blipFill>
        <p:spPr>
          <a:xfrm>
            <a:off x="9158263" y="3584791"/>
            <a:ext cx="2184124" cy="2512028"/>
          </a:xfrm>
          <a:prstGeom prst="rect">
            <a:avLst/>
          </a:prstGeom>
        </p:spPr>
      </p:pic>
      <p:pic>
        <p:nvPicPr>
          <p:cNvPr id="13" name="Graphic 12" descr="Speech outline">
            <a:extLst>
              <a:ext uri="{FF2B5EF4-FFF2-40B4-BE49-F238E27FC236}">
                <a16:creationId xmlns:a16="http://schemas.microsoft.com/office/drawing/2014/main" id="{6961992D-E60D-6A1A-DA25-BFD9150DA08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1297562" y="1576872"/>
            <a:ext cx="10363201" cy="49825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9E1FC63-6AC6-A8C6-9A52-E381A8827EC3}"/>
              </a:ext>
            </a:extLst>
          </p:cNvPr>
          <p:cNvSpPr txBox="1"/>
          <p:nvPr/>
        </p:nvSpPr>
        <p:spPr>
          <a:xfrm>
            <a:off x="350196" y="1770341"/>
            <a:ext cx="6899737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3121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the </a:t>
            </a:r>
            <a:r>
              <a:rPr lang="en-GB" sz="2000" b="1" dirty="0">
                <a:solidFill>
                  <a:srgbClr val="3121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 government </a:t>
            </a:r>
            <a:r>
              <a:rPr lang="en-GB" sz="2000" dirty="0">
                <a:solidFill>
                  <a:srgbClr val="3121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 people with a learning disability and/ autism to be able to say.</a:t>
            </a:r>
          </a:p>
          <a:p>
            <a:pPr algn="ctr"/>
            <a:endParaRPr lang="en-GB" sz="2000" b="1" dirty="0">
              <a:solidFill>
                <a:srgbClr val="3121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000" b="1" dirty="0">
              <a:solidFill>
                <a:srgbClr val="31215E"/>
              </a:solidFill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"I live an ordinary independent life in my community. I get high-quality treatment and support in the ways I want and need to live my life. I receive high-quality care and assistance in the ways that I want and need to live my life."  </a:t>
            </a:r>
          </a:p>
          <a:p>
            <a:pPr algn="ctr"/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1400" b="1" i="1" dirty="0">
                <a:solidFill>
                  <a:srgbClr val="2F1F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the Right Support for people with a learning disability and autistic people action plan, 2022</a:t>
            </a:r>
          </a:p>
        </p:txBody>
      </p:sp>
    </p:spTree>
    <p:extLst>
      <p:ext uri="{BB962C8B-B14F-4D97-AF65-F5344CB8AC3E}">
        <p14:creationId xmlns:p14="http://schemas.microsoft.com/office/powerpoint/2010/main" val="2080672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89dd952-8e3d-4968-9ae5-214086e1bda0" xsi:nil="true"/>
    <lcf76f155ced4ddcb4097134ff3c332f xmlns="d25ad4f0-d936-4e90-82b2-90797a85ed8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A08BF217DEAE4FB361E58DFD78A25C" ma:contentTypeVersion="17" ma:contentTypeDescription="Create a new document." ma:contentTypeScope="" ma:versionID="b165c5f88a55fa4cf5be4b64df4361e3">
  <xsd:schema xmlns:xsd="http://www.w3.org/2001/XMLSchema" xmlns:xs="http://www.w3.org/2001/XMLSchema" xmlns:p="http://schemas.microsoft.com/office/2006/metadata/properties" xmlns:ns2="089dd952-8e3d-4968-9ae5-214086e1bda0" xmlns:ns3="d25ad4f0-d936-4e90-82b2-90797a85ed8a" targetNamespace="http://schemas.microsoft.com/office/2006/metadata/properties" ma:root="true" ma:fieldsID="7ce0a33bcaffda87a0adf6ecbe8b3596" ns2:_="" ns3:_="">
    <xsd:import namespace="089dd952-8e3d-4968-9ae5-214086e1bda0"/>
    <xsd:import namespace="d25ad4f0-d936-4e90-82b2-90797a85ed8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9dd952-8e3d-4968-9ae5-214086e1bd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6a441d0-a1bf-4a3d-92f1-d19f52fe1ed9}" ma:internalName="TaxCatchAll" ma:showField="CatchAllData" ma:web="089dd952-8e3d-4968-9ae5-214086e1bd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5ad4f0-d936-4e90-82b2-90797a85ed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5849beb-9543-4328-892d-e09f0ff121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89C9D0-6324-4D94-B69F-763AB472A146}">
  <ds:schemaRefs>
    <ds:schemaRef ds:uri="089dd952-8e3d-4968-9ae5-214086e1bda0"/>
    <ds:schemaRef ds:uri="d25ad4f0-d936-4e90-82b2-90797a85ed8a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752A06E-F635-44C5-B86E-B278644413AA}">
  <ds:schemaRefs>
    <ds:schemaRef ds:uri="089dd952-8e3d-4968-9ae5-214086e1bda0"/>
    <ds:schemaRef ds:uri="d25ad4f0-d936-4e90-82b2-90797a85ed8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C5B25E9-AD6F-407C-A923-41A7C476FB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818</Words>
  <Application>Microsoft Office PowerPoint</Application>
  <PresentationFormat>Widescreen</PresentationFormat>
  <Paragraphs>87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Office Theme</vt:lpstr>
      <vt:lpstr>  Transitions and Changes Learning Disability &amp; Autism County Durham Study</vt:lpstr>
      <vt:lpstr>  BACKGROUND</vt:lpstr>
      <vt:lpstr>PowerPoint Presentation</vt:lpstr>
      <vt:lpstr>PowerPoint Presentation</vt:lpstr>
      <vt:lpstr>PowerPoint Presentation</vt:lpstr>
      <vt:lpstr>PowerPoint Presentation</vt:lpstr>
      <vt:lpstr>  Questions for the audience</vt:lpstr>
      <vt:lpstr>PowerPoint Presentation</vt:lpstr>
      <vt:lpstr>PowerPoint Presentation</vt:lpstr>
      <vt:lpstr>  Questions for the audience</vt:lpstr>
      <vt:lpstr>PowerPoint Presentation</vt:lpstr>
      <vt:lpstr>  STUDY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Transitions and Changes Learning Disability &amp; Autism County Durham Study</dc:title>
  <dc:creator>Paula Meale</dc:creator>
  <cp:lastModifiedBy>Paula Meale</cp:lastModifiedBy>
  <cp:revision>5</cp:revision>
  <dcterms:created xsi:type="dcterms:W3CDTF">2023-02-09T17:03:42Z</dcterms:created>
  <dcterms:modified xsi:type="dcterms:W3CDTF">2023-06-09T10:04:30Z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0x010100FFA08BF217DEAE4FB361E58DFD78A25C</vt:lpwstr>
  </property>
  <property fmtid="{D5CDD505-2E9C-101B-9397-08002B2CF9AE}" pid="3" name="MediaServiceImageTags">
    <vt:lpwstr/>
  </property>
</Properties>
</file>