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9" r:id="rId2"/>
  </p:sldMasterIdLst>
  <p:notesMasterIdLst>
    <p:notesMasterId r:id="rId17"/>
  </p:notesMasterIdLst>
  <p:sldIdLst>
    <p:sldId id="258" r:id="rId3"/>
    <p:sldId id="2147473146" r:id="rId4"/>
    <p:sldId id="257" r:id="rId5"/>
    <p:sldId id="2147473147" r:id="rId6"/>
    <p:sldId id="256" r:id="rId7"/>
    <p:sldId id="280" r:id="rId8"/>
    <p:sldId id="337" r:id="rId9"/>
    <p:sldId id="330" r:id="rId10"/>
    <p:sldId id="2147473149" r:id="rId11"/>
    <p:sldId id="2147473066" r:id="rId12"/>
    <p:sldId id="2147473150" r:id="rId13"/>
    <p:sldId id="2147473064" r:id="rId14"/>
    <p:sldId id="2147473151" r:id="rId15"/>
    <p:sldId id="214747315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954" autoAdjust="0"/>
  </p:normalViewPr>
  <p:slideViewPr>
    <p:cSldViewPr snapToGrid="0">
      <p:cViewPr varScale="1">
        <p:scale>
          <a:sx n="63" d="100"/>
          <a:sy n="63" d="100"/>
        </p:scale>
        <p:origin x="14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hyperlink" Target="http://www.durham.gov.uk/consultation" TargetMode="Externa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hyperlink" Target="http://www.durham.gov.uk/consultation"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E26DF7-F6E1-4939-ABC0-83E7E08531F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22F50DF-7565-4B27-9BFC-6A5BC9AB87A7}">
      <dgm:prSet/>
      <dgm:spPr/>
      <dgm:t>
        <a:bodyPr/>
        <a:lstStyle/>
        <a:p>
          <a:r>
            <a:rPr lang="en-GB" dirty="0"/>
            <a:t>Over </a:t>
          </a:r>
          <a:r>
            <a:rPr lang="en-GB" b="1" dirty="0"/>
            <a:t>9,000</a:t>
          </a:r>
          <a:r>
            <a:rPr lang="en-GB" dirty="0"/>
            <a:t> children use Home to School Transport Services</a:t>
          </a:r>
          <a:endParaRPr lang="en-US" dirty="0"/>
        </a:p>
      </dgm:t>
    </dgm:pt>
    <dgm:pt modelId="{DFB07A96-EEBA-4F56-A389-014DADD0E8B6}" type="parTrans" cxnId="{6C7DD437-3F9B-4D54-944E-3FF70CBFD93D}">
      <dgm:prSet/>
      <dgm:spPr/>
      <dgm:t>
        <a:bodyPr/>
        <a:lstStyle/>
        <a:p>
          <a:endParaRPr lang="en-US"/>
        </a:p>
      </dgm:t>
    </dgm:pt>
    <dgm:pt modelId="{8FA40F16-1C6D-439A-A69A-DC983519CCBC}" type="sibTrans" cxnId="{6C7DD437-3F9B-4D54-944E-3FF70CBFD93D}">
      <dgm:prSet/>
      <dgm:spPr/>
      <dgm:t>
        <a:bodyPr/>
        <a:lstStyle/>
        <a:p>
          <a:endParaRPr lang="en-US"/>
        </a:p>
      </dgm:t>
    </dgm:pt>
    <dgm:pt modelId="{8484037B-61F9-412D-AE34-97E33DABC904}">
      <dgm:prSet/>
      <dgm:spPr/>
      <dgm:t>
        <a:bodyPr/>
        <a:lstStyle/>
        <a:p>
          <a:r>
            <a:rPr lang="en-GB" dirty="0"/>
            <a:t>Over </a:t>
          </a:r>
          <a:r>
            <a:rPr lang="en-GB" b="1" dirty="0"/>
            <a:t>1,000</a:t>
          </a:r>
          <a:r>
            <a:rPr lang="en-GB" dirty="0"/>
            <a:t> contracts in place with over </a:t>
          </a:r>
          <a:r>
            <a:rPr lang="en-GB" b="1" dirty="0"/>
            <a:t>300</a:t>
          </a:r>
          <a:r>
            <a:rPr lang="en-GB" dirty="0"/>
            <a:t> transport providers</a:t>
          </a:r>
          <a:endParaRPr lang="en-US" dirty="0"/>
        </a:p>
      </dgm:t>
    </dgm:pt>
    <dgm:pt modelId="{74FBF748-DC79-42D3-9D8B-CDD6347A08F8}" type="parTrans" cxnId="{1CB83F2D-2A11-42E6-A8F8-7BAD57F89F2D}">
      <dgm:prSet/>
      <dgm:spPr/>
      <dgm:t>
        <a:bodyPr/>
        <a:lstStyle/>
        <a:p>
          <a:endParaRPr lang="en-US"/>
        </a:p>
      </dgm:t>
    </dgm:pt>
    <dgm:pt modelId="{20C4CB1E-94D3-4ED2-9F23-4944CFEA82AF}" type="sibTrans" cxnId="{1CB83F2D-2A11-42E6-A8F8-7BAD57F89F2D}">
      <dgm:prSet/>
      <dgm:spPr/>
      <dgm:t>
        <a:bodyPr/>
        <a:lstStyle/>
        <a:p>
          <a:endParaRPr lang="en-US"/>
        </a:p>
      </dgm:t>
    </dgm:pt>
    <dgm:pt modelId="{990D2AC6-DC57-48C0-83C3-C2F9D7D0FEB6}">
      <dgm:prSet/>
      <dgm:spPr/>
      <dgm:t>
        <a:bodyPr/>
        <a:lstStyle/>
        <a:p>
          <a:r>
            <a:rPr lang="en-GB" dirty="0"/>
            <a:t>In 22/23 we have spent </a:t>
          </a:r>
          <a:r>
            <a:rPr lang="en-GB" b="1" dirty="0"/>
            <a:t>£25m </a:t>
          </a:r>
          <a:r>
            <a:rPr lang="en-GB" dirty="0"/>
            <a:t>and we expect to </a:t>
          </a:r>
          <a:r>
            <a:rPr lang="en-GB"/>
            <a:t>pay </a:t>
          </a:r>
          <a:r>
            <a:rPr lang="en-GB" b="1"/>
            <a:t>£30m </a:t>
          </a:r>
          <a:r>
            <a:rPr lang="en-GB" dirty="0"/>
            <a:t>in 23/24 due to contract inflation for new contracts and increased demand</a:t>
          </a:r>
          <a:endParaRPr lang="en-US" dirty="0"/>
        </a:p>
      </dgm:t>
    </dgm:pt>
    <dgm:pt modelId="{8885DA52-2460-4270-9A03-A90E5CAE5D87}" type="parTrans" cxnId="{979A30D2-F9D6-4C0B-8891-92F01B7F2061}">
      <dgm:prSet/>
      <dgm:spPr/>
      <dgm:t>
        <a:bodyPr/>
        <a:lstStyle/>
        <a:p>
          <a:endParaRPr lang="en-US"/>
        </a:p>
      </dgm:t>
    </dgm:pt>
    <dgm:pt modelId="{4058D5A4-71EB-4A66-A2F0-AC530F6B26AA}" type="sibTrans" cxnId="{979A30D2-F9D6-4C0B-8891-92F01B7F2061}">
      <dgm:prSet/>
      <dgm:spPr/>
      <dgm:t>
        <a:bodyPr/>
        <a:lstStyle/>
        <a:p>
          <a:endParaRPr lang="en-US"/>
        </a:p>
      </dgm:t>
    </dgm:pt>
    <dgm:pt modelId="{D5E74C18-664D-49B3-8206-07C7D70F526B}" type="pres">
      <dgm:prSet presAssocID="{B9E26DF7-F6E1-4939-ABC0-83E7E08531F2}" presName="root" presStyleCnt="0">
        <dgm:presLayoutVars>
          <dgm:dir/>
          <dgm:resizeHandles val="exact"/>
        </dgm:presLayoutVars>
      </dgm:prSet>
      <dgm:spPr/>
    </dgm:pt>
    <dgm:pt modelId="{D36AD019-7B05-4E2F-BBDE-A95622A71AA3}" type="pres">
      <dgm:prSet presAssocID="{B22F50DF-7565-4B27-9BFC-6A5BC9AB87A7}" presName="compNode" presStyleCnt="0"/>
      <dgm:spPr/>
    </dgm:pt>
    <dgm:pt modelId="{7445DB58-D0DD-4A1D-89BA-477483D2C594}" type="pres">
      <dgm:prSet presAssocID="{B22F50DF-7565-4B27-9BFC-6A5BC9AB87A7}" presName="bgRect" presStyleLbl="bgShp" presStyleIdx="0" presStyleCnt="3"/>
      <dgm:spPr/>
    </dgm:pt>
    <dgm:pt modelId="{12DC574F-5F37-4915-9854-E53EF6A572AF}" type="pres">
      <dgm:prSet presAssocID="{B22F50DF-7565-4B27-9BFC-6A5BC9AB87A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
        </a:ext>
      </dgm:extLst>
    </dgm:pt>
    <dgm:pt modelId="{2981869E-5BF0-4E51-8404-40105778BE62}" type="pres">
      <dgm:prSet presAssocID="{B22F50DF-7565-4B27-9BFC-6A5BC9AB87A7}" presName="spaceRect" presStyleCnt="0"/>
      <dgm:spPr/>
    </dgm:pt>
    <dgm:pt modelId="{7BBA8D38-5B7D-4811-8812-EB05339F2658}" type="pres">
      <dgm:prSet presAssocID="{B22F50DF-7565-4B27-9BFC-6A5BC9AB87A7}" presName="parTx" presStyleLbl="revTx" presStyleIdx="0" presStyleCnt="3">
        <dgm:presLayoutVars>
          <dgm:chMax val="0"/>
          <dgm:chPref val="0"/>
        </dgm:presLayoutVars>
      </dgm:prSet>
      <dgm:spPr/>
    </dgm:pt>
    <dgm:pt modelId="{D22069B6-5AB7-44CC-81C8-BFC7F237C044}" type="pres">
      <dgm:prSet presAssocID="{8FA40F16-1C6D-439A-A69A-DC983519CCBC}" presName="sibTrans" presStyleCnt="0"/>
      <dgm:spPr/>
    </dgm:pt>
    <dgm:pt modelId="{C7CF3AD6-A152-488F-8A15-7D111134B6A1}" type="pres">
      <dgm:prSet presAssocID="{8484037B-61F9-412D-AE34-97E33DABC904}" presName="compNode" presStyleCnt="0"/>
      <dgm:spPr/>
    </dgm:pt>
    <dgm:pt modelId="{72E438CA-6187-49F4-9425-364BD3A785F6}" type="pres">
      <dgm:prSet presAssocID="{8484037B-61F9-412D-AE34-97E33DABC904}" presName="bgRect" presStyleLbl="bgShp" presStyleIdx="1" presStyleCnt="3"/>
      <dgm:spPr/>
    </dgm:pt>
    <dgm:pt modelId="{1965EE60-2402-42F1-AB9B-FC5BB9C43357}" type="pres">
      <dgm:prSet presAssocID="{8484037B-61F9-412D-AE34-97E33DABC9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uck"/>
        </a:ext>
      </dgm:extLst>
    </dgm:pt>
    <dgm:pt modelId="{72B14450-72CA-4403-89B4-5ABA608949A3}" type="pres">
      <dgm:prSet presAssocID="{8484037B-61F9-412D-AE34-97E33DABC904}" presName="spaceRect" presStyleCnt="0"/>
      <dgm:spPr/>
    </dgm:pt>
    <dgm:pt modelId="{345D85E5-2409-440A-8346-FA103D10D595}" type="pres">
      <dgm:prSet presAssocID="{8484037B-61F9-412D-AE34-97E33DABC904}" presName="parTx" presStyleLbl="revTx" presStyleIdx="1" presStyleCnt="3">
        <dgm:presLayoutVars>
          <dgm:chMax val="0"/>
          <dgm:chPref val="0"/>
        </dgm:presLayoutVars>
      </dgm:prSet>
      <dgm:spPr/>
    </dgm:pt>
    <dgm:pt modelId="{7CE6F44B-5CC6-4B47-BCE5-749A6685B247}" type="pres">
      <dgm:prSet presAssocID="{20C4CB1E-94D3-4ED2-9F23-4944CFEA82AF}" presName="sibTrans" presStyleCnt="0"/>
      <dgm:spPr/>
    </dgm:pt>
    <dgm:pt modelId="{FE159313-4882-4045-A72E-099CC2C1CA3D}" type="pres">
      <dgm:prSet presAssocID="{990D2AC6-DC57-48C0-83C3-C2F9D7D0FEB6}" presName="compNode" presStyleCnt="0"/>
      <dgm:spPr/>
    </dgm:pt>
    <dgm:pt modelId="{E71888A6-C5F8-4E29-8FC2-DBD45E305497}" type="pres">
      <dgm:prSet presAssocID="{990D2AC6-DC57-48C0-83C3-C2F9D7D0FEB6}" presName="bgRect" presStyleLbl="bgShp" presStyleIdx="2" presStyleCnt="3"/>
      <dgm:spPr/>
    </dgm:pt>
    <dgm:pt modelId="{6563838F-4766-4503-9248-59F447533D14}" type="pres">
      <dgm:prSet presAssocID="{990D2AC6-DC57-48C0-83C3-C2F9D7D0FEB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CF530D0A-F025-4F6A-ADC7-95D460F65D5C}" type="pres">
      <dgm:prSet presAssocID="{990D2AC6-DC57-48C0-83C3-C2F9D7D0FEB6}" presName="spaceRect" presStyleCnt="0"/>
      <dgm:spPr/>
    </dgm:pt>
    <dgm:pt modelId="{49A6E9EF-E379-4E3D-816E-4B5BA838D4C1}" type="pres">
      <dgm:prSet presAssocID="{990D2AC6-DC57-48C0-83C3-C2F9D7D0FEB6}" presName="parTx" presStyleLbl="revTx" presStyleIdx="2" presStyleCnt="3">
        <dgm:presLayoutVars>
          <dgm:chMax val="0"/>
          <dgm:chPref val="0"/>
        </dgm:presLayoutVars>
      </dgm:prSet>
      <dgm:spPr/>
    </dgm:pt>
  </dgm:ptLst>
  <dgm:cxnLst>
    <dgm:cxn modelId="{1CB83F2D-2A11-42E6-A8F8-7BAD57F89F2D}" srcId="{B9E26DF7-F6E1-4939-ABC0-83E7E08531F2}" destId="{8484037B-61F9-412D-AE34-97E33DABC904}" srcOrd="1" destOrd="0" parTransId="{74FBF748-DC79-42D3-9D8B-CDD6347A08F8}" sibTransId="{20C4CB1E-94D3-4ED2-9F23-4944CFEA82AF}"/>
    <dgm:cxn modelId="{6C7DD437-3F9B-4D54-944E-3FF70CBFD93D}" srcId="{B9E26DF7-F6E1-4939-ABC0-83E7E08531F2}" destId="{B22F50DF-7565-4B27-9BFC-6A5BC9AB87A7}" srcOrd="0" destOrd="0" parTransId="{DFB07A96-EEBA-4F56-A389-014DADD0E8B6}" sibTransId="{8FA40F16-1C6D-439A-A69A-DC983519CCBC}"/>
    <dgm:cxn modelId="{3A498642-E137-4775-8D9A-A3A71BEC4FEB}" type="presOf" srcId="{8484037B-61F9-412D-AE34-97E33DABC904}" destId="{345D85E5-2409-440A-8346-FA103D10D595}" srcOrd="0" destOrd="0" presId="urn:microsoft.com/office/officeart/2018/2/layout/IconVerticalSolidList"/>
    <dgm:cxn modelId="{1FCA1BD0-F7D8-4079-8EEC-B8A491186FDD}" type="presOf" srcId="{B9E26DF7-F6E1-4939-ABC0-83E7E08531F2}" destId="{D5E74C18-664D-49B3-8206-07C7D70F526B}" srcOrd="0" destOrd="0" presId="urn:microsoft.com/office/officeart/2018/2/layout/IconVerticalSolidList"/>
    <dgm:cxn modelId="{979A30D2-F9D6-4C0B-8891-92F01B7F2061}" srcId="{B9E26DF7-F6E1-4939-ABC0-83E7E08531F2}" destId="{990D2AC6-DC57-48C0-83C3-C2F9D7D0FEB6}" srcOrd="2" destOrd="0" parTransId="{8885DA52-2460-4270-9A03-A90E5CAE5D87}" sibTransId="{4058D5A4-71EB-4A66-A2F0-AC530F6B26AA}"/>
    <dgm:cxn modelId="{722FECD2-44D5-4D3F-8762-F665F7C768EC}" type="presOf" srcId="{990D2AC6-DC57-48C0-83C3-C2F9D7D0FEB6}" destId="{49A6E9EF-E379-4E3D-816E-4B5BA838D4C1}" srcOrd="0" destOrd="0" presId="urn:microsoft.com/office/officeart/2018/2/layout/IconVerticalSolidList"/>
    <dgm:cxn modelId="{30BB06F0-407B-43C9-B69C-27F37E229AF9}" type="presOf" srcId="{B22F50DF-7565-4B27-9BFC-6A5BC9AB87A7}" destId="{7BBA8D38-5B7D-4811-8812-EB05339F2658}" srcOrd="0" destOrd="0" presId="urn:microsoft.com/office/officeart/2018/2/layout/IconVerticalSolidList"/>
    <dgm:cxn modelId="{7C6BC9FD-2368-4CC1-8AA9-87095AFF304C}" type="presParOf" srcId="{D5E74C18-664D-49B3-8206-07C7D70F526B}" destId="{D36AD019-7B05-4E2F-BBDE-A95622A71AA3}" srcOrd="0" destOrd="0" presId="urn:microsoft.com/office/officeart/2018/2/layout/IconVerticalSolidList"/>
    <dgm:cxn modelId="{C53D37D7-043B-4DEC-B647-B2A130141736}" type="presParOf" srcId="{D36AD019-7B05-4E2F-BBDE-A95622A71AA3}" destId="{7445DB58-D0DD-4A1D-89BA-477483D2C594}" srcOrd="0" destOrd="0" presId="urn:microsoft.com/office/officeart/2018/2/layout/IconVerticalSolidList"/>
    <dgm:cxn modelId="{F086C8EC-16F7-4AED-BC7F-A28C3DD0D420}" type="presParOf" srcId="{D36AD019-7B05-4E2F-BBDE-A95622A71AA3}" destId="{12DC574F-5F37-4915-9854-E53EF6A572AF}" srcOrd="1" destOrd="0" presId="urn:microsoft.com/office/officeart/2018/2/layout/IconVerticalSolidList"/>
    <dgm:cxn modelId="{819EE393-1E62-4C8C-AB07-3BB86BE6B56D}" type="presParOf" srcId="{D36AD019-7B05-4E2F-BBDE-A95622A71AA3}" destId="{2981869E-5BF0-4E51-8404-40105778BE62}" srcOrd="2" destOrd="0" presId="urn:microsoft.com/office/officeart/2018/2/layout/IconVerticalSolidList"/>
    <dgm:cxn modelId="{B3539786-4EDF-4B2D-87FF-FAF0D351F686}" type="presParOf" srcId="{D36AD019-7B05-4E2F-BBDE-A95622A71AA3}" destId="{7BBA8D38-5B7D-4811-8812-EB05339F2658}" srcOrd="3" destOrd="0" presId="urn:microsoft.com/office/officeart/2018/2/layout/IconVerticalSolidList"/>
    <dgm:cxn modelId="{7C251681-A71B-470A-849D-712DEE1912B8}" type="presParOf" srcId="{D5E74C18-664D-49B3-8206-07C7D70F526B}" destId="{D22069B6-5AB7-44CC-81C8-BFC7F237C044}" srcOrd="1" destOrd="0" presId="urn:microsoft.com/office/officeart/2018/2/layout/IconVerticalSolidList"/>
    <dgm:cxn modelId="{D0732A35-C2F0-49C7-987B-5E11F4C64612}" type="presParOf" srcId="{D5E74C18-664D-49B3-8206-07C7D70F526B}" destId="{C7CF3AD6-A152-488F-8A15-7D111134B6A1}" srcOrd="2" destOrd="0" presId="urn:microsoft.com/office/officeart/2018/2/layout/IconVerticalSolidList"/>
    <dgm:cxn modelId="{68D20FC7-571B-47E6-B729-CB19A1EB2D90}" type="presParOf" srcId="{C7CF3AD6-A152-488F-8A15-7D111134B6A1}" destId="{72E438CA-6187-49F4-9425-364BD3A785F6}" srcOrd="0" destOrd="0" presId="urn:microsoft.com/office/officeart/2018/2/layout/IconVerticalSolidList"/>
    <dgm:cxn modelId="{EAFCB2AF-1633-4643-B730-84026FFACF57}" type="presParOf" srcId="{C7CF3AD6-A152-488F-8A15-7D111134B6A1}" destId="{1965EE60-2402-42F1-AB9B-FC5BB9C43357}" srcOrd="1" destOrd="0" presId="urn:microsoft.com/office/officeart/2018/2/layout/IconVerticalSolidList"/>
    <dgm:cxn modelId="{A0764E34-9D89-4F2A-AB65-AE3F1B8BF8A6}" type="presParOf" srcId="{C7CF3AD6-A152-488F-8A15-7D111134B6A1}" destId="{72B14450-72CA-4403-89B4-5ABA608949A3}" srcOrd="2" destOrd="0" presId="urn:microsoft.com/office/officeart/2018/2/layout/IconVerticalSolidList"/>
    <dgm:cxn modelId="{CBF3EAB6-4D95-4FA9-935F-16443F0EB3B2}" type="presParOf" srcId="{C7CF3AD6-A152-488F-8A15-7D111134B6A1}" destId="{345D85E5-2409-440A-8346-FA103D10D595}" srcOrd="3" destOrd="0" presId="urn:microsoft.com/office/officeart/2018/2/layout/IconVerticalSolidList"/>
    <dgm:cxn modelId="{8A0B7302-EF06-4FFA-9ACD-3D09BD376D40}" type="presParOf" srcId="{D5E74C18-664D-49B3-8206-07C7D70F526B}" destId="{7CE6F44B-5CC6-4B47-BCE5-749A6685B247}" srcOrd="3" destOrd="0" presId="urn:microsoft.com/office/officeart/2018/2/layout/IconVerticalSolidList"/>
    <dgm:cxn modelId="{BD2CE83B-8217-4A7C-A04F-9DCDB724F091}" type="presParOf" srcId="{D5E74C18-664D-49B3-8206-07C7D70F526B}" destId="{FE159313-4882-4045-A72E-099CC2C1CA3D}" srcOrd="4" destOrd="0" presId="urn:microsoft.com/office/officeart/2018/2/layout/IconVerticalSolidList"/>
    <dgm:cxn modelId="{CAF73A90-4A19-455F-9D1B-D4203253176F}" type="presParOf" srcId="{FE159313-4882-4045-A72E-099CC2C1CA3D}" destId="{E71888A6-C5F8-4E29-8FC2-DBD45E305497}" srcOrd="0" destOrd="0" presId="urn:microsoft.com/office/officeart/2018/2/layout/IconVerticalSolidList"/>
    <dgm:cxn modelId="{535F6C21-AF81-4C83-B91D-80A8B8FA2EB6}" type="presParOf" srcId="{FE159313-4882-4045-A72E-099CC2C1CA3D}" destId="{6563838F-4766-4503-9248-59F447533D14}" srcOrd="1" destOrd="0" presId="urn:microsoft.com/office/officeart/2018/2/layout/IconVerticalSolidList"/>
    <dgm:cxn modelId="{BCF1041F-B7C8-41CE-A385-3BF93E97F14A}" type="presParOf" srcId="{FE159313-4882-4045-A72E-099CC2C1CA3D}" destId="{CF530D0A-F025-4F6A-ADC7-95D460F65D5C}" srcOrd="2" destOrd="0" presId="urn:microsoft.com/office/officeart/2018/2/layout/IconVerticalSolidList"/>
    <dgm:cxn modelId="{B93CD1DC-DA0E-4BB1-BF8A-3F9F37E0D0DE}" type="presParOf" srcId="{FE159313-4882-4045-A72E-099CC2C1CA3D}" destId="{49A6E9EF-E379-4E3D-816E-4B5BA838D4C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1B387-136C-4ADD-8E70-0FD73BB48285}"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A842CA32-7BA5-4FE6-AFE3-3E023FF7FA7F}">
      <dgm:prSet/>
      <dgm:spPr/>
      <dgm:t>
        <a:bodyPr/>
        <a:lstStyle/>
        <a:p>
          <a:r>
            <a:rPr lang="en-GB" dirty="0"/>
            <a:t>Meet Needs</a:t>
          </a:r>
          <a:endParaRPr lang="en-US" dirty="0"/>
        </a:p>
      </dgm:t>
    </dgm:pt>
    <dgm:pt modelId="{BE4A771E-B12F-4DF4-BFC6-DB602F1AFB07}" type="parTrans" cxnId="{3D8096EA-0DB7-4968-BBC8-70AAF78CC483}">
      <dgm:prSet/>
      <dgm:spPr/>
      <dgm:t>
        <a:bodyPr/>
        <a:lstStyle/>
        <a:p>
          <a:endParaRPr lang="en-US"/>
        </a:p>
      </dgm:t>
    </dgm:pt>
    <dgm:pt modelId="{E949B123-3A62-4200-984C-0AFA522C90DB}" type="sibTrans" cxnId="{3D8096EA-0DB7-4968-BBC8-70AAF78CC483}">
      <dgm:prSet phldrT="1" phldr="0"/>
      <dgm:spPr/>
      <dgm:t>
        <a:bodyPr/>
        <a:lstStyle/>
        <a:p>
          <a:r>
            <a:rPr lang="en-US"/>
            <a:t>1</a:t>
          </a:r>
        </a:p>
      </dgm:t>
    </dgm:pt>
    <dgm:pt modelId="{F492185E-7AC9-46CC-9409-DB1BE43E4630}">
      <dgm:prSet/>
      <dgm:spPr/>
      <dgm:t>
        <a:bodyPr/>
        <a:lstStyle/>
        <a:p>
          <a:r>
            <a:rPr lang="en-GB" dirty="0"/>
            <a:t>Promote Independence</a:t>
          </a:r>
          <a:endParaRPr lang="en-US" dirty="0"/>
        </a:p>
      </dgm:t>
    </dgm:pt>
    <dgm:pt modelId="{6D65CF6B-17CE-40EF-A742-1D9BABF15049}" type="parTrans" cxnId="{2F50F554-311B-43B7-B5D4-3C91DA518600}">
      <dgm:prSet/>
      <dgm:spPr/>
      <dgm:t>
        <a:bodyPr/>
        <a:lstStyle/>
        <a:p>
          <a:endParaRPr lang="en-US"/>
        </a:p>
      </dgm:t>
    </dgm:pt>
    <dgm:pt modelId="{D6B3FCC6-B0D7-4150-A358-BA920E31B774}" type="sibTrans" cxnId="{2F50F554-311B-43B7-B5D4-3C91DA518600}">
      <dgm:prSet phldrT="2" phldr="0"/>
      <dgm:spPr/>
      <dgm:t>
        <a:bodyPr/>
        <a:lstStyle/>
        <a:p>
          <a:r>
            <a:rPr lang="en-US" dirty="0"/>
            <a:t>2</a:t>
          </a:r>
        </a:p>
      </dgm:t>
    </dgm:pt>
    <dgm:pt modelId="{961D841D-BBE2-47DE-898F-EBC9B14958D9}">
      <dgm:prSet/>
      <dgm:spPr/>
      <dgm:t>
        <a:bodyPr/>
        <a:lstStyle/>
        <a:p>
          <a:r>
            <a:rPr lang="en-GB" dirty="0"/>
            <a:t>Deliver Efficiencies</a:t>
          </a:r>
          <a:endParaRPr lang="en-US" dirty="0"/>
        </a:p>
      </dgm:t>
    </dgm:pt>
    <dgm:pt modelId="{867F14CC-99FF-460D-8DD3-B93D4461CC2C}" type="parTrans" cxnId="{D0B11C88-FD09-471F-A202-8B7F79DE59E8}">
      <dgm:prSet/>
      <dgm:spPr/>
      <dgm:t>
        <a:bodyPr/>
        <a:lstStyle/>
        <a:p>
          <a:endParaRPr lang="en-US"/>
        </a:p>
      </dgm:t>
    </dgm:pt>
    <dgm:pt modelId="{49D803C9-F5C3-40C7-ABA1-2D5A65315E80}" type="sibTrans" cxnId="{D0B11C88-FD09-471F-A202-8B7F79DE59E8}">
      <dgm:prSet phldrT="3" phldr="0"/>
      <dgm:spPr/>
      <dgm:t>
        <a:bodyPr/>
        <a:lstStyle/>
        <a:p>
          <a:r>
            <a:rPr lang="en-US"/>
            <a:t>3</a:t>
          </a:r>
        </a:p>
      </dgm:t>
    </dgm:pt>
    <dgm:pt modelId="{B5CF7F15-2006-4149-A311-E97AFFFA2DB9}">
      <dgm:prSet/>
      <dgm:spPr/>
      <dgm:t>
        <a:bodyPr/>
        <a:lstStyle/>
        <a:p>
          <a:r>
            <a:rPr lang="en-GB" dirty="0"/>
            <a:t>Consider Environmental Impact</a:t>
          </a:r>
          <a:endParaRPr lang="en-US" dirty="0"/>
        </a:p>
      </dgm:t>
    </dgm:pt>
    <dgm:pt modelId="{1FF46D0F-EF60-4D82-ACA5-45AAA77D9768}" type="parTrans" cxnId="{0C31033D-1CD0-4A5D-9CE8-E4210DFCC0FB}">
      <dgm:prSet/>
      <dgm:spPr/>
      <dgm:t>
        <a:bodyPr/>
        <a:lstStyle/>
        <a:p>
          <a:endParaRPr lang="en-US"/>
        </a:p>
      </dgm:t>
    </dgm:pt>
    <dgm:pt modelId="{758BD9DF-B7DE-4F8C-BEF9-437C5A0150F9}" type="sibTrans" cxnId="{0C31033D-1CD0-4A5D-9CE8-E4210DFCC0FB}">
      <dgm:prSet phldrT="4" phldr="0"/>
      <dgm:spPr/>
      <dgm:t>
        <a:bodyPr/>
        <a:lstStyle/>
        <a:p>
          <a:r>
            <a:rPr lang="en-US"/>
            <a:t>4</a:t>
          </a:r>
        </a:p>
      </dgm:t>
    </dgm:pt>
    <dgm:pt modelId="{AD7D2C55-3EF6-49E6-AAF4-E291B99D31CD}" type="pres">
      <dgm:prSet presAssocID="{3721B387-136C-4ADD-8E70-0FD73BB48285}" presName="Name0" presStyleCnt="0">
        <dgm:presLayoutVars>
          <dgm:animLvl val="lvl"/>
          <dgm:resizeHandles val="exact"/>
        </dgm:presLayoutVars>
      </dgm:prSet>
      <dgm:spPr/>
    </dgm:pt>
    <dgm:pt modelId="{0E594606-292E-42E3-8933-CD0BBCA62567}" type="pres">
      <dgm:prSet presAssocID="{A842CA32-7BA5-4FE6-AFE3-3E023FF7FA7F}" presName="compositeNode" presStyleCnt="0">
        <dgm:presLayoutVars>
          <dgm:bulletEnabled val="1"/>
        </dgm:presLayoutVars>
      </dgm:prSet>
      <dgm:spPr/>
    </dgm:pt>
    <dgm:pt modelId="{BE9EE266-3C9B-4EDD-BF37-629D49B871B0}" type="pres">
      <dgm:prSet presAssocID="{A842CA32-7BA5-4FE6-AFE3-3E023FF7FA7F}" presName="bgRect" presStyleLbl="bgAccFollowNode1" presStyleIdx="0" presStyleCnt="4"/>
      <dgm:spPr/>
    </dgm:pt>
    <dgm:pt modelId="{C9BC4F0F-FE25-491C-8509-7A8CBCCCFCFB}" type="pres">
      <dgm:prSet presAssocID="{E949B123-3A62-4200-984C-0AFA522C90DB}" presName="sibTransNodeCircle" presStyleLbl="alignNode1" presStyleIdx="0" presStyleCnt="8">
        <dgm:presLayoutVars>
          <dgm:chMax val="0"/>
          <dgm:bulletEnabled/>
        </dgm:presLayoutVars>
      </dgm:prSet>
      <dgm:spPr/>
    </dgm:pt>
    <dgm:pt modelId="{FBCFD283-B281-4AEA-9AFB-1C83CEF52ACB}" type="pres">
      <dgm:prSet presAssocID="{A842CA32-7BA5-4FE6-AFE3-3E023FF7FA7F}" presName="bottomLine" presStyleLbl="alignNode1" presStyleIdx="1" presStyleCnt="8">
        <dgm:presLayoutVars/>
      </dgm:prSet>
      <dgm:spPr/>
    </dgm:pt>
    <dgm:pt modelId="{56D36182-8B0B-473B-8955-8396F47A57B2}" type="pres">
      <dgm:prSet presAssocID="{A842CA32-7BA5-4FE6-AFE3-3E023FF7FA7F}" presName="nodeText" presStyleLbl="bgAccFollowNode1" presStyleIdx="0" presStyleCnt="4">
        <dgm:presLayoutVars>
          <dgm:bulletEnabled val="1"/>
        </dgm:presLayoutVars>
      </dgm:prSet>
      <dgm:spPr/>
    </dgm:pt>
    <dgm:pt modelId="{2B23A363-3891-492F-9B8A-49935ABA1B99}" type="pres">
      <dgm:prSet presAssocID="{E949B123-3A62-4200-984C-0AFA522C90DB}" presName="sibTrans" presStyleCnt="0"/>
      <dgm:spPr/>
    </dgm:pt>
    <dgm:pt modelId="{86CA4520-22C0-495A-B342-4B1E35B4DAD0}" type="pres">
      <dgm:prSet presAssocID="{F492185E-7AC9-46CC-9409-DB1BE43E4630}" presName="compositeNode" presStyleCnt="0">
        <dgm:presLayoutVars>
          <dgm:bulletEnabled val="1"/>
        </dgm:presLayoutVars>
      </dgm:prSet>
      <dgm:spPr/>
    </dgm:pt>
    <dgm:pt modelId="{96A7F211-02D0-4166-B4B7-C4E2D6F849A1}" type="pres">
      <dgm:prSet presAssocID="{F492185E-7AC9-46CC-9409-DB1BE43E4630}" presName="bgRect" presStyleLbl="bgAccFollowNode1" presStyleIdx="1" presStyleCnt="4"/>
      <dgm:spPr/>
    </dgm:pt>
    <dgm:pt modelId="{413F2EEF-C573-47F7-9D13-BA97E23AA70E}" type="pres">
      <dgm:prSet presAssocID="{D6B3FCC6-B0D7-4150-A358-BA920E31B774}" presName="sibTransNodeCircle" presStyleLbl="alignNode1" presStyleIdx="2" presStyleCnt="8">
        <dgm:presLayoutVars>
          <dgm:chMax val="0"/>
          <dgm:bulletEnabled/>
        </dgm:presLayoutVars>
      </dgm:prSet>
      <dgm:spPr/>
    </dgm:pt>
    <dgm:pt modelId="{B29ABDF1-83E8-49D1-9BB9-0FF9D4E067CF}" type="pres">
      <dgm:prSet presAssocID="{F492185E-7AC9-46CC-9409-DB1BE43E4630}" presName="bottomLine" presStyleLbl="alignNode1" presStyleIdx="3" presStyleCnt="8">
        <dgm:presLayoutVars/>
      </dgm:prSet>
      <dgm:spPr/>
    </dgm:pt>
    <dgm:pt modelId="{43D3649B-FAD8-48C0-97E1-466466BD9F56}" type="pres">
      <dgm:prSet presAssocID="{F492185E-7AC9-46CC-9409-DB1BE43E4630}" presName="nodeText" presStyleLbl="bgAccFollowNode1" presStyleIdx="1" presStyleCnt="4">
        <dgm:presLayoutVars>
          <dgm:bulletEnabled val="1"/>
        </dgm:presLayoutVars>
      </dgm:prSet>
      <dgm:spPr/>
    </dgm:pt>
    <dgm:pt modelId="{A24FB1B9-2548-4FD7-8B88-6361E1224805}" type="pres">
      <dgm:prSet presAssocID="{D6B3FCC6-B0D7-4150-A358-BA920E31B774}" presName="sibTrans" presStyleCnt="0"/>
      <dgm:spPr/>
    </dgm:pt>
    <dgm:pt modelId="{7FC6346B-8522-42AD-91BB-1C92DF58E8C3}" type="pres">
      <dgm:prSet presAssocID="{961D841D-BBE2-47DE-898F-EBC9B14958D9}" presName="compositeNode" presStyleCnt="0">
        <dgm:presLayoutVars>
          <dgm:bulletEnabled val="1"/>
        </dgm:presLayoutVars>
      </dgm:prSet>
      <dgm:spPr/>
    </dgm:pt>
    <dgm:pt modelId="{46F3CA52-E136-45D4-AE29-7C0910DCBEDF}" type="pres">
      <dgm:prSet presAssocID="{961D841D-BBE2-47DE-898F-EBC9B14958D9}" presName="bgRect" presStyleLbl="bgAccFollowNode1" presStyleIdx="2" presStyleCnt="4"/>
      <dgm:spPr/>
    </dgm:pt>
    <dgm:pt modelId="{443BB566-4044-4351-9B42-7EB3FE656E06}" type="pres">
      <dgm:prSet presAssocID="{49D803C9-F5C3-40C7-ABA1-2D5A65315E80}" presName="sibTransNodeCircle" presStyleLbl="alignNode1" presStyleIdx="4" presStyleCnt="8">
        <dgm:presLayoutVars>
          <dgm:chMax val="0"/>
          <dgm:bulletEnabled/>
        </dgm:presLayoutVars>
      </dgm:prSet>
      <dgm:spPr/>
    </dgm:pt>
    <dgm:pt modelId="{9A9DC51C-7E16-467C-BCDD-2119430E438B}" type="pres">
      <dgm:prSet presAssocID="{961D841D-BBE2-47DE-898F-EBC9B14958D9}" presName="bottomLine" presStyleLbl="alignNode1" presStyleIdx="5" presStyleCnt="8">
        <dgm:presLayoutVars/>
      </dgm:prSet>
      <dgm:spPr/>
    </dgm:pt>
    <dgm:pt modelId="{B78C0DD2-5F73-4E27-A597-0B67090942AA}" type="pres">
      <dgm:prSet presAssocID="{961D841D-BBE2-47DE-898F-EBC9B14958D9}" presName="nodeText" presStyleLbl="bgAccFollowNode1" presStyleIdx="2" presStyleCnt="4">
        <dgm:presLayoutVars>
          <dgm:bulletEnabled val="1"/>
        </dgm:presLayoutVars>
      </dgm:prSet>
      <dgm:spPr/>
    </dgm:pt>
    <dgm:pt modelId="{BD396F7E-DB53-493D-A79B-512E3AECCFAE}" type="pres">
      <dgm:prSet presAssocID="{49D803C9-F5C3-40C7-ABA1-2D5A65315E80}" presName="sibTrans" presStyleCnt="0"/>
      <dgm:spPr/>
    </dgm:pt>
    <dgm:pt modelId="{F16A3E19-1852-4AC2-B6B7-C012FBE285BA}" type="pres">
      <dgm:prSet presAssocID="{B5CF7F15-2006-4149-A311-E97AFFFA2DB9}" presName="compositeNode" presStyleCnt="0">
        <dgm:presLayoutVars>
          <dgm:bulletEnabled val="1"/>
        </dgm:presLayoutVars>
      </dgm:prSet>
      <dgm:spPr/>
    </dgm:pt>
    <dgm:pt modelId="{DCC7531F-EBE3-4C97-9DD2-9C246824D14C}" type="pres">
      <dgm:prSet presAssocID="{B5CF7F15-2006-4149-A311-E97AFFFA2DB9}" presName="bgRect" presStyleLbl="bgAccFollowNode1" presStyleIdx="3" presStyleCnt="4"/>
      <dgm:spPr/>
    </dgm:pt>
    <dgm:pt modelId="{A632BCDB-F324-4B2B-8453-5E7EF2959E44}" type="pres">
      <dgm:prSet presAssocID="{758BD9DF-B7DE-4F8C-BEF9-437C5A0150F9}" presName="sibTransNodeCircle" presStyleLbl="alignNode1" presStyleIdx="6" presStyleCnt="8">
        <dgm:presLayoutVars>
          <dgm:chMax val="0"/>
          <dgm:bulletEnabled/>
        </dgm:presLayoutVars>
      </dgm:prSet>
      <dgm:spPr/>
    </dgm:pt>
    <dgm:pt modelId="{2746A654-D262-45A6-A00B-C7F72389A195}" type="pres">
      <dgm:prSet presAssocID="{B5CF7F15-2006-4149-A311-E97AFFFA2DB9}" presName="bottomLine" presStyleLbl="alignNode1" presStyleIdx="7" presStyleCnt="8">
        <dgm:presLayoutVars/>
      </dgm:prSet>
      <dgm:spPr/>
    </dgm:pt>
    <dgm:pt modelId="{8790F5C3-2553-424F-8091-5700E1561508}" type="pres">
      <dgm:prSet presAssocID="{B5CF7F15-2006-4149-A311-E97AFFFA2DB9}" presName="nodeText" presStyleLbl="bgAccFollowNode1" presStyleIdx="3" presStyleCnt="4">
        <dgm:presLayoutVars>
          <dgm:bulletEnabled val="1"/>
        </dgm:presLayoutVars>
      </dgm:prSet>
      <dgm:spPr/>
    </dgm:pt>
  </dgm:ptLst>
  <dgm:cxnLst>
    <dgm:cxn modelId="{D4E6011A-2DF6-41C6-B274-7F2AE46C4876}" type="presOf" srcId="{E949B123-3A62-4200-984C-0AFA522C90DB}" destId="{C9BC4F0F-FE25-491C-8509-7A8CBCCCFCFB}" srcOrd="0" destOrd="0" presId="urn:microsoft.com/office/officeart/2016/7/layout/BasicLinearProcessNumbered"/>
    <dgm:cxn modelId="{692C2720-C476-4E4B-9EF9-1F82F1AC5E01}" type="presOf" srcId="{961D841D-BBE2-47DE-898F-EBC9B14958D9}" destId="{46F3CA52-E136-45D4-AE29-7C0910DCBEDF}" srcOrd="0" destOrd="0" presId="urn:microsoft.com/office/officeart/2016/7/layout/BasicLinearProcessNumbered"/>
    <dgm:cxn modelId="{BB896429-61B3-4DED-B2A0-ADFCB61E104F}" type="presOf" srcId="{F492185E-7AC9-46CC-9409-DB1BE43E4630}" destId="{43D3649B-FAD8-48C0-97E1-466466BD9F56}" srcOrd="1" destOrd="0" presId="urn:microsoft.com/office/officeart/2016/7/layout/BasicLinearProcessNumbered"/>
    <dgm:cxn modelId="{19F5952B-80CE-4E39-AEBE-43DA71E2A2AD}" type="presOf" srcId="{B5CF7F15-2006-4149-A311-E97AFFFA2DB9}" destId="{DCC7531F-EBE3-4C97-9DD2-9C246824D14C}" srcOrd="0" destOrd="0" presId="urn:microsoft.com/office/officeart/2016/7/layout/BasicLinearProcessNumbered"/>
    <dgm:cxn modelId="{0C31033D-1CD0-4A5D-9CE8-E4210DFCC0FB}" srcId="{3721B387-136C-4ADD-8E70-0FD73BB48285}" destId="{B5CF7F15-2006-4149-A311-E97AFFFA2DB9}" srcOrd="3" destOrd="0" parTransId="{1FF46D0F-EF60-4D82-ACA5-45AAA77D9768}" sibTransId="{758BD9DF-B7DE-4F8C-BEF9-437C5A0150F9}"/>
    <dgm:cxn modelId="{C079C640-E876-4963-93A3-70D6E9CAC9D2}" type="presOf" srcId="{D6B3FCC6-B0D7-4150-A358-BA920E31B774}" destId="{413F2EEF-C573-47F7-9D13-BA97E23AA70E}" srcOrd="0" destOrd="0" presId="urn:microsoft.com/office/officeart/2016/7/layout/BasicLinearProcessNumbered"/>
    <dgm:cxn modelId="{C9804767-B66A-4C3D-9EE0-854905CF327B}" type="presOf" srcId="{B5CF7F15-2006-4149-A311-E97AFFFA2DB9}" destId="{8790F5C3-2553-424F-8091-5700E1561508}" srcOrd="1" destOrd="0" presId="urn:microsoft.com/office/officeart/2016/7/layout/BasicLinearProcessNumbered"/>
    <dgm:cxn modelId="{05FEC14D-A5D2-4BA9-8B24-FB0BCE794694}" type="presOf" srcId="{758BD9DF-B7DE-4F8C-BEF9-437C5A0150F9}" destId="{A632BCDB-F324-4B2B-8453-5E7EF2959E44}" srcOrd="0" destOrd="0" presId="urn:microsoft.com/office/officeart/2016/7/layout/BasicLinearProcessNumbered"/>
    <dgm:cxn modelId="{2F50F554-311B-43B7-B5D4-3C91DA518600}" srcId="{3721B387-136C-4ADD-8E70-0FD73BB48285}" destId="{F492185E-7AC9-46CC-9409-DB1BE43E4630}" srcOrd="1" destOrd="0" parTransId="{6D65CF6B-17CE-40EF-A742-1D9BABF15049}" sibTransId="{D6B3FCC6-B0D7-4150-A358-BA920E31B774}"/>
    <dgm:cxn modelId="{D0B11C88-FD09-471F-A202-8B7F79DE59E8}" srcId="{3721B387-136C-4ADD-8E70-0FD73BB48285}" destId="{961D841D-BBE2-47DE-898F-EBC9B14958D9}" srcOrd="2" destOrd="0" parTransId="{867F14CC-99FF-460D-8DD3-B93D4461CC2C}" sibTransId="{49D803C9-F5C3-40C7-ABA1-2D5A65315E80}"/>
    <dgm:cxn modelId="{87482A8F-D772-4DDA-B70E-EA4CE73DD4E8}" type="presOf" srcId="{A842CA32-7BA5-4FE6-AFE3-3E023FF7FA7F}" destId="{BE9EE266-3C9B-4EDD-BF37-629D49B871B0}" srcOrd="0" destOrd="0" presId="urn:microsoft.com/office/officeart/2016/7/layout/BasicLinearProcessNumbered"/>
    <dgm:cxn modelId="{8BDA1B98-4F92-4312-8BFF-A4D4CD98EEA3}" type="presOf" srcId="{3721B387-136C-4ADD-8E70-0FD73BB48285}" destId="{AD7D2C55-3EF6-49E6-AAF4-E291B99D31CD}" srcOrd="0" destOrd="0" presId="urn:microsoft.com/office/officeart/2016/7/layout/BasicLinearProcessNumbered"/>
    <dgm:cxn modelId="{6E540E9D-E448-4C69-B5E0-0196E640269C}" type="presOf" srcId="{961D841D-BBE2-47DE-898F-EBC9B14958D9}" destId="{B78C0DD2-5F73-4E27-A597-0B67090942AA}" srcOrd="1" destOrd="0" presId="urn:microsoft.com/office/officeart/2016/7/layout/BasicLinearProcessNumbered"/>
    <dgm:cxn modelId="{C503DDC9-69FD-4A70-B680-3E54281F5F95}" type="presOf" srcId="{F492185E-7AC9-46CC-9409-DB1BE43E4630}" destId="{96A7F211-02D0-4166-B4B7-C4E2D6F849A1}" srcOrd="0" destOrd="0" presId="urn:microsoft.com/office/officeart/2016/7/layout/BasicLinearProcessNumbered"/>
    <dgm:cxn modelId="{643D2DD5-5652-40E7-946D-F44D81FA2577}" type="presOf" srcId="{49D803C9-F5C3-40C7-ABA1-2D5A65315E80}" destId="{443BB566-4044-4351-9B42-7EB3FE656E06}" srcOrd="0" destOrd="0" presId="urn:microsoft.com/office/officeart/2016/7/layout/BasicLinearProcessNumbered"/>
    <dgm:cxn modelId="{3D8096EA-0DB7-4968-BBC8-70AAF78CC483}" srcId="{3721B387-136C-4ADD-8E70-0FD73BB48285}" destId="{A842CA32-7BA5-4FE6-AFE3-3E023FF7FA7F}" srcOrd="0" destOrd="0" parTransId="{BE4A771E-B12F-4DF4-BFC6-DB602F1AFB07}" sibTransId="{E949B123-3A62-4200-984C-0AFA522C90DB}"/>
    <dgm:cxn modelId="{2807E3F8-8737-4168-AC9D-41F5AEABC08F}" type="presOf" srcId="{A842CA32-7BA5-4FE6-AFE3-3E023FF7FA7F}" destId="{56D36182-8B0B-473B-8955-8396F47A57B2}" srcOrd="1" destOrd="0" presId="urn:microsoft.com/office/officeart/2016/7/layout/BasicLinearProcessNumbered"/>
    <dgm:cxn modelId="{99F76553-6288-4292-A6C5-C1550B550EAC}" type="presParOf" srcId="{AD7D2C55-3EF6-49E6-AAF4-E291B99D31CD}" destId="{0E594606-292E-42E3-8933-CD0BBCA62567}" srcOrd="0" destOrd="0" presId="urn:microsoft.com/office/officeart/2016/7/layout/BasicLinearProcessNumbered"/>
    <dgm:cxn modelId="{A7FF39B2-F6A6-4241-BF2B-D7A299878C28}" type="presParOf" srcId="{0E594606-292E-42E3-8933-CD0BBCA62567}" destId="{BE9EE266-3C9B-4EDD-BF37-629D49B871B0}" srcOrd="0" destOrd="0" presId="urn:microsoft.com/office/officeart/2016/7/layout/BasicLinearProcessNumbered"/>
    <dgm:cxn modelId="{B3F9E5B7-3296-4511-9E91-985F9634AF47}" type="presParOf" srcId="{0E594606-292E-42E3-8933-CD0BBCA62567}" destId="{C9BC4F0F-FE25-491C-8509-7A8CBCCCFCFB}" srcOrd="1" destOrd="0" presId="urn:microsoft.com/office/officeart/2016/7/layout/BasicLinearProcessNumbered"/>
    <dgm:cxn modelId="{BF78AB7D-DA0D-480A-ACDE-9E7C6521F8B1}" type="presParOf" srcId="{0E594606-292E-42E3-8933-CD0BBCA62567}" destId="{FBCFD283-B281-4AEA-9AFB-1C83CEF52ACB}" srcOrd="2" destOrd="0" presId="urn:microsoft.com/office/officeart/2016/7/layout/BasicLinearProcessNumbered"/>
    <dgm:cxn modelId="{DD4281BF-95A8-4B20-BEAD-57A983A18930}" type="presParOf" srcId="{0E594606-292E-42E3-8933-CD0BBCA62567}" destId="{56D36182-8B0B-473B-8955-8396F47A57B2}" srcOrd="3" destOrd="0" presId="urn:microsoft.com/office/officeart/2016/7/layout/BasicLinearProcessNumbered"/>
    <dgm:cxn modelId="{DD9A4495-072A-482D-AD08-C9DDBBB9D554}" type="presParOf" srcId="{AD7D2C55-3EF6-49E6-AAF4-E291B99D31CD}" destId="{2B23A363-3891-492F-9B8A-49935ABA1B99}" srcOrd="1" destOrd="0" presId="urn:microsoft.com/office/officeart/2016/7/layout/BasicLinearProcessNumbered"/>
    <dgm:cxn modelId="{7F895C23-11AF-41AF-9BC2-60D9735ED0F9}" type="presParOf" srcId="{AD7D2C55-3EF6-49E6-AAF4-E291B99D31CD}" destId="{86CA4520-22C0-495A-B342-4B1E35B4DAD0}" srcOrd="2" destOrd="0" presId="urn:microsoft.com/office/officeart/2016/7/layout/BasicLinearProcessNumbered"/>
    <dgm:cxn modelId="{D3C9825A-D3D7-47DE-A2F0-B4FF6CB02940}" type="presParOf" srcId="{86CA4520-22C0-495A-B342-4B1E35B4DAD0}" destId="{96A7F211-02D0-4166-B4B7-C4E2D6F849A1}" srcOrd="0" destOrd="0" presId="urn:microsoft.com/office/officeart/2016/7/layout/BasicLinearProcessNumbered"/>
    <dgm:cxn modelId="{C2D7371E-90AA-4C24-909B-E6318EC56D3B}" type="presParOf" srcId="{86CA4520-22C0-495A-B342-4B1E35B4DAD0}" destId="{413F2EEF-C573-47F7-9D13-BA97E23AA70E}" srcOrd="1" destOrd="0" presId="urn:microsoft.com/office/officeart/2016/7/layout/BasicLinearProcessNumbered"/>
    <dgm:cxn modelId="{41FD1A3A-D30E-43A6-8A48-FAA28E3FDE99}" type="presParOf" srcId="{86CA4520-22C0-495A-B342-4B1E35B4DAD0}" destId="{B29ABDF1-83E8-49D1-9BB9-0FF9D4E067CF}" srcOrd="2" destOrd="0" presId="urn:microsoft.com/office/officeart/2016/7/layout/BasicLinearProcessNumbered"/>
    <dgm:cxn modelId="{324A1D68-3C1B-4456-8572-898C4B0F9A5B}" type="presParOf" srcId="{86CA4520-22C0-495A-B342-4B1E35B4DAD0}" destId="{43D3649B-FAD8-48C0-97E1-466466BD9F56}" srcOrd="3" destOrd="0" presId="urn:microsoft.com/office/officeart/2016/7/layout/BasicLinearProcessNumbered"/>
    <dgm:cxn modelId="{B5225924-1A03-487E-BF67-9152A17A65DD}" type="presParOf" srcId="{AD7D2C55-3EF6-49E6-AAF4-E291B99D31CD}" destId="{A24FB1B9-2548-4FD7-8B88-6361E1224805}" srcOrd="3" destOrd="0" presId="urn:microsoft.com/office/officeart/2016/7/layout/BasicLinearProcessNumbered"/>
    <dgm:cxn modelId="{9DDA3B67-2247-4D14-9DBF-197D1112DFDA}" type="presParOf" srcId="{AD7D2C55-3EF6-49E6-AAF4-E291B99D31CD}" destId="{7FC6346B-8522-42AD-91BB-1C92DF58E8C3}" srcOrd="4" destOrd="0" presId="urn:microsoft.com/office/officeart/2016/7/layout/BasicLinearProcessNumbered"/>
    <dgm:cxn modelId="{A8ED7955-5BB3-470B-8F3A-5AD5F8574368}" type="presParOf" srcId="{7FC6346B-8522-42AD-91BB-1C92DF58E8C3}" destId="{46F3CA52-E136-45D4-AE29-7C0910DCBEDF}" srcOrd="0" destOrd="0" presId="urn:microsoft.com/office/officeart/2016/7/layout/BasicLinearProcessNumbered"/>
    <dgm:cxn modelId="{459EB545-26B6-4CCD-9D72-EE10CCD57E8A}" type="presParOf" srcId="{7FC6346B-8522-42AD-91BB-1C92DF58E8C3}" destId="{443BB566-4044-4351-9B42-7EB3FE656E06}" srcOrd="1" destOrd="0" presId="urn:microsoft.com/office/officeart/2016/7/layout/BasicLinearProcessNumbered"/>
    <dgm:cxn modelId="{95ADAC70-DB45-452F-A688-760056C4F20A}" type="presParOf" srcId="{7FC6346B-8522-42AD-91BB-1C92DF58E8C3}" destId="{9A9DC51C-7E16-467C-BCDD-2119430E438B}" srcOrd="2" destOrd="0" presId="urn:microsoft.com/office/officeart/2016/7/layout/BasicLinearProcessNumbered"/>
    <dgm:cxn modelId="{4BBA6A55-16B1-4857-8CB6-B3BAC7F4DC15}" type="presParOf" srcId="{7FC6346B-8522-42AD-91BB-1C92DF58E8C3}" destId="{B78C0DD2-5F73-4E27-A597-0B67090942AA}" srcOrd="3" destOrd="0" presId="urn:microsoft.com/office/officeart/2016/7/layout/BasicLinearProcessNumbered"/>
    <dgm:cxn modelId="{93692C6C-FA8D-4A1D-BB6E-0D6D0D504ACC}" type="presParOf" srcId="{AD7D2C55-3EF6-49E6-AAF4-E291B99D31CD}" destId="{BD396F7E-DB53-493D-A79B-512E3AECCFAE}" srcOrd="5" destOrd="0" presId="urn:microsoft.com/office/officeart/2016/7/layout/BasicLinearProcessNumbered"/>
    <dgm:cxn modelId="{583B96DE-927F-40DB-8CCB-4E673F590D5B}" type="presParOf" srcId="{AD7D2C55-3EF6-49E6-AAF4-E291B99D31CD}" destId="{F16A3E19-1852-4AC2-B6B7-C012FBE285BA}" srcOrd="6" destOrd="0" presId="urn:microsoft.com/office/officeart/2016/7/layout/BasicLinearProcessNumbered"/>
    <dgm:cxn modelId="{49E1D7F2-CB5D-4E1B-918A-0E0085CA2B85}" type="presParOf" srcId="{F16A3E19-1852-4AC2-B6B7-C012FBE285BA}" destId="{DCC7531F-EBE3-4C97-9DD2-9C246824D14C}" srcOrd="0" destOrd="0" presId="urn:microsoft.com/office/officeart/2016/7/layout/BasicLinearProcessNumbered"/>
    <dgm:cxn modelId="{977676CA-3F50-4754-BCD7-82416F344BBB}" type="presParOf" srcId="{F16A3E19-1852-4AC2-B6B7-C012FBE285BA}" destId="{A632BCDB-F324-4B2B-8453-5E7EF2959E44}" srcOrd="1" destOrd="0" presId="urn:microsoft.com/office/officeart/2016/7/layout/BasicLinearProcessNumbered"/>
    <dgm:cxn modelId="{37102371-088E-44EA-9D33-89303A864D64}" type="presParOf" srcId="{F16A3E19-1852-4AC2-B6B7-C012FBE285BA}" destId="{2746A654-D262-45A6-A00B-C7F72389A195}" srcOrd="2" destOrd="0" presId="urn:microsoft.com/office/officeart/2016/7/layout/BasicLinearProcessNumbered"/>
    <dgm:cxn modelId="{0D6AF87E-68D9-4C80-A06A-99A9A2243F9E}" type="presParOf" srcId="{F16A3E19-1852-4AC2-B6B7-C012FBE285BA}" destId="{8790F5C3-2553-424F-8091-5700E156150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DD4DB4-6036-443E-9036-3FB81D315382}"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BE3168A-3B20-477E-B96E-031E3EF468AA}">
      <dgm:prSet/>
      <dgm:spPr/>
      <dgm:t>
        <a:bodyPr/>
        <a:lstStyle/>
        <a:p>
          <a:r>
            <a:rPr lang="en-GB"/>
            <a:t>The statutory guidance requires Local Authorities to consult on changes to their policy. </a:t>
          </a:r>
          <a:endParaRPr lang="en-US"/>
        </a:p>
      </dgm:t>
    </dgm:pt>
    <dgm:pt modelId="{094A51CD-65CE-4375-A86C-FC17A4A5C232}" type="parTrans" cxnId="{9C1D21EA-6567-49CD-94CE-D7ED799FCF68}">
      <dgm:prSet/>
      <dgm:spPr/>
      <dgm:t>
        <a:bodyPr/>
        <a:lstStyle/>
        <a:p>
          <a:endParaRPr lang="en-US"/>
        </a:p>
      </dgm:t>
    </dgm:pt>
    <dgm:pt modelId="{084A5FFC-6E65-412C-9C5C-C49CF39832E9}" type="sibTrans" cxnId="{9C1D21EA-6567-49CD-94CE-D7ED799FCF68}">
      <dgm:prSet/>
      <dgm:spPr/>
      <dgm:t>
        <a:bodyPr/>
        <a:lstStyle/>
        <a:p>
          <a:endParaRPr lang="en-US"/>
        </a:p>
      </dgm:t>
    </dgm:pt>
    <dgm:pt modelId="{A2E2FA1B-0B1D-44F2-9256-02D4A3528F57}">
      <dgm:prSet/>
      <dgm:spPr/>
      <dgm:t>
        <a:bodyPr/>
        <a:lstStyle/>
        <a:p>
          <a:r>
            <a:rPr lang="en-GB"/>
            <a:t>A Consultation process started on 27</a:t>
          </a:r>
          <a:r>
            <a:rPr lang="en-GB" baseline="30000"/>
            <a:t>th</a:t>
          </a:r>
          <a:r>
            <a:rPr lang="en-GB"/>
            <a:t> February 2023 and ran until 12</a:t>
          </a:r>
          <a:r>
            <a:rPr lang="en-GB" baseline="30000"/>
            <a:t>th</a:t>
          </a:r>
          <a:r>
            <a:rPr lang="en-GB"/>
            <a:t> April 2023.</a:t>
          </a:r>
          <a:endParaRPr lang="en-US"/>
        </a:p>
      </dgm:t>
    </dgm:pt>
    <dgm:pt modelId="{15D12A40-3851-4E1D-AD78-0717299B1530}" type="parTrans" cxnId="{ED69373D-0973-4D4D-9C69-0E7CE0F5F85A}">
      <dgm:prSet/>
      <dgm:spPr/>
      <dgm:t>
        <a:bodyPr/>
        <a:lstStyle/>
        <a:p>
          <a:endParaRPr lang="en-US"/>
        </a:p>
      </dgm:t>
    </dgm:pt>
    <dgm:pt modelId="{1A472AE9-97B7-48E2-AB37-ADA88911CF1E}" type="sibTrans" cxnId="{ED69373D-0973-4D4D-9C69-0E7CE0F5F85A}">
      <dgm:prSet/>
      <dgm:spPr/>
      <dgm:t>
        <a:bodyPr/>
        <a:lstStyle/>
        <a:p>
          <a:endParaRPr lang="en-US"/>
        </a:p>
      </dgm:t>
    </dgm:pt>
    <dgm:pt modelId="{0F3CA913-FF6A-473B-AEB9-3A96B56949DB}">
      <dgm:prSet/>
      <dgm:spPr/>
      <dgm:t>
        <a:bodyPr/>
        <a:lstStyle/>
        <a:p>
          <a:r>
            <a:rPr lang="en-GB"/>
            <a:t>The responses are being analysed and the outcomes of the consultation presented to Cabinet in Summer 2023.</a:t>
          </a:r>
          <a:endParaRPr lang="en-US"/>
        </a:p>
      </dgm:t>
    </dgm:pt>
    <dgm:pt modelId="{31B621F8-502C-423C-925E-5641AFD09ECC}" type="parTrans" cxnId="{B1638D04-1964-49AE-860A-4D226134B160}">
      <dgm:prSet/>
      <dgm:spPr/>
      <dgm:t>
        <a:bodyPr/>
        <a:lstStyle/>
        <a:p>
          <a:endParaRPr lang="en-US"/>
        </a:p>
      </dgm:t>
    </dgm:pt>
    <dgm:pt modelId="{FC62F52D-379D-4BDA-B5F3-57242394D0E6}" type="sibTrans" cxnId="{B1638D04-1964-49AE-860A-4D226134B160}">
      <dgm:prSet/>
      <dgm:spPr/>
      <dgm:t>
        <a:bodyPr/>
        <a:lstStyle/>
        <a:p>
          <a:endParaRPr lang="en-US"/>
        </a:p>
      </dgm:t>
    </dgm:pt>
    <dgm:pt modelId="{4DEA965D-BE04-45BA-9434-D14A19763E60}">
      <dgm:prSet/>
      <dgm:spPr/>
      <dgm:t>
        <a:bodyPr/>
        <a:lstStyle/>
        <a:p>
          <a:r>
            <a:rPr lang="en-GB">
              <a:hlinkClick xmlns:r="http://schemas.openxmlformats.org/officeDocument/2006/relationships" r:id="rId1"/>
            </a:rPr>
            <a:t>www.durham.gov.uk/consultation</a:t>
          </a:r>
          <a:endParaRPr lang="en-US"/>
        </a:p>
      </dgm:t>
    </dgm:pt>
    <dgm:pt modelId="{AACD855D-B9EB-49D1-9C67-BE86FED53276}" type="parTrans" cxnId="{5CD1FDE5-54B4-410C-B19E-769273CB5A26}">
      <dgm:prSet/>
      <dgm:spPr/>
      <dgm:t>
        <a:bodyPr/>
        <a:lstStyle/>
        <a:p>
          <a:endParaRPr lang="en-US"/>
        </a:p>
      </dgm:t>
    </dgm:pt>
    <dgm:pt modelId="{108EA7B3-C56C-427D-830E-16BCE929C18D}" type="sibTrans" cxnId="{5CD1FDE5-54B4-410C-B19E-769273CB5A26}">
      <dgm:prSet/>
      <dgm:spPr/>
      <dgm:t>
        <a:bodyPr/>
        <a:lstStyle/>
        <a:p>
          <a:endParaRPr lang="en-US"/>
        </a:p>
      </dgm:t>
    </dgm:pt>
    <dgm:pt modelId="{4786A0E0-7C88-492E-B41E-A8922D7F1487}" type="pres">
      <dgm:prSet presAssocID="{64DD4DB4-6036-443E-9036-3FB81D315382}" presName="root" presStyleCnt="0">
        <dgm:presLayoutVars>
          <dgm:dir/>
          <dgm:resizeHandles val="exact"/>
        </dgm:presLayoutVars>
      </dgm:prSet>
      <dgm:spPr/>
    </dgm:pt>
    <dgm:pt modelId="{F98E91A9-B6D0-4BA2-B533-3269313CFD52}" type="pres">
      <dgm:prSet presAssocID="{64DD4DB4-6036-443E-9036-3FB81D315382}" presName="container" presStyleCnt="0">
        <dgm:presLayoutVars>
          <dgm:dir/>
          <dgm:resizeHandles val="exact"/>
        </dgm:presLayoutVars>
      </dgm:prSet>
      <dgm:spPr/>
    </dgm:pt>
    <dgm:pt modelId="{85CC9F79-B518-4719-BB6B-EB826D1A550A}" type="pres">
      <dgm:prSet presAssocID="{8BE3168A-3B20-477E-B96E-031E3EF468AA}" presName="compNode" presStyleCnt="0"/>
      <dgm:spPr/>
    </dgm:pt>
    <dgm:pt modelId="{B5372445-9962-4C62-A8AA-EC6783BB53DD}" type="pres">
      <dgm:prSet presAssocID="{8BE3168A-3B20-477E-B96E-031E3EF468AA}" presName="iconBgRect" presStyleLbl="bgShp" presStyleIdx="0" presStyleCnt="4"/>
      <dgm:spPr/>
    </dgm:pt>
    <dgm:pt modelId="{CFA8C699-9561-47BF-8F13-B6E90D1E30C2}" type="pres">
      <dgm:prSet presAssocID="{8BE3168A-3B20-477E-B96E-031E3EF468AA}"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Judge"/>
        </a:ext>
      </dgm:extLst>
    </dgm:pt>
    <dgm:pt modelId="{9676BCA4-A3F4-4834-B025-A09330D9E033}" type="pres">
      <dgm:prSet presAssocID="{8BE3168A-3B20-477E-B96E-031E3EF468AA}" presName="spaceRect" presStyleCnt="0"/>
      <dgm:spPr/>
    </dgm:pt>
    <dgm:pt modelId="{0907EEA0-76E1-49C2-B43C-FCA2958A7D58}" type="pres">
      <dgm:prSet presAssocID="{8BE3168A-3B20-477E-B96E-031E3EF468AA}" presName="textRect" presStyleLbl="revTx" presStyleIdx="0" presStyleCnt="4">
        <dgm:presLayoutVars>
          <dgm:chMax val="1"/>
          <dgm:chPref val="1"/>
        </dgm:presLayoutVars>
      </dgm:prSet>
      <dgm:spPr/>
    </dgm:pt>
    <dgm:pt modelId="{7FFF0DFB-6CD8-4977-8BCA-A78EDC0EFA35}" type="pres">
      <dgm:prSet presAssocID="{084A5FFC-6E65-412C-9C5C-C49CF39832E9}" presName="sibTrans" presStyleLbl="sibTrans2D1" presStyleIdx="0" presStyleCnt="0"/>
      <dgm:spPr/>
    </dgm:pt>
    <dgm:pt modelId="{FFBF98D8-78A6-4709-8105-128D373DF435}" type="pres">
      <dgm:prSet presAssocID="{A2E2FA1B-0B1D-44F2-9256-02D4A3528F57}" presName="compNode" presStyleCnt="0"/>
      <dgm:spPr/>
    </dgm:pt>
    <dgm:pt modelId="{DBB2E384-7500-4EEE-ABA1-B6C837183369}" type="pres">
      <dgm:prSet presAssocID="{A2E2FA1B-0B1D-44F2-9256-02D4A3528F57}" presName="iconBgRect" presStyleLbl="bgShp" presStyleIdx="1" presStyleCnt="4"/>
      <dgm:spPr/>
    </dgm:pt>
    <dgm:pt modelId="{E737E618-7D55-4972-A94E-B77268087099}" type="pres">
      <dgm:prSet presAssocID="{A2E2FA1B-0B1D-44F2-9256-02D4A3528F57}"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eeting"/>
        </a:ext>
      </dgm:extLst>
    </dgm:pt>
    <dgm:pt modelId="{7B256C0A-BB30-4A42-BAF8-5C3CD09BFA45}" type="pres">
      <dgm:prSet presAssocID="{A2E2FA1B-0B1D-44F2-9256-02D4A3528F57}" presName="spaceRect" presStyleCnt="0"/>
      <dgm:spPr/>
    </dgm:pt>
    <dgm:pt modelId="{E7859C93-6663-487E-BEF7-97237CC6F5C1}" type="pres">
      <dgm:prSet presAssocID="{A2E2FA1B-0B1D-44F2-9256-02D4A3528F57}" presName="textRect" presStyleLbl="revTx" presStyleIdx="1" presStyleCnt="4">
        <dgm:presLayoutVars>
          <dgm:chMax val="1"/>
          <dgm:chPref val="1"/>
        </dgm:presLayoutVars>
      </dgm:prSet>
      <dgm:spPr/>
    </dgm:pt>
    <dgm:pt modelId="{9BDEB925-A509-4FFF-B0EC-FADBA14D31BF}" type="pres">
      <dgm:prSet presAssocID="{1A472AE9-97B7-48E2-AB37-ADA88911CF1E}" presName="sibTrans" presStyleLbl="sibTrans2D1" presStyleIdx="0" presStyleCnt="0"/>
      <dgm:spPr/>
    </dgm:pt>
    <dgm:pt modelId="{2A376A33-7A1F-41AB-A8E2-441971756033}" type="pres">
      <dgm:prSet presAssocID="{0F3CA913-FF6A-473B-AEB9-3A96B56949DB}" presName="compNode" presStyleCnt="0"/>
      <dgm:spPr/>
    </dgm:pt>
    <dgm:pt modelId="{62B8A02D-F01E-478A-BAC4-A7D8B3FBADA2}" type="pres">
      <dgm:prSet presAssocID="{0F3CA913-FF6A-473B-AEB9-3A96B56949DB}" presName="iconBgRect" presStyleLbl="bgShp" presStyleIdx="2" presStyleCnt="4"/>
      <dgm:spPr/>
    </dgm:pt>
    <dgm:pt modelId="{AB4857A4-B64F-42D3-84FE-37A4B6BD2EB0}" type="pres">
      <dgm:prSet presAssocID="{0F3CA913-FF6A-473B-AEB9-3A96B56949DB}"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Questions"/>
        </a:ext>
      </dgm:extLst>
    </dgm:pt>
    <dgm:pt modelId="{01F6D05E-5801-425B-A663-E0025DAED798}" type="pres">
      <dgm:prSet presAssocID="{0F3CA913-FF6A-473B-AEB9-3A96B56949DB}" presName="spaceRect" presStyleCnt="0"/>
      <dgm:spPr/>
    </dgm:pt>
    <dgm:pt modelId="{891FD006-4F49-40FF-A892-EB938BB037D6}" type="pres">
      <dgm:prSet presAssocID="{0F3CA913-FF6A-473B-AEB9-3A96B56949DB}" presName="textRect" presStyleLbl="revTx" presStyleIdx="2" presStyleCnt="4">
        <dgm:presLayoutVars>
          <dgm:chMax val="1"/>
          <dgm:chPref val="1"/>
        </dgm:presLayoutVars>
      </dgm:prSet>
      <dgm:spPr/>
    </dgm:pt>
    <dgm:pt modelId="{FCB1CC37-2725-4D56-AC53-1B6D1CA143F1}" type="pres">
      <dgm:prSet presAssocID="{FC62F52D-379D-4BDA-B5F3-57242394D0E6}" presName="sibTrans" presStyleLbl="sibTrans2D1" presStyleIdx="0" presStyleCnt="0"/>
      <dgm:spPr/>
    </dgm:pt>
    <dgm:pt modelId="{E0175D71-3FDA-4CBE-92A5-1310CAE011C6}" type="pres">
      <dgm:prSet presAssocID="{4DEA965D-BE04-45BA-9434-D14A19763E60}" presName="compNode" presStyleCnt="0"/>
      <dgm:spPr/>
    </dgm:pt>
    <dgm:pt modelId="{838D5CE5-491F-4993-9105-979FEA89100E}" type="pres">
      <dgm:prSet presAssocID="{4DEA965D-BE04-45BA-9434-D14A19763E60}" presName="iconBgRect" presStyleLbl="bgShp" presStyleIdx="3" presStyleCnt="4"/>
      <dgm:spPr/>
    </dgm:pt>
    <dgm:pt modelId="{C4306462-168A-452C-ADE9-D2780A34DEBA}" type="pres">
      <dgm:prSet presAssocID="{4DEA965D-BE04-45BA-9434-D14A19763E60}"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Earth Globe Americas"/>
        </a:ext>
      </dgm:extLst>
    </dgm:pt>
    <dgm:pt modelId="{55A520AA-F43C-4FFE-A7E8-695F5CCE3893}" type="pres">
      <dgm:prSet presAssocID="{4DEA965D-BE04-45BA-9434-D14A19763E60}" presName="spaceRect" presStyleCnt="0"/>
      <dgm:spPr/>
    </dgm:pt>
    <dgm:pt modelId="{2C09DE37-497A-4A94-A2FF-8A6B3DC55466}" type="pres">
      <dgm:prSet presAssocID="{4DEA965D-BE04-45BA-9434-D14A19763E60}" presName="textRect" presStyleLbl="revTx" presStyleIdx="3" presStyleCnt="4">
        <dgm:presLayoutVars>
          <dgm:chMax val="1"/>
          <dgm:chPref val="1"/>
        </dgm:presLayoutVars>
      </dgm:prSet>
      <dgm:spPr/>
    </dgm:pt>
  </dgm:ptLst>
  <dgm:cxnLst>
    <dgm:cxn modelId="{F6CF0D03-3AC3-423F-A5CE-C4EC080EA80E}" type="presOf" srcId="{64DD4DB4-6036-443E-9036-3FB81D315382}" destId="{4786A0E0-7C88-492E-B41E-A8922D7F1487}" srcOrd="0" destOrd="0" presId="urn:microsoft.com/office/officeart/2018/2/layout/IconCircleList"/>
    <dgm:cxn modelId="{B1638D04-1964-49AE-860A-4D226134B160}" srcId="{64DD4DB4-6036-443E-9036-3FB81D315382}" destId="{0F3CA913-FF6A-473B-AEB9-3A96B56949DB}" srcOrd="2" destOrd="0" parTransId="{31B621F8-502C-423C-925E-5641AFD09ECC}" sibTransId="{FC62F52D-379D-4BDA-B5F3-57242394D0E6}"/>
    <dgm:cxn modelId="{B34C3C0F-1683-421A-8891-5B49D2150CFA}" type="presOf" srcId="{8BE3168A-3B20-477E-B96E-031E3EF468AA}" destId="{0907EEA0-76E1-49C2-B43C-FCA2958A7D58}" srcOrd="0" destOrd="0" presId="urn:microsoft.com/office/officeart/2018/2/layout/IconCircleList"/>
    <dgm:cxn modelId="{E6DBC712-A93E-48CC-ADFF-CCE24AC850C3}" type="presOf" srcId="{FC62F52D-379D-4BDA-B5F3-57242394D0E6}" destId="{FCB1CC37-2725-4D56-AC53-1B6D1CA143F1}" srcOrd="0" destOrd="0" presId="urn:microsoft.com/office/officeart/2018/2/layout/IconCircleList"/>
    <dgm:cxn modelId="{ED69373D-0973-4D4D-9C69-0E7CE0F5F85A}" srcId="{64DD4DB4-6036-443E-9036-3FB81D315382}" destId="{A2E2FA1B-0B1D-44F2-9256-02D4A3528F57}" srcOrd="1" destOrd="0" parTransId="{15D12A40-3851-4E1D-AD78-0717299B1530}" sibTransId="{1A472AE9-97B7-48E2-AB37-ADA88911CF1E}"/>
    <dgm:cxn modelId="{FC5EBF46-AA9B-4EB8-A862-5FA8C1AAAFC4}" type="presOf" srcId="{0F3CA913-FF6A-473B-AEB9-3A96B56949DB}" destId="{891FD006-4F49-40FF-A892-EB938BB037D6}" srcOrd="0" destOrd="0" presId="urn:microsoft.com/office/officeart/2018/2/layout/IconCircleList"/>
    <dgm:cxn modelId="{73FDE098-61B1-40B7-AC73-90356E692EDA}" type="presOf" srcId="{084A5FFC-6E65-412C-9C5C-C49CF39832E9}" destId="{7FFF0DFB-6CD8-4977-8BCA-A78EDC0EFA35}" srcOrd="0" destOrd="0" presId="urn:microsoft.com/office/officeart/2018/2/layout/IconCircleList"/>
    <dgm:cxn modelId="{4B7D73A6-5A15-4140-881C-8D1E86CA519F}" type="presOf" srcId="{A2E2FA1B-0B1D-44F2-9256-02D4A3528F57}" destId="{E7859C93-6663-487E-BEF7-97237CC6F5C1}" srcOrd="0" destOrd="0" presId="urn:microsoft.com/office/officeart/2018/2/layout/IconCircleList"/>
    <dgm:cxn modelId="{533A59C3-173F-44ED-BA47-F18A48334E3B}" type="presOf" srcId="{4DEA965D-BE04-45BA-9434-D14A19763E60}" destId="{2C09DE37-497A-4A94-A2FF-8A6B3DC55466}" srcOrd="0" destOrd="0" presId="urn:microsoft.com/office/officeart/2018/2/layout/IconCircleList"/>
    <dgm:cxn modelId="{616C6DD0-7EFA-44AE-8DD8-5BAD470B9C34}" type="presOf" srcId="{1A472AE9-97B7-48E2-AB37-ADA88911CF1E}" destId="{9BDEB925-A509-4FFF-B0EC-FADBA14D31BF}" srcOrd="0" destOrd="0" presId="urn:microsoft.com/office/officeart/2018/2/layout/IconCircleList"/>
    <dgm:cxn modelId="{5CD1FDE5-54B4-410C-B19E-769273CB5A26}" srcId="{64DD4DB4-6036-443E-9036-3FB81D315382}" destId="{4DEA965D-BE04-45BA-9434-D14A19763E60}" srcOrd="3" destOrd="0" parTransId="{AACD855D-B9EB-49D1-9C67-BE86FED53276}" sibTransId="{108EA7B3-C56C-427D-830E-16BCE929C18D}"/>
    <dgm:cxn modelId="{9C1D21EA-6567-49CD-94CE-D7ED799FCF68}" srcId="{64DD4DB4-6036-443E-9036-3FB81D315382}" destId="{8BE3168A-3B20-477E-B96E-031E3EF468AA}" srcOrd="0" destOrd="0" parTransId="{094A51CD-65CE-4375-A86C-FC17A4A5C232}" sibTransId="{084A5FFC-6E65-412C-9C5C-C49CF39832E9}"/>
    <dgm:cxn modelId="{AD4688C2-874A-4C02-AEAB-338EBAFF9930}" type="presParOf" srcId="{4786A0E0-7C88-492E-B41E-A8922D7F1487}" destId="{F98E91A9-B6D0-4BA2-B533-3269313CFD52}" srcOrd="0" destOrd="0" presId="urn:microsoft.com/office/officeart/2018/2/layout/IconCircleList"/>
    <dgm:cxn modelId="{28CE801A-B350-414C-96A4-980FD96877CA}" type="presParOf" srcId="{F98E91A9-B6D0-4BA2-B533-3269313CFD52}" destId="{85CC9F79-B518-4719-BB6B-EB826D1A550A}" srcOrd="0" destOrd="0" presId="urn:microsoft.com/office/officeart/2018/2/layout/IconCircleList"/>
    <dgm:cxn modelId="{CD9F8841-26D8-468D-B71D-DA3D02F6910E}" type="presParOf" srcId="{85CC9F79-B518-4719-BB6B-EB826D1A550A}" destId="{B5372445-9962-4C62-A8AA-EC6783BB53DD}" srcOrd="0" destOrd="0" presId="urn:microsoft.com/office/officeart/2018/2/layout/IconCircleList"/>
    <dgm:cxn modelId="{9C1D1F38-9777-43DA-9AC4-39D197EC7E31}" type="presParOf" srcId="{85CC9F79-B518-4719-BB6B-EB826D1A550A}" destId="{CFA8C699-9561-47BF-8F13-B6E90D1E30C2}" srcOrd="1" destOrd="0" presId="urn:microsoft.com/office/officeart/2018/2/layout/IconCircleList"/>
    <dgm:cxn modelId="{04EAB292-75B2-46D6-A5AE-55996E7463F0}" type="presParOf" srcId="{85CC9F79-B518-4719-BB6B-EB826D1A550A}" destId="{9676BCA4-A3F4-4834-B025-A09330D9E033}" srcOrd="2" destOrd="0" presId="urn:microsoft.com/office/officeart/2018/2/layout/IconCircleList"/>
    <dgm:cxn modelId="{C30536B3-B4F4-4CE1-8B33-69DC0A456870}" type="presParOf" srcId="{85CC9F79-B518-4719-BB6B-EB826D1A550A}" destId="{0907EEA0-76E1-49C2-B43C-FCA2958A7D58}" srcOrd="3" destOrd="0" presId="urn:microsoft.com/office/officeart/2018/2/layout/IconCircleList"/>
    <dgm:cxn modelId="{ACBDE626-5F56-4E5F-92CB-A6BB4D4CF2EC}" type="presParOf" srcId="{F98E91A9-B6D0-4BA2-B533-3269313CFD52}" destId="{7FFF0DFB-6CD8-4977-8BCA-A78EDC0EFA35}" srcOrd="1" destOrd="0" presId="urn:microsoft.com/office/officeart/2018/2/layout/IconCircleList"/>
    <dgm:cxn modelId="{7841E6A4-9E1E-42C7-A586-BD576ACFDD93}" type="presParOf" srcId="{F98E91A9-B6D0-4BA2-B533-3269313CFD52}" destId="{FFBF98D8-78A6-4709-8105-128D373DF435}" srcOrd="2" destOrd="0" presId="urn:microsoft.com/office/officeart/2018/2/layout/IconCircleList"/>
    <dgm:cxn modelId="{C37DD33F-A58E-4279-A5BF-F504A66DE7F0}" type="presParOf" srcId="{FFBF98D8-78A6-4709-8105-128D373DF435}" destId="{DBB2E384-7500-4EEE-ABA1-B6C837183369}" srcOrd="0" destOrd="0" presId="urn:microsoft.com/office/officeart/2018/2/layout/IconCircleList"/>
    <dgm:cxn modelId="{74D0F5C5-B482-407D-9D99-7D475FCB9305}" type="presParOf" srcId="{FFBF98D8-78A6-4709-8105-128D373DF435}" destId="{E737E618-7D55-4972-A94E-B77268087099}" srcOrd="1" destOrd="0" presId="urn:microsoft.com/office/officeart/2018/2/layout/IconCircleList"/>
    <dgm:cxn modelId="{C08FFEC0-E6C8-4FE5-B7A2-16D9E8D61DAC}" type="presParOf" srcId="{FFBF98D8-78A6-4709-8105-128D373DF435}" destId="{7B256C0A-BB30-4A42-BAF8-5C3CD09BFA45}" srcOrd="2" destOrd="0" presId="urn:microsoft.com/office/officeart/2018/2/layout/IconCircleList"/>
    <dgm:cxn modelId="{7602F45A-4C4A-405D-B7DF-E7C23F420C1F}" type="presParOf" srcId="{FFBF98D8-78A6-4709-8105-128D373DF435}" destId="{E7859C93-6663-487E-BEF7-97237CC6F5C1}" srcOrd="3" destOrd="0" presId="urn:microsoft.com/office/officeart/2018/2/layout/IconCircleList"/>
    <dgm:cxn modelId="{64EEA854-781C-4A3F-BBB3-C1220E3AA268}" type="presParOf" srcId="{F98E91A9-B6D0-4BA2-B533-3269313CFD52}" destId="{9BDEB925-A509-4FFF-B0EC-FADBA14D31BF}" srcOrd="3" destOrd="0" presId="urn:microsoft.com/office/officeart/2018/2/layout/IconCircleList"/>
    <dgm:cxn modelId="{0E8D3C8E-31E0-4100-B400-5B735D787C27}" type="presParOf" srcId="{F98E91A9-B6D0-4BA2-B533-3269313CFD52}" destId="{2A376A33-7A1F-41AB-A8E2-441971756033}" srcOrd="4" destOrd="0" presId="urn:microsoft.com/office/officeart/2018/2/layout/IconCircleList"/>
    <dgm:cxn modelId="{0EB54F1A-686C-4948-B1C8-013D6B7C954B}" type="presParOf" srcId="{2A376A33-7A1F-41AB-A8E2-441971756033}" destId="{62B8A02D-F01E-478A-BAC4-A7D8B3FBADA2}" srcOrd="0" destOrd="0" presId="urn:microsoft.com/office/officeart/2018/2/layout/IconCircleList"/>
    <dgm:cxn modelId="{781E75C9-F6B1-474C-8B70-7B9841D07243}" type="presParOf" srcId="{2A376A33-7A1F-41AB-A8E2-441971756033}" destId="{AB4857A4-B64F-42D3-84FE-37A4B6BD2EB0}" srcOrd="1" destOrd="0" presId="urn:microsoft.com/office/officeart/2018/2/layout/IconCircleList"/>
    <dgm:cxn modelId="{45B666B6-CD03-42D4-B922-7EF347AFD55F}" type="presParOf" srcId="{2A376A33-7A1F-41AB-A8E2-441971756033}" destId="{01F6D05E-5801-425B-A663-E0025DAED798}" srcOrd="2" destOrd="0" presId="urn:microsoft.com/office/officeart/2018/2/layout/IconCircleList"/>
    <dgm:cxn modelId="{D5A04737-E4E9-487D-94C4-B95B1B9C9B0A}" type="presParOf" srcId="{2A376A33-7A1F-41AB-A8E2-441971756033}" destId="{891FD006-4F49-40FF-A892-EB938BB037D6}" srcOrd="3" destOrd="0" presId="urn:microsoft.com/office/officeart/2018/2/layout/IconCircleList"/>
    <dgm:cxn modelId="{19B3D76A-2A12-4D90-8BE2-FD99FFDACDAD}" type="presParOf" srcId="{F98E91A9-B6D0-4BA2-B533-3269313CFD52}" destId="{FCB1CC37-2725-4D56-AC53-1B6D1CA143F1}" srcOrd="5" destOrd="0" presId="urn:microsoft.com/office/officeart/2018/2/layout/IconCircleList"/>
    <dgm:cxn modelId="{332DCB25-B410-4702-9870-FA85D6053346}" type="presParOf" srcId="{F98E91A9-B6D0-4BA2-B533-3269313CFD52}" destId="{E0175D71-3FDA-4CBE-92A5-1310CAE011C6}" srcOrd="6" destOrd="0" presId="urn:microsoft.com/office/officeart/2018/2/layout/IconCircleList"/>
    <dgm:cxn modelId="{90C0CCFD-FE2C-458E-B724-D6FC148CC0AE}" type="presParOf" srcId="{E0175D71-3FDA-4CBE-92A5-1310CAE011C6}" destId="{838D5CE5-491F-4993-9105-979FEA89100E}" srcOrd="0" destOrd="0" presId="urn:microsoft.com/office/officeart/2018/2/layout/IconCircleList"/>
    <dgm:cxn modelId="{19129AA4-B277-482D-9AEF-EFC7F99C7C58}" type="presParOf" srcId="{E0175D71-3FDA-4CBE-92A5-1310CAE011C6}" destId="{C4306462-168A-452C-ADE9-D2780A34DEBA}" srcOrd="1" destOrd="0" presId="urn:microsoft.com/office/officeart/2018/2/layout/IconCircleList"/>
    <dgm:cxn modelId="{460226AD-A4A6-445A-B9E3-2CCE9DFE38A8}" type="presParOf" srcId="{E0175D71-3FDA-4CBE-92A5-1310CAE011C6}" destId="{55A520AA-F43C-4FFE-A7E8-695F5CCE3893}" srcOrd="2" destOrd="0" presId="urn:microsoft.com/office/officeart/2018/2/layout/IconCircleList"/>
    <dgm:cxn modelId="{397DAF4A-3385-454B-AFD6-5016C56CABE3}" type="presParOf" srcId="{E0175D71-3FDA-4CBE-92A5-1310CAE011C6}" destId="{2C09DE37-497A-4A94-A2FF-8A6B3DC5546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FD68B6-E6C9-4EF5-876E-CCF462997BB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28565D2-6913-4810-B3BD-16239599FD59}">
      <dgm:prSet/>
      <dgm:spPr/>
      <dgm:t>
        <a:bodyPr/>
        <a:lstStyle/>
        <a:p>
          <a:r>
            <a:rPr lang="en-GB"/>
            <a:t>50% of parents answered that they don’t feel that their child’s school has sufficient time or resource, but also that they don’t understand the needs of children 50%</a:t>
          </a:r>
          <a:endParaRPr lang="en-US"/>
        </a:p>
      </dgm:t>
    </dgm:pt>
    <dgm:pt modelId="{AD043C5D-FE49-47B1-8C97-A48B86097771}" type="parTrans" cxnId="{B0CF527D-EB8D-4142-8AF2-C3ABACD50250}">
      <dgm:prSet/>
      <dgm:spPr/>
      <dgm:t>
        <a:bodyPr/>
        <a:lstStyle/>
        <a:p>
          <a:endParaRPr lang="en-US"/>
        </a:p>
      </dgm:t>
    </dgm:pt>
    <dgm:pt modelId="{884DC24B-28EE-4E8D-A25F-F489DE13DFFA}" type="sibTrans" cxnId="{B0CF527D-EB8D-4142-8AF2-C3ABACD50250}">
      <dgm:prSet/>
      <dgm:spPr/>
      <dgm:t>
        <a:bodyPr/>
        <a:lstStyle/>
        <a:p>
          <a:endParaRPr lang="en-US"/>
        </a:p>
      </dgm:t>
    </dgm:pt>
    <dgm:pt modelId="{5E493206-B9EB-46F3-B43B-88C3B9746685}">
      <dgm:prSet/>
      <dgm:spPr/>
      <dgm:t>
        <a:bodyPr/>
        <a:lstStyle/>
        <a:p>
          <a:r>
            <a:rPr lang="en-GB"/>
            <a:t>75% of parents agreed or strongly agreed that there is a trusted person in school who understands their child’s needs well.  In addition I believe the teaching at my child’s school is delivered by highly skilled and qualified teachers</a:t>
          </a:r>
          <a:endParaRPr lang="en-US"/>
        </a:p>
      </dgm:t>
    </dgm:pt>
    <dgm:pt modelId="{7D786B8D-BAF7-4E0B-B014-845EECC6A177}" type="parTrans" cxnId="{9DFC5881-64AA-414F-A5BD-1D3E8D6101AC}">
      <dgm:prSet/>
      <dgm:spPr/>
      <dgm:t>
        <a:bodyPr/>
        <a:lstStyle/>
        <a:p>
          <a:endParaRPr lang="en-US"/>
        </a:p>
      </dgm:t>
    </dgm:pt>
    <dgm:pt modelId="{21531758-A8B5-415A-9EEF-17B6B15EDE27}" type="sibTrans" cxnId="{9DFC5881-64AA-414F-A5BD-1D3E8D6101AC}">
      <dgm:prSet/>
      <dgm:spPr/>
      <dgm:t>
        <a:bodyPr/>
        <a:lstStyle/>
        <a:p>
          <a:endParaRPr lang="en-US"/>
        </a:p>
      </dgm:t>
    </dgm:pt>
    <dgm:pt modelId="{674746E0-088D-4073-8936-0DC50606342B}">
      <dgm:prSet/>
      <dgm:spPr/>
      <dgm:t>
        <a:bodyPr/>
        <a:lstStyle/>
        <a:p>
          <a:r>
            <a:rPr lang="en-GB"/>
            <a:t>Parental Confidence is lower on average for children with SEN than for children with EHCPs</a:t>
          </a:r>
          <a:endParaRPr lang="en-US"/>
        </a:p>
      </dgm:t>
    </dgm:pt>
    <dgm:pt modelId="{A8262CB3-0FF5-43E7-996F-E346B31CB984}" type="parTrans" cxnId="{6A566B15-6AFD-4A93-92E2-9F45958293CB}">
      <dgm:prSet/>
      <dgm:spPr/>
      <dgm:t>
        <a:bodyPr/>
        <a:lstStyle/>
        <a:p>
          <a:endParaRPr lang="en-US"/>
        </a:p>
      </dgm:t>
    </dgm:pt>
    <dgm:pt modelId="{D9600335-9A1F-4365-8A44-2FB267C312D5}" type="sibTrans" cxnId="{6A566B15-6AFD-4A93-92E2-9F45958293CB}">
      <dgm:prSet/>
      <dgm:spPr/>
      <dgm:t>
        <a:bodyPr/>
        <a:lstStyle/>
        <a:p>
          <a:endParaRPr lang="en-US"/>
        </a:p>
      </dgm:t>
    </dgm:pt>
    <dgm:pt modelId="{8A398B0E-BA3E-4780-AF6D-095B7848EBFB}">
      <dgm:prSet/>
      <dgm:spPr/>
      <dgm:t>
        <a:bodyPr/>
        <a:lstStyle/>
        <a:p>
          <a:r>
            <a:rPr lang="en-GB"/>
            <a:t>Children moved from mainstream schools because of low confidence in the school’s ability to meet their needs and guidance from their community</a:t>
          </a:r>
          <a:endParaRPr lang="en-US"/>
        </a:p>
      </dgm:t>
    </dgm:pt>
    <dgm:pt modelId="{E37EF3DD-EAC2-430F-8E0A-FB6A9DA43601}" type="parTrans" cxnId="{408EE8D8-E89B-4075-8BDA-273BAB1D24DB}">
      <dgm:prSet/>
      <dgm:spPr/>
      <dgm:t>
        <a:bodyPr/>
        <a:lstStyle/>
        <a:p>
          <a:endParaRPr lang="en-US"/>
        </a:p>
      </dgm:t>
    </dgm:pt>
    <dgm:pt modelId="{96C8CCE3-D9BD-42AB-B12E-0F973C2DE3BA}" type="sibTrans" cxnId="{408EE8D8-E89B-4075-8BDA-273BAB1D24DB}">
      <dgm:prSet/>
      <dgm:spPr/>
      <dgm:t>
        <a:bodyPr/>
        <a:lstStyle/>
        <a:p>
          <a:endParaRPr lang="en-US"/>
        </a:p>
      </dgm:t>
    </dgm:pt>
    <dgm:pt modelId="{31F79B5A-0EDE-41DA-8899-A961BA09C45F}">
      <dgm:prSet/>
      <dgm:spPr/>
      <dgm:t>
        <a:bodyPr/>
        <a:lstStyle/>
        <a:p>
          <a:r>
            <a:rPr lang="en-GB" dirty="0"/>
            <a:t>Improving communication between parents and teachers and inclusivity of the child’s peers would improve parental confidence in mainstream settings</a:t>
          </a:r>
          <a:endParaRPr lang="en-US" dirty="0"/>
        </a:p>
      </dgm:t>
    </dgm:pt>
    <dgm:pt modelId="{827822FE-32D2-4960-88F3-FFDE63B541D1}" type="parTrans" cxnId="{23CE5DCD-508B-4C0B-9B79-69B8B2C99EF5}">
      <dgm:prSet/>
      <dgm:spPr/>
      <dgm:t>
        <a:bodyPr/>
        <a:lstStyle/>
        <a:p>
          <a:endParaRPr lang="en-US"/>
        </a:p>
      </dgm:t>
    </dgm:pt>
    <dgm:pt modelId="{4E3B8419-1E82-4E07-A229-E8BC7E303436}" type="sibTrans" cxnId="{23CE5DCD-508B-4C0B-9B79-69B8B2C99EF5}">
      <dgm:prSet/>
      <dgm:spPr/>
      <dgm:t>
        <a:bodyPr/>
        <a:lstStyle/>
        <a:p>
          <a:endParaRPr lang="en-US"/>
        </a:p>
      </dgm:t>
    </dgm:pt>
    <dgm:pt modelId="{5644DF8A-3172-4A21-B45C-68053D0BE5BC}" type="pres">
      <dgm:prSet presAssocID="{DEFD68B6-E6C9-4EF5-876E-CCF462997BBE}" presName="linear" presStyleCnt="0">
        <dgm:presLayoutVars>
          <dgm:animLvl val="lvl"/>
          <dgm:resizeHandles val="exact"/>
        </dgm:presLayoutVars>
      </dgm:prSet>
      <dgm:spPr/>
    </dgm:pt>
    <dgm:pt modelId="{3B6D1743-5CD3-4C17-B5C0-E84DB23D1B76}" type="pres">
      <dgm:prSet presAssocID="{D28565D2-6913-4810-B3BD-16239599FD59}" presName="parentText" presStyleLbl="node1" presStyleIdx="0" presStyleCnt="5">
        <dgm:presLayoutVars>
          <dgm:chMax val="0"/>
          <dgm:bulletEnabled val="1"/>
        </dgm:presLayoutVars>
      </dgm:prSet>
      <dgm:spPr/>
    </dgm:pt>
    <dgm:pt modelId="{A78CF39A-441E-483F-8B1D-EC70072B16BD}" type="pres">
      <dgm:prSet presAssocID="{884DC24B-28EE-4E8D-A25F-F489DE13DFFA}" presName="spacer" presStyleCnt="0"/>
      <dgm:spPr/>
    </dgm:pt>
    <dgm:pt modelId="{BA9AEB3A-EB07-4510-9072-BEEEA8B64CEF}" type="pres">
      <dgm:prSet presAssocID="{5E493206-B9EB-46F3-B43B-88C3B9746685}" presName="parentText" presStyleLbl="node1" presStyleIdx="1" presStyleCnt="5">
        <dgm:presLayoutVars>
          <dgm:chMax val="0"/>
          <dgm:bulletEnabled val="1"/>
        </dgm:presLayoutVars>
      </dgm:prSet>
      <dgm:spPr/>
    </dgm:pt>
    <dgm:pt modelId="{FE747416-2310-4F21-93B7-C52BF3F61B97}" type="pres">
      <dgm:prSet presAssocID="{21531758-A8B5-415A-9EEF-17B6B15EDE27}" presName="spacer" presStyleCnt="0"/>
      <dgm:spPr/>
    </dgm:pt>
    <dgm:pt modelId="{42851F8D-5560-44AA-9FE9-30ECE9E99A1A}" type="pres">
      <dgm:prSet presAssocID="{674746E0-088D-4073-8936-0DC50606342B}" presName="parentText" presStyleLbl="node1" presStyleIdx="2" presStyleCnt="5">
        <dgm:presLayoutVars>
          <dgm:chMax val="0"/>
          <dgm:bulletEnabled val="1"/>
        </dgm:presLayoutVars>
      </dgm:prSet>
      <dgm:spPr/>
    </dgm:pt>
    <dgm:pt modelId="{ABCA1677-C79A-46B7-89E7-3EFA4D003F01}" type="pres">
      <dgm:prSet presAssocID="{D9600335-9A1F-4365-8A44-2FB267C312D5}" presName="spacer" presStyleCnt="0"/>
      <dgm:spPr/>
    </dgm:pt>
    <dgm:pt modelId="{BA5685BF-8A9B-4067-8FCF-4BA7943D90DA}" type="pres">
      <dgm:prSet presAssocID="{8A398B0E-BA3E-4780-AF6D-095B7848EBFB}" presName="parentText" presStyleLbl="node1" presStyleIdx="3" presStyleCnt="5">
        <dgm:presLayoutVars>
          <dgm:chMax val="0"/>
          <dgm:bulletEnabled val="1"/>
        </dgm:presLayoutVars>
      </dgm:prSet>
      <dgm:spPr/>
    </dgm:pt>
    <dgm:pt modelId="{607BAE33-DDC9-4A33-90DB-DC75D7788325}" type="pres">
      <dgm:prSet presAssocID="{96C8CCE3-D9BD-42AB-B12E-0F973C2DE3BA}" presName="spacer" presStyleCnt="0"/>
      <dgm:spPr/>
    </dgm:pt>
    <dgm:pt modelId="{430E1D17-B2C9-4A8D-BE5A-58E1D53E44AC}" type="pres">
      <dgm:prSet presAssocID="{31F79B5A-0EDE-41DA-8899-A961BA09C45F}" presName="parentText" presStyleLbl="node1" presStyleIdx="4" presStyleCnt="5" custScaleX="73066" custScaleY="109497" custLinFactNeighborX="-14121" custLinFactNeighborY="52917">
        <dgm:presLayoutVars>
          <dgm:chMax val="0"/>
          <dgm:bulletEnabled val="1"/>
        </dgm:presLayoutVars>
      </dgm:prSet>
      <dgm:spPr/>
    </dgm:pt>
  </dgm:ptLst>
  <dgm:cxnLst>
    <dgm:cxn modelId="{D8856400-85C2-4760-958C-E244A2F987BF}" type="presOf" srcId="{8A398B0E-BA3E-4780-AF6D-095B7848EBFB}" destId="{BA5685BF-8A9B-4067-8FCF-4BA7943D90DA}" srcOrd="0" destOrd="0" presId="urn:microsoft.com/office/officeart/2005/8/layout/vList2"/>
    <dgm:cxn modelId="{6A566B15-6AFD-4A93-92E2-9F45958293CB}" srcId="{DEFD68B6-E6C9-4EF5-876E-CCF462997BBE}" destId="{674746E0-088D-4073-8936-0DC50606342B}" srcOrd="2" destOrd="0" parTransId="{A8262CB3-0FF5-43E7-996F-E346B31CB984}" sibTransId="{D9600335-9A1F-4365-8A44-2FB267C312D5}"/>
    <dgm:cxn modelId="{0EE9FF28-536E-47A1-9313-645F7F771D11}" type="presOf" srcId="{5E493206-B9EB-46F3-B43B-88C3B9746685}" destId="{BA9AEB3A-EB07-4510-9072-BEEEA8B64CEF}" srcOrd="0" destOrd="0" presId="urn:microsoft.com/office/officeart/2005/8/layout/vList2"/>
    <dgm:cxn modelId="{5B3ED63E-9D36-4E41-BE57-570C82F4B74F}" type="presOf" srcId="{DEFD68B6-E6C9-4EF5-876E-CCF462997BBE}" destId="{5644DF8A-3172-4A21-B45C-68053D0BE5BC}" srcOrd="0" destOrd="0" presId="urn:microsoft.com/office/officeart/2005/8/layout/vList2"/>
    <dgm:cxn modelId="{03C71D49-A437-46D5-983A-E4020AA5DA16}" type="presOf" srcId="{D28565D2-6913-4810-B3BD-16239599FD59}" destId="{3B6D1743-5CD3-4C17-B5C0-E84DB23D1B76}" srcOrd="0" destOrd="0" presId="urn:microsoft.com/office/officeart/2005/8/layout/vList2"/>
    <dgm:cxn modelId="{B290374D-B6B2-4451-9B19-F997F80D53F8}" type="presOf" srcId="{674746E0-088D-4073-8936-0DC50606342B}" destId="{42851F8D-5560-44AA-9FE9-30ECE9E99A1A}" srcOrd="0" destOrd="0" presId="urn:microsoft.com/office/officeart/2005/8/layout/vList2"/>
    <dgm:cxn modelId="{B0CF527D-EB8D-4142-8AF2-C3ABACD50250}" srcId="{DEFD68B6-E6C9-4EF5-876E-CCF462997BBE}" destId="{D28565D2-6913-4810-B3BD-16239599FD59}" srcOrd="0" destOrd="0" parTransId="{AD043C5D-FE49-47B1-8C97-A48B86097771}" sibTransId="{884DC24B-28EE-4E8D-A25F-F489DE13DFFA}"/>
    <dgm:cxn modelId="{9DFC5881-64AA-414F-A5BD-1D3E8D6101AC}" srcId="{DEFD68B6-E6C9-4EF5-876E-CCF462997BBE}" destId="{5E493206-B9EB-46F3-B43B-88C3B9746685}" srcOrd="1" destOrd="0" parTransId="{7D786B8D-BAF7-4E0B-B014-845EECC6A177}" sibTransId="{21531758-A8B5-415A-9EEF-17B6B15EDE27}"/>
    <dgm:cxn modelId="{9EBC5F9F-E9B0-4E62-912E-E702BB07E63B}" type="presOf" srcId="{31F79B5A-0EDE-41DA-8899-A961BA09C45F}" destId="{430E1D17-B2C9-4A8D-BE5A-58E1D53E44AC}" srcOrd="0" destOrd="0" presId="urn:microsoft.com/office/officeart/2005/8/layout/vList2"/>
    <dgm:cxn modelId="{23CE5DCD-508B-4C0B-9B79-69B8B2C99EF5}" srcId="{DEFD68B6-E6C9-4EF5-876E-CCF462997BBE}" destId="{31F79B5A-0EDE-41DA-8899-A961BA09C45F}" srcOrd="4" destOrd="0" parTransId="{827822FE-32D2-4960-88F3-FFDE63B541D1}" sibTransId="{4E3B8419-1E82-4E07-A229-E8BC7E303436}"/>
    <dgm:cxn modelId="{408EE8D8-E89B-4075-8BDA-273BAB1D24DB}" srcId="{DEFD68B6-E6C9-4EF5-876E-CCF462997BBE}" destId="{8A398B0E-BA3E-4780-AF6D-095B7848EBFB}" srcOrd="3" destOrd="0" parTransId="{E37EF3DD-EAC2-430F-8E0A-FB6A9DA43601}" sibTransId="{96C8CCE3-D9BD-42AB-B12E-0F973C2DE3BA}"/>
    <dgm:cxn modelId="{A4B165DE-00D4-4684-90BC-B6783BDC5AC6}" type="presParOf" srcId="{5644DF8A-3172-4A21-B45C-68053D0BE5BC}" destId="{3B6D1743-5CD3-4C17-B5C0-E84DB23D1B76}" srcOrd="0" destOrd="0" presId="urn:microsoft.com/office/officeart/2005/8/layout/vList2"/>
    <dgm:cxn modelId="{4E4AABB5-2553-49C8-8913-092635BCCD13}" type="presParOf" srcId="{5644DF8A-3172-4A21-B45C-68053D0BE5BC}" destId="{A78CF39A-441E-483F-8B1D-EC70072B16BD}" srcOrd="1" destOrd="0" presId="urn:microsoft.com/office/officeart/2005/8/layout/vList2"/>
    <dgm:cxn modelId="{9C45A677-90B7-4723-AE53-3E0BD6E0EF67}" type="presParOf" srcId="{5644DF8A-3172-4A21-B45C-68053D0BE5BC}" destId="{BA9AEB3A-EB07-4510-9072-BEEEA8B64CEF}" srcOrd="2" destOrd="0" presId="urn:microsoft.com/office/officeart/2005/8/layout/vList2"/>
    <dgm:cxn modelId="{AEB0A0B7-C35D-4714-86D3-D88532DBFF15}" type="presParOf" srcId="{5644DF8A-3172-4A21-B45C-68053D0BE5BC}" destId="{FE747416-2310-4F21-93B7-C52BF3F61B97}" srcOrd="3" destOrd="0" presId="urn:microsoft.com/office/officeart/2005/8/layout/vList2"/>
    <dgm:cxn modelId="{4E3B0E5B-5AA6-4A25-BBE1-DB6CD9CB6A55}" type="presParOf" srcId="{5644DF8A-3172-4A21-B45C-68053D0BE5BC}" destId="{42851F8D-5560-44AA-9FE9-30ECE9E99A1A}" srcOrd="4" destOrd="0" presId="urn:microsoft.com/office/officeart/2005/8/layout/vList2"/>
    <dgm:cxn modelId="{41C5D019-36DD-47AF-9A43-D4F9908E4E98}" type="presParOf" srcId="{5644DF8A-3172-4A21-B45C-68053D0BE5BC}" destId="{ABCA1677-C79A-46B7-89E7-3EFA4D003F01}" srcOrd="5" destOrd="0" presId="urn:microsoft.com/office/officeart/2005/8/layout/vList2"/>
    <dgm:cxn modelId="{AA7084E9-06A7-435F-9F2B-3B5932B8C46A}" type="presParOf" srcId="{5644DF8A-3172-4A21-B45C-68053D0BE5BC}" destId="{BA5685BF-8A9B-4067-8FCF-4BA7943D90DA}" srcOrd="6" destOrd="0" presId="urn:microsoft.com/office/officeart/2005/8/layout/vList2"/>
    <dgm:cxn modelId="{7F164AA4-70D8-490C-BB49-F96AB6F9C0D2}" type="presParOf" srcId="{5644DF8A-3172-4A21-B45C-68053D0BE5BC}" destId="{607BAE33-DDC9-4A33-90DB-DC75D7788325}" srcOrd="7" destOrd="0" presId="urn:microsoft.com/office/officeart/2005/8/layout/vList2"/>
    <dgm:cxn modelId="{51748D9F-5A7B-4833-9FD8-11A7F7F3C8E4}" type="presParOf" srcId="{5644DF8A-3172-4A21-B45C-68053D0BE5BC}" destId="{430E1D17-B2C9-4A8D-BE5A-58E1D53E44A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5DB58-D0DD-4A1D-89BA-477483D2C594}">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DC574F-5F37-4915-9854-E53EF6A572AF}">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BA8D38-5B7D-4811-8812-EB05339F2658}">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GB" sz="2500" kern="1200" dirty="0"/>
            <a:t>Over </a:t>
          </a:r>
          <a:r>
            <a:rPr lang="en-GB" sz="2500" b="1" kern="1200" dirty="0"/>
            <a:t>9,000</a:t>
          </a:r>
          <a:r>
            <a:rPr lang="en-GB" sz="2500" kern="1200" dirty="0"/>
            <a:t> children use Home to School Transport Services</a:t>
          </a:r>
          <a:endParaRPr lang="en-US" sz="2500" kern="1200" dirty="0"/>
        </a:p>
      </dsp:txBody>
      <dsp:txXfrm>
        <a:off x="1437631" y="531"/>
        <a:ext cx="9077968" cy="1244702"/>
      </dsp:txXfrm>
    </dsp:sp>
    <dsp:sp modelId="{72E438CA-6187-49F4-9425-364BD3A785F6}">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5EE60-2402-42F1-AB9B-FC5BB9C43357}">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5D85E5-2409-440A-8346-FA103D10D595}">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GB" sz="2500" kern="1200" dirty="0"/>
            <a:t>Over </a:t>
          </a:r>
          <a:r>
            <a:rPr lang="en-GB" sz="2500" b="1" kern="1200" dirty="0"/>
            <a:t>1,000</a:t>
          </a:r>
          <a:r>
            <a:rPr lang="en-GB" sz="2500" kern="1200" dirty="0"/>
            <a:t> contracts in place with over </a:t>
          </a:r>
          <a:r>
            <a:rPr lang="en-GB" sz="2500" b="1" kern="1200" dirty="0"/>
            <a:t>300</a:t>
          </a:r>
          <a:r>
            <a:rPr lang="en-GB" sz="2500" kern="1200" dirty="0"/>
            <a:t> transport providers</a:t>
          </a:r>
          <a:endParaRPr lang="en-US" sz="2500" kern="1200" dirty="0"/>
        </a:p>
      </dsp:txBody>
      <dsp:txXfrm>
        <a:off x="1437631" y="1556410"/>
        <a:ext cx="9077968" cy="1244702"/>
      </dsp:txXfrm>
    </dsp:sp>
    <dsp:sp modelId="{E71888A6-C5F8-4E29-8FC2-DBD45E305497}">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3838F-4766-4503-9248-59F447533D14}">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A6E9EF-E379-4E3D-816E-4B5BA838D4C1}">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GB" sz="2500" kern="1200" dirty="0"/>
            <a:t>In 22/23 we have spent </a:t>
          </a:r>
          <a:r>
            <a:rPr lang="en-GB" sz="2500" b="1" kern="1200" dirty="0"/>
            <a:t>£25m </a:t>
          </a:r>
          <a:r>
            <a:rPr lang="en-GB" sz="2500" kern="1200" dirty="0"/>
            <a:t>and we expect to </a:t>
          </a:r>
          <a:r>
            <a:rPr lang="en-GB" sz="2500" kern="1200"/>
            <a:t>pay </a:t>
          </a:r>
          <a:r>
            <a:rPr lang="en-GB" sz="2500" b="1" kern="1200"/>
            <a:t>£30m </a:t>
          </a:r>
          <a:r>
            <a:rPr lang="en-GB" sz="2500" kern="1200" dirty="0"/>
            <a:t>in 23/24 due to contract inflation for new contracts and increased demand</a:t>
          </a:r>
          <a:endParaRPr lang="en-US" sz="2500" kern="1200" dirty="0"/>
        </a:p>
      </dsp:txBody>
      <dsp:txXfrm>
        <a:off x="1437631" y="3112289"/>
        <a:ext cx="90779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EE266-3C9B-4EDD-BF37-629D49B871B0}">
      <dsp:nvSpPr>
        <dsp:cNvPr id="0" name=""/>
        <dsp:cNvSpPr/>
      </dsp:nvSpPr>
      <dsp:spPr>
        <a:xfrm>
          <a:off x="3080" y="321631"/>
          <a:ext cx="2444055" cy="342167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1155700">
            <a:lnSpc>
              <a:spcPct val="90000"/>
            </a:lnSpc>
            <a:spcBef>
              <a:spcPct val="0"/>
            </a:spcBef>
            <a:spcAft>
              <a:spcPct val="35000"/>
            </a:spcAft>
            <a:buNone/>
          </a:pPr>
          <a:r>
            <a:rPr lang="en-GB" sz="2600" kern="1200" dirty="0"/>
            <a:t>Meet Needs</a:t>
          </a:r>
          <a:endParaRPr lang="en-US" sz="2600" kern="1200" dirty="0"/>
        </a:p>
      </dsp:txBody>
      <dsp:txXfrm>
        <a:off x="3080" y="1621868"/>
        <a:ext cx="2444055" cy="2053006"/>
      </dsp:txXfrm>
    </dsp:sp>
    <dsp:sp modelId="{C9BC4F0F-FE25-491C-8509-7A8CBCCCFCFB}">
      <dsp:nvSpPr>
        <dsp:cNvPr id="0" name=""/>
        <dsp:cNvSpPr/>
      </dsp:nvSpPr>
      <dsp:spPr>
        <a:xfrm>
          <a:off x="711856" y="663798"/>
          <a:ext cx="1026503" cy="102650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814126"/>
        <a:ext cx="725847" cy="725847"/>
      </dsp:txXfrm>
    </dsp:sp>
    <dsp:sp modelId="{FBCFD283-B281-4AEA-9AFB-1C83CEF52ACB}">
      <dsp:nvSpPr>
        <dsp:cNvPr id="0" name=""/>
        <dsp:cNvSpPr/>
      </dsp:nvSpPr>
      <dsp:spPr>
        <a:xfrm>
          <a:off x="3080" y="3743236"/>
          <a:ext cx="2444055" cy="72"/>
        </a:xfrm>
        <a:prstGeom prst="rect">
          <a:avLst/>
        </a:prstGeom>
        <a:solidFill>
          <a:schemeClr val="accent2">
            <a:hueOff val="909495"/>
            <a:satOff val="1543"/>
            <a:lumOff val="-56"/>
            <a:alphaOff val="0"/>
          </a:schemeClr>
        </a:solidFill>
        <a:ln w="12700" cap="flat" cmpd="sng" algn="ctr">
          <a:solidFill>
            <a:schemeClr val="accent2">
              <a:hueOff val="909495"/>
              <a:satOff val="1543"/>
              <a:lumOff val="-5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7F211-02D0-4166-B4B7-C4E2D6F849A1}">
      <dsp:nvSpPr>
        <dsp:cNvPr id="0" name=""/>
        <dsp:cNvSpPr/>
      </dsp:nvSpPr>
      <dsp:spPr>
        <a:xfrm>
          <a:off x="2691541" y="321631"/>
          <a:ext cx="2444055" cy="3421677"/>
        </a:xfrm>
        <a:prstGeom prst="rect">
          <a:avLst/>
        </a:prstGeom>
        <a:solidFill>
          <a:schemeClr val="accent2">
            <a:tint val="40000"/>
            <a:alpha val="90000"/>
            <a:hueOff val="2092019"/>
            <a:satOff val="3259"/>
            <a:lumOff val="187"/>
            <a:alphaOff val="0"/>
          </a:schemeClr>
        </a:solidFill>
        <a:ln w="12700" cap="flat" cmpd="sng" algn="ctr">
          <a:solidFill>
            <a:schemeClr val="accent2">
              <a:tint val="40000"/>
              <a:alpha val="90000"/>
              <a:hueOff val="2092019"/>
              <a:satOff val="3259"/>
              <a:lumOff val="1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1155700">
            <a:lnSpc>
              <a:spcPct val="90000"/>
            </a:lnSpc>
            <a:spcBef>
              <a:spcPct val="0"/>
            </a:spcBef>
            <a:spcAft>
              <a:spcPct val="35000"/>
            </a:spcAft>
            <a:buNone/>
          </a:pPr>
          <a:r>
            <a:rPr lang="en-GB" sz="2600" kern="1200" dirty="0"/>
            <a:t>Promote Independence</a:t>
          </a:r>
          <a:endParaRPr lang="en-US" sz="2600" kern="1200" dirty="0"/>
        </a:p>
      </dsp:txBody>
      <dsp:txXfrm>
        <a:off x="2691541" y="1621868"/>
        <a:ext cx="2444055" cy="2053006"/>
      </dsp:txXfrm>
    </dsp:sp>
    <dsp:sp modelId="{413F2EEF-C573-47F7-9D13-BA97E23AA70E}">
      <dsp:nvSpPr>
        <dsp:cNvPr id="0" name=""/>
        <dsp:cNvSpPr/>
      </dsp:nvSpPr>
      <dsp:spPr>
        <a:xfrm>
          <a:off x="3400317" y="663798"/>
          <a:ext cx="1026503" cy="1026503"/>
        </a:xfrm>
        <a:prstGeom prst="ellipse">
          <a:avLst/>
        </a:prstGeom>
        <a:solidFill>
          <a:schemeClr val="accent2">
            <a:hueOff val="1818989"/>
            <a:satOff val="3086"/>
            <a:lumOff val="-112"/>
            <a:alphaOff val="0"/>
          </a:schemeClr>
        </a:solidFill>
        <a:ln w="12700" cap="flat" cmpd="sng" algn="ctr">
          <a:solidFill>
            <a:schemeClr val="accent2">
              <a:hueOff val="1818989"/>
              <a:satOff val="3086"/>
              <a:lumOff val="-1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dirty="0"/>
            <a:t>2</a:t>
          </a:r>
        </a:p>
      </dsp:txBody>
      <dsp:txXfrm>
        <a:off x="3550645" y="814126"/>
        <a:ext cx="725847" cy="725847"/>
      </dsp:txXfrm>
    </dsp:sp>
    <dsp:sp modelId="{B29ABDF1-83E8-49D1-9BB9-0FF9D4E067CF}">
      <dsp:nvSpPr>
        <dsp:cNvPr id="0" name=""/>
        <dsp:cNvSpPr/>
      </dsp:nvSpPr>
      <dsp:spPr>
        <a:xfrm>
          <a:off x="2691541" y="3743236"/>
          <a:ext cx="2444055" cy="72"/>
        </a:xfrm>
        <a:prstGeom prst="rect">
          <a:avLst/>
        </a:prstGeom>
        <a:solidFill>
          <a:schemeClr val="accent2">
            <a:hueOff val="2728483"/>
            <a:satOff val="4629"/>
            <a:lumOff val="-168"/>
            <a:alphaOff val="0"/>
          </a:schemeClr>
        </a:solidFill>
        <a:ln w="12700" cap="flat" cmpd="sng" algn="ctr">
          <a:solidFill>
            <a:schemeClr val="accent2">
              <a:hueOff val="2728483"/>
              <a:satOff val="4629"/>
              <a:lumOff val="-1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F3CA52-E136-45D4-AE29-7C0910DCBEDF}">
      <dsp:nvSpPr>
        <dsp:cNvPr id="0" name=""/>
        <dsp:cNvSpPr/>
      </dsp:nvSpPr>
      <dsp:spPr>
        <a:xfrm>
          <a:off x="5380002" y="321631"/>
          <a:ext cx="2444055" cy="3421677"/>
        </a:xfrm>
        <a:prstGeom prst="rect">
          <a:avLst/>
        </a:prstGeom>
        <a:solidFill>
          <a:schemeClr val="accent2">
            <a:tint val="40000"/>
            <a:alpha val="90000"/>
            <a:hueOff val="4184038"/>
            <a:satOff val="6517"/>
            <a:lumOff val="373"/>
            <a:alphaOff val="0"/>
          </a:schemeClr>
        </a:solidFill>
        <a:ln w="12700" cap="flat" cmpd="sng" algn="ctr">
          <a:solidFill>
            <a:schemeClr val="accent2">
              <a:tint val="40000"/>
              <a:alpha val="90000"/>
              <a:hueOff val="4184038"/>
              <a:satOff val="6517"/>
              <a:lumOff val="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1155700">
            <a:lnSpc>
              <a:spcPct val="90000"/>
            </a:lnSpc>
            <a:spcBef>
              <a:spcPct val="0"/>
            </a:spcBef>
            <a:spcAft>
              <a:spcPct val="35000"/>
            </a:spcAft>
            <a:buNone/>
          </a:pPr>
          <a:r>
            <a:rPr lang="en-GB" sz="2600" kern="1200" dirty="0"/>
            <a:t>Deliver Efficiencies</a:t>
          </a:r>
          <a:endParaRPr lang="en-US" sz="2600" kern="1200" dirty="0"/>
        </a:p>
      </dsp:txBody>
      <dsp:txXfrm>
        <a:off x="5380002" y="1621868"/>
        <a:ext cx="2444055" cy="2053006"/>
      </dsp:txXfrm>
    </dsp:sp>
    <dsp:sp modelId="{443BB566-4044-4351-9B42-7EB3FE656E06}">
      <dsp:nvSpPr>
        <dsp:cNvPr id="0" name=""/>
        <dsp:cNvSpPr/>
      </dsp:nvSpPr>
      <dsp:spPr>
        <a:xfrm>
          <a:off x="6088778" y="663798"/>
          <a:ext cx="1026503" cy="1026503"/>
        </a:xfrm>
        <a:prstGeom prst="ellipse">
          <a:avLst/>
        </a:prstGeom>
        <a:solidFill>
          <a:schemeClr val="accent2">
            <a:hueOff val="3637978"/>
            <a:satOff val="6171"/>
            <a:lumOff val="-224"/>
            <a:alphaOff val="0"/>
          </a:schemeClr>
        </a:solidFill>
        <a:ln w="12700" cap="flat" cmpd="sng" algn="ctr">
          <a:solidFill>
            <a:schemeClr val="accent2">
              <a:hueOff val="3637978"/>
              <a:satOff val="6171"/>
              <a:lumOff val="-2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814126"/>
        <a:ext cx="725847" cy="725847"/>
      </dsp:txXfrm>
    </dsp:sp>
    <dsp:sp modelId="{9A9DC51C-7E16-467C-BCDD-2119430E438B}">
      <dsp:nvSpPr>
        <dsp:cNvPr id="0" name=""/>
        <dsp:cNvSpPr/>
      </dsp:nvSpPr>
      <dsp:spPr>
        <a:xfrm>
          <a:off x="5380002" y="3743236"/>
          <a:ext cx="2444055" cy="72"/>
        </a:xfrm>
        <a:prstGeom prst="rect">
          <a:avLst/>
        </a:prstGeom>
        <a:solidFill>
          <a:schemeClr val="accent2">
            <a:hueOff val="4547472"/>
            <a:satOff val="7714"/>
            <a:lumOff val="-280"/>
            <a:alphaOff val="0"/>
          </a:schemeClr>
        </a:solidFill>
        <a:ln w="12700" cap="flat" cmpd="sng" algn="ctr">
          <a:solidFill>
            <a:schemeClr val="accent2">
              <a:hueOff val="4547472"/>
              <a:satOff val="7714"/>
              <a:lumOff val="-2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C7531F-EBE3-4C97-9DD2-9C246824D14C}">
      <dsp:nvSpPr>
        <dsp:cNvPr id="0" name=""/>
        <dsp:cNvSpPr/>
      </dsp:nvSpPr>
      <dsp:spPr>
        <a:xfrm>
          <a:off x="8068463" y="321631"/>
          <a:ext cx="2444055" cy="3421677"/>
        </a:xfrm>
        <a:prstGeom prst="rect">
          <a:avLst/>
        </a:prstGeom>
        <a:solidFill>
          <a:schemeClr val="accent2">
            <a:tint val="40000"/>
            <a:alpha val="90000"/>
            <a:hueOff val="6276057"/>
            <a:satOff val="9776"/>
            <a:lumOff val="560"/>
            <a:alphaOff val="0"/>
          </a:schemeClr>
        </a:solidFill>
        <a:ln w="12700" cap="flat" cmpd="sng" algn="ctr">
          <a:solidFill>
            <a:schemeClr val="accent2">
              <a:tint val="40000"/>
              <a:alpha val="90000"/>
              <a:hueOff val="6276057"/>
              <a:satOff val="9776"/>
              <a:lumOff val="5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1155700">
            <a:lnSpc>
              <a:spcPct val="90000"/>
            </a:lnSpc>
            <a:spcBef>
              <a:spcPct val="0"/>
            </a:spcBef>
            <a:spcAft>
              <a:spcPct val="35000"/>
            </a:spcAft>
            <a:buNone/>
          </a:pPr>
          <a:r>
            <a:rPr lang="en-GB" sz="2600" kern="1200" dirty="0"/>
            <a:t>Consider Environmental Impact</a:t>
          </a:r>
          <a:endParaRPr lang="en-US" sz="2600" kern="1200" dirty="0"/>
        </a:p>
      </dsp:txBody>
      <dsp:txXfrm>
        <a:off x="8068463" y="1621868"/>
        <a:ext cx="2444055" cy="2053006"/>
      </dsp:txXfrm>
    </dsp:sp>
    <dsp:sp modelId="{A632BCDB-F324-4B2B-8453-5E7EF2959E44}">
      <dsp:nvSpPr>
        <dsp:cNvPr id="0" name=""/>
        <dsp:cNvSpPr/>
      </dsp:nvSpPr>
      <dsp:spPr>
        <a:xfrm>
          <a:off x="8777239" y="663798"/>
          <a:ext cx="1026503" cy="1026503"/>
        </a:xfrm>
        <a:prstGeom prst="ellipse">
          <a:avLst/>
        </a:prstGeom>
        <a:solidFill>
          <a:schemeClr val="accent2">
            <a:hueOff val="5456967"/>
            <a:satOff val="9257"/>
            <a:lumOff val="-336"/>
            <a:alphaOff val="0"/>
          </a:schemeClr>
        </a:solidFill>
        <a:ln w="12700" cap="flat" cmpd="sng" algn="ctr">
          <a:solidFill>
            <a:schemeClr val="accent2">
              <a:hueOff val="5456967"/>
              <a:satOff val="9257"/>
              <a:lumOff val="-3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814126"/>
        <a:ext cx="725847" cy="725847"/>
      </dsp:txXfrm>
    </dsp:sp>
    <dsp:sp modelId="{2746A654-D262-45A6-A00B-C7F72389A195}">
      <dsp:nvSpPr>
        <dsp:cNvPr id="0" name=""/>
        <dsp:cNvSpPr/>
      </dsp:nvSpPr>
      <dsp:spPr>
        <a:xfrm>
          <a:off x="8068463" y="3743236"/>
          <a:ext cx="2444055" cy="72"/>
        </a:xfrm>
        <a:prstGeom prst="rect">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2445-9962-4C62-A8AA-EC6783BB53DD}">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A8C699-9561-47BF-8F13-B6E90D1E30C2}">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07EEA0-76E1-49C2-B43C-FCA2958A7D58}">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a:t>The statutory guidance requires Local Authorities to consult on changes to their policy. </a:t>
          </a:r>
          <a:endParaRPr lang="en-US" sz="1800" kern="1200"/>
        </a:p>
      </dsp:txBody>
      <dsp:txXfrm>
        <a:off x="1948202" y="368029"/>
        <a:ext cx="3233964" cy="1371985"/>
      </dsp:txXfrm>
    </dsp:sp>
    <dsp:sp modelId="{DBB2E384-7500-4EEE-ABA1-B6C837183369}">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37E618-7D55-4972-A94E-B77268087099}">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859C93-6663-487E-BEF7-97237CC6F5C1}">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a:t>A Consultation process started on 27</a:t>
          </a:r>
          <a:r>
            <a:rPr lang="en-GB" sz="1800" kern="1200" baseline="30000"/>
            <a:t>th</a:t>
          </a:r>
          <a:r>
            <a:rPr lang="en-GB" sz="1800" kern="1200"/>
            <a:t> February 2023 and ran until 12</a:t>
          </a:r>
          <a:r>
            <a:rPr lang="en-GB" sz="1800" kern="1200" baseline="30000"/>
            <a:t>th</a:t>
          </a:r>
          <a:r>
            <a:rPr lang="en-GB" sz="1800" kern="1200"/>
            <a:t> April 2023.</a:t>
          </a:r>
          <a:endParaRPr lang="en-US" sz="1800" kern="1200"/>
        </a:p>
      </dsp:txBody>
      <dsp:txXfrm>
        <a:off x="7411643" y="368029"/>
        <a:ext cx="3233964" cy="1371985"/>
      </dsp:txXfrm>
    </dsp:sp>
    <dsp:sp modelId="{62B8A02D-F01E-478A-BAC4-A7D8B3FBADA2}">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4857A4-B64F-42D3-84FE-37A4B6BD2EB0}">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1FD006-4F49-40FF-A892-EB938BB037D6}">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a:t>The responses are being analysed and the outcomes of the consultation presented to Cabinet in Summer 2023.</a:t>
          </a:r>
          <a:endParaRPr lang="en-US" sz="1800" kern="1200"/>
        </a:p>
      </dsp:txBody>
      <dsp:txXfrm>
        <a:off x="1948202" y="2452790"/>
        <a:ext cx="3233964" cy="1371985"/>
      </dsp:txXfrm>
    </dsp:sp>
    <dsp:sp modelId="{838D5CE5-491F-4993-9105-979FEA89100E}">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306462-168A-452C-ADE9-D2780A34DEBA}">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09DE37-497A-4A94-A2FF-8A6B3DC55466}">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a:hlinkClick xmlns:r="http://schemas.openxmlformats.org/officeDocument/2006/relationships" r:id="rId9"/>
            </a:rPr>
            <a:t>www.durham.gov.uk/consultation</a:t>
          </a:r>
          <a:endParaRPr lang="en-US" sz="1800" kern="1200"/>
        </a:p>
      </dsp:txBody>
      <dsp:txXfrm>
        <a:off x="7411643" y="2452790"/>
        <a:ext cx="3233964" cy="1371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D1743-5CD3-4C17-B5C0-E84DB23D1B76}">
      <dsp:nvSpPr>
        <dsp:cNvPr id="0" name=""/>
        <dsp:cNvSpPr/>
      </dsp:nvSpPr>
      <dsp:spPr>
        <a:xfrm>
          <a:off x="0" y="434531"/>
          <a:ext cx="6900512" cy="879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50% of parents answered that they don’t feel that their child’s school has sufficient time or resource, but also that they don’t understand the needs of children 50%</a:t>
          </a:r>
          <a:endParaRPr lang="en-US" sz="1600" kern="1200"/>
        </a:p>
      </dsp:txBody>
      <dsp:txXfrm>
        <a:off x="42950" y="477481"/>
        <a:ext cx="6814612" cy="793940"/>
      </dsp:txXfrm>
    </dsp:sp>
    <dsp:sp modelId="{BA9AEB3A-EB07-4510-9072-BEEEA8B64CEF}">
      <dsp:nvSpPr>
        <dsp:cNvPr id="0" name=""/>
        <dsp:cNvSpPr/>
      </dsp:nvSpPr>
      <dsp:spPr>
        <a:xfrm>
          <a:off x="0" y="1360451"/>
          <a:ext cx="6900512" cy="87984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75% of parents agreed or strongly agreed that there is a trusted person in school who understands their child’s needs well.  In addition I believe the teaching at my child’s school is delivered by highly skilled and qualified teachers</a:t>
          </a:r>
          <a:endParaRPr lang="en-US" sz="1600" kern="1200"/>
        </a:p>
      </dsp:txBody>
      <dsp:txXfrm>
        <a:off x="42950" y="1403401"/>
        <a:ext cx="6814612" cy="793940"/>
      </dsp:txXfrm>
    </dsp:sp>
    <dsp:sp modelId="{42851F8D-5560-44AA-9FE9-30ECE9E99A1A}">
      <dsp:nvSpPr>
        <dsp:cNvPr id="0" name=""/>
        <dsp:cNvSpPr/>
      </dsp:nvSpPr>
      <dsp:spPr>
        <a:xfrm>
          <a:off x="0" y="2286371"/>
          <a:ext cx="6900512" cy="8798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Parental Confidence is lower on average for children with SEN than for children with EHCPs</a:t>
          </a:r>
          <a:endParaRPr lang="en-US" sz="1600" kern="1200"/>
        </a:p>
      </dsp:txBody>
      <dsp:txXfrm>
        <a:off x="42950" y="2329321"/>
        <a:ext cx="6814612" cy="793940"/>
      </dsp:txXfrm>
    </dsp:sp>
    <dsp:sp modelId="{BA5685BF-8A9B-4067-8FCF-4BA7943D90DA}">
      <dsp:nvSpPr>
        <dsp:cNvPr id="0" name=""/>
        <dsp:cNvSpPr/>
      </dsp:nvSpPr>
      <dsp:spPr>
        <a:xfrm>
          <a:off x="0" y="3212291"/>
          <a:ext cx="6900512" cy="87984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Children moved from mainstream schools because of low confidence in the school’s ability to meet their needs and guidance from their community</a:t>
          </a:r>
          <a:endParaRPr lang="en-US" sz="1600" kern="1200"/>
        </a:p>
      </dsp:txBody>
      <dsp:txXfrm>
        <a:off x="42950" y="3255241"/>
        <a:ext cx="6814612" cy="793940"/>
      </dsp:txXfrm>
    </dsp:sp>
    <dsp:sp modelId="{430E1D17-B2C9-4A8D-BE5A-58E1D53E44AC}">
      <dsp:nvSpPr>
        <dsp:cNvPr id="0" name=""/>
        <dsp:cNvSpPr/>
      </dsp:nvSpPr>
      <dsp:spPr>
        <a:xfrm>
          <a:off x="0" y="4162595"/>
          <a:ext cx="5041928" cy="96339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t>Improving communication between parents and teachers and inclusivity of the child’s peers would improve parental confidence in mainstream settings</a:t>
          </a:r>
          <a:endParaRPr lang="en-US" sz="1600" kern="1200" dirty="0"/>
        </a:p>
      </dsp:txBody>
      <dsp:txXfrm>
        <a:off x="47029" y="4209624"/>
        <a:ext cx="4947870" cy="8693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187B9-C1B3-4A14-8813-1D3808E7A38C}" type="datetimeFigureOut">
              <a:rPr lang="en-GB" smtClean="0"/>
              <a:t>09/06/2023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2587E-7918-4C28-8FBE-759D936C0E59}" type="slidenum">
              <a:rPr lang="en-GB" smtClean="0"/>
              <a:t>‹#›</a:t>
            </a:fld>
            <a:endParaRPr lang="en-GB"/>
          </a:p>
        </p:txBody>
      </p:sp>
    </p:spTree>
    <p:extLst>
      <p:ext uri="{BB962C8B-B14F-4D97-AF65-F5344CB8AC3E}">
        <p14:creationId xmlns:p14="http://schemas.microsoft.com/office/powerpoint/2010/main" val="268816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self</a:t>
            </a:r>
          </a:p>
          <a:p>
            <a:r>
              <a:rPr lang="en-GB" dirty="0"/>
              <a:t>Thank MCT for helping to facilitate me joining by a recorded presentation.</a:t>
            </a:r>
          </a:p>
          <a:p>
            <a:r>
              <a:rPr lang="en-GB" dirty="0"/>
              <a:t>Apologies for not being able to attend</a:t>
            </a:r>
          </a:p>
          <a:p>
            <a:r>
              <a:rPr lang="en-GB" dirty="0"/>
              <a:t>The MCT conference is a key part of my working year. It is a great disappointment to me, to not be with you in person.  I always see the conference as an opportunity to meet up with families and the professionals who support them and to learn from your experiences of living and growing up in Co Durham and exploring the opportunities to make it better for you and for others.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4D5F7-A7E7-CB41-84F2-46C7541BB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344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Parental Confidence is lower on average for children with SEN than for children with EHCPs – this promotes the need to get more help and advice to families with children receiving SEND Support</a:t>
            </a:r>
          </a:p>
          <a:p>
            <a:endParaRPr lang="en-GB" dirty="0"/>
          </a:p>
        </p:txBody>
      </p:sp>
      <p:sp>
        <p:nvSpPr>
          <p:cNvPr id="4" name="Slide Number Placeholder 3"/>
          <p:cNvSpPr>
            <a:spLocks noGrp="1"/>
          </p:cNvSpPr>
          <p:nvPr>
            <p:ph type="sldNum" sz="quarter" idx="5"/>
          </p:nvPr>
        </p:nvSpPr>
        <p:spPr/>
        <p:txBody>
          <a:bodyPr/>
          <a:lstStyle/>
          <a:p>
            <a:fld id="{BD32587E-7918-4C28-8FBE-759D936C0E59}" type="slidenum">
              <a:rPr lang="en-GB" smtClean="0"/>
              <a:t>11</a:t>
            </a:fld>
            <a:endParaRPr lang="en-GB"/>
          </a:p>
        </p:txBody>
      </p:sp>
    </p:spTree>
    <p:extLst>
      <p:ext uri="{BB962C8B-B14F-4D97-AF65-F5344CB8AC3E}">
        <p14:creationId xmlns:p14="http://schemas.microsoft.com/office/powerpoint/2010/main" val="148233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Opportunities to Work in Coproduction</a:t>
            </a:r>
          </a:p>
        </p:txBody>
      </p:sp>
      <p:sp>
        <p:nvSpPr>
          <p:cNvPr id="4" name="Slide Number Placeholder 3"/>
          <p:cNvSpPr>
            <a:spLocks noGrp="1"/>
          </p:cNvSpPr>
          <p:nvPr>
            <p:ph type="sldNum" sz="quarter" idx="5"/>
          </p:nvPr>
        </p:nvSpPr>
        <p:spPr/>
        <p:txBody>
          <a:bodyPr/>
          <a:lstStyle/>
          <a:p>
            <a:fld id="{BD32587E-7918-4C28-8FBE-759D936C0E59}" type="slidenum">
              <a:rPr lang="en-GB" smtClean="0"/>
              <a:t>12</a:t>
            </a:fld>
            <a:endParaRPr lang="en-GB"/>
          </a:p>
        </p:txBody>
      </p:sp>
    </p:spTree>
    <p:extLst>
      <p:ext uri="{BB962C8B-B14F-4D97-AF65-F5344CB8AC3E}">
        <p14:creationId xmlns:p14="http://schemas.microsoft.com/office/powerpoint/2010/main" val="3912916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32587E-7918-4C28-8FBE-759D936C0E59}" type="slidenum">
              <a:rPr lang="en-GB" smtClean="0"/>
              <a:t>13</a:t>
            </a:fld>
            <a:endParaRPr lang="en-GB"/>
          </a:p>
        </p:txBody>
      </p:sp>
    </p:spTree>
    <p:extLst>
      <p:ext uri="{BB962C8B-B14F-4D97-AF65-F5344CB8AC3E}">
        <p14:creationId xmlns:p14="http://schemas.microsoft.com/office/powerpoint/2010/main" val="186653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am currently in Leeds with the DfE working on the DBV programme.  It provides me an opportunity to bring some new resources into Co Durham to help us to further support our communities.  It is the only reason that Amy would let me not attend in person, I hope you understand also.  More on DBV later. </a:t>
            </a:r>
          </a:p>
          <a:p>
            <a:endParaRPr lang="en-GB" dirty="0"/>
          </a:p>
        </p:txBody>
      </p:sp>
      <p:sp>
        <p:nvSpPr>
          <p:cNvPr id="4" name="Slide Number Placeholder 3"/>
          <p:cNvSpPr>
            <a:spLocks noGrp="1"/>
          </p:cNvSpPr>
          <p:nvPr>
            <p:ph type="sldNum" sz="quarter" idx="5"/>
          </p:nvPr>
        </p:nvSpPr>
        <p:spPr/>
        <p:txBody>
          <a:bodyPr/>
          <a:lstStyle/>
          <a:p>
            <a:fld id="{BD32587E-7918-4C28-8FBE-759D936C0E59}" type="slidenum">
              <a:rPr lang="en-GB" smtClean="0"/>
              <a:t>2</a:t>
            </a:fld>
            <a:endParaRPr lang="en-GB"/>
          </a:p>
        </p:txBody>
      </p:sp>
    </p:spTree>
    <p:extLst>
      <p:ext uri="{BB962C8B-B14F-4D97-AF65-F5344CB8AC3E}">
        <p14:creationId xmlns:p14="http://schemas.microsoft.com/office/powerpoint/2010/main" val="82405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4D5F7-A7E7-CB41-84F2-46C7541BB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440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32587E-7918-4C28-8FBE-759D936C0E59}" type="slidenum">
              <a:rPr lang="en-GB" smtClean="0"/>
              <a:t>5</a:t>
            </a:fld>
            <a:endParaRPr lang="en-GB"/>
          </a:p>
        </p:txBody>
      </p:sp>
    </p:spTree>
    <p:extLst>
      <p:ext uri="{BB962C8B-B14F-4D97-AF65-F5344CB8AC3E}">
        <p14:creationId xmlns:p14="http://schemas.microsoft.com/office/powerpoint/2010/main" val="215940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Over 9,000 children use Home to School Transport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Over 1,000 contracts in place with over 300 transport providers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Costs have risen from £20m to £25m and we anticipate spending £30m next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We are confident that we can provide a better offer for Children and Young People and improve costs This is why we are conduction the review.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4D5F7-A7E7-CB41-84F2-46C7541BB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393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to Meet Needs</a:t>
            </a:r>
          </a:p>
          <a:p>
            <a:r>
              <a:rPr lang="en-US" dirty="0"/>
              <a:t>Promote Independence</a:t>
            </a:r>
          </a:p>
          <a:p>
            <a:r>
              <a:rPr lang="en-US" dirty="0"/>
              <a:t>Deliver Efficiencies</a:t>
            </a:r>
          </a:p>
          <a:p>
            <a:r>
              <a:rPr lang="en-US" dirty="0"/>
              <a:t>Consider Environmental Impact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4D5F7-A7E7-CB41-84F2-46C7541BB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81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thank all of those who responded to the consultation either in person through the workshops or in response to the survey</a:t>
            </a:r>
          </a:p>
          <a:p>
            <a:endParaRPr lang="en-US" dirty="0"/>
          </a:p>
          <a:p>
            <a:r>
              <a:rPr lang="en-US" dirty="0"/>
              <a:t>We have had a really positive response and we are confident that we will be able to propose some positive changes to cabinet later this summer</a:t>
            </a:r>
          </a:p>
          <a:p>
            <a:br>
              <a:rPr lang="en-US" dirty="0"/>
            </a:br>
            <a:r>
              <a:rPr lang="en-US" dirty="0"/>
              <a:t>I have left a link to the consultation pages which will be updated as progress is made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24D5F7-A7E7-CB41-84F2-46C7541BB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12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2587E-7918-4C28-8FBE-759D936C0E5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665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Module 1 – We looked at the things that were happening in our communities that stood out to us as being unusual and where we might be able to make appositive impact</a:t>
            </a:r>
          </a:p>
          <a:p>
            <a:endParaRPr lang="en-GB" dirty="0"/>
          </a:p>
          <a:p>
            <a:r>
              <a:rPr lang="en-GB" dirty="0"/>
              <a:t>	We saw that most requests for a statutory assessment came just before a transition – This was in the early years moving into reception from nursery and from primary to secondary school.  Prior to the assessment request young people had often been making their own progress in their community</a:t>
            </a:r>
          </a:p>
          <a:p>
            <a:r>
              <a:rPr lang="en-GB" dirty="0"/>
              <a:t>	We saw that we have a lot more young people in Special Schools than the rest of country</a:t>
            </a:r>
          </a:p>
          <a:p>
            <a:r>
              <a:rPr lang="en-GB" dirty="0"/>
              <a:t>	We also saw that the steepest rise in demand was through young people being referred to us for their education because they had been permanently excluded or because they were too ill to attend.  Those who were too ill to attend typically were struggling with anxiety. </a:t>
            </a:r>
          </a:p>
          <a:p>
            <a:endParaRPr lang="en-GB" dirty="0"/>
          </a:p>
          <a:p>
            <a:r>
              <a:rPr lang="en-GB" dirty="0"/>
              <a:t>Module 2 – We reviewed in partnership with schools and other professionals 50 cases of young people who fell into the categories</a:t>
            </a:r>
          </a:p>
          <a:p>
            <a:endParaRPr lang="en-GB" dirty="0"/>
          </a:p>
          <a:p>
            <a:r>
              <a:rPr lang="en-GB" dirty="0"/>
              <a:t>	We agreed that in the majority of instances (64% in SEND and 100% in pupils referred to us) needs could have been met in the </a:t>
            </a:r>
            <a:r>
              <a:rPr lang="en-GB" dirty="0" err="1"/>
              <a:t>childs</a:t>
            </a:r>
            <a:r>
              <a:rPr lang="en-GB" dirty="0"/>
              <a:t> local school </a:t>
            </a:r>
          </a:p>
          <a:p>
            <a:endParaRPr lang="en-GB" dirty="0"/>
          </a:p>
          <a:p>
            <a:r>
              <a:rPr lang="en-GB" dirty="0"/>
              <a:t>Moule 3 – Stakeholder and Parent Carer Survey </a:t>
            </a:r>
          </a:p>
          <a:p>
            <a:endParaRPr lang="en-GB" dirty="0"/>
          </a:p>
          <a:p>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CB15CC-195D-4F86-AA8A-3FD596EC78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599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DD2E-2CC7-034B-8CDD-152B8CA328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E78C102-69C7-3D48-92D3-58635E50E9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97B77C2-2807-4A42-8187-DF51C0971FAC}"/>
              </a:ext>
            </a:extLst>
          </p:cNvPr>
          <p:cNvSpPr>
            <a:spLocks noGrp="1"/>
          </p:cNvSpPr>
          <p:nvPr>
            <p:ph type="dt" sz="half" idx="10"/>
          </p:nvPr>
        </p:nvSpPr>
        <p:spPr/>
        <p:txBody>
          <a:bodyPr/>
          <a:lstStyle/>
          <a:p>
            <a:fld id="{342EAD3B-7A4B-2C49-BC22-42B8DE7559AA}" type="datetimeFigureOut">
              <a:rPr lang="en-US" smtClean="0"/>
              <a:t>6/9/2023</a:t>
            </a:fld>
            <a:endParaRPr lang="en-US"/>
          </a:p>
        </p:txBody>
      </p:sp>
      <p:sp>
        <p:nvSpPr>
          <p:cNvPr id="5" name="Footer Placeholder 4">
            <a:extLst>
              <a:ext uri="{FF2B5EF4-FFF2-40B4-BE49-F238E27FC236}">
                <a16:creationId xmlns:a16="http://schemas.microsoft.com/office/drawing/2014/main" id="{5EAE7DA5-873A-7F4F-9B7E-2D45CA1E9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1FECB-61FC-354F-B6AB-91B4C5CF9A41}"/>
              </a:ext>
            </a:extLst>
          </p:cNvPr>
          <p:cNvSpPr>
            <a:spLocks noGrp="1"/>
          </p:cNvSpPr>
          <p:nvPr>
            <p:ph type="sldNum" sz="quarter" idx="12"/>
          </p:nvPr>
        </p:nvSpPr>
        <p:spPr/>
        <p:txBody>
          <a:bodyPr/>
          <a:lstStyle/>
          <a:p>
            <a:fld id="{B00BC7F2-A819-E941-97FA-C39CC2FD509E}" type="slidenum">
              <a:rPr lang="en-US" smtClean="0"/>
              <a:t>‹#›</a:t>
            </a:fld>
            <a:endParaRPr lang="en-US"/>
          </a:p>
        </p:txBody>
      </p:sp>
    </p:spTree>
    <p:extLst>
      <p:ext uri="{BB962C8B-B14F-4D97-AF65-F5344CB8AC3E}">
        <p14:creationId xmlns:p14="http://schemas.microsoft.com/office/powerpoint/2010/main" val="332306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5F1E-7505-D540-9802-9D9438468AD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66ACAD-FC2E-0944-A216-AD46AF92E87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4A8793B-8592-FC44-95C7-BB5A58E79026}"/>
              </a:ext>
            </a:extLst>
          </p:cNvPr>
          <p:cNvSpPr>
            <a:spLocks noGrp="1"/>
          </p:cNvSpPr>
          <p:nvPr>
            <p:ph type="dt" sz="half" idx="10"/>
          </p:nvPr>
        </p:nvSpPr>
        <p:spPr/>
        <p:txBody>
          <a:bodyPr/>
          <a:lstStyle/>
          <a:p>
            <a:fld id="{342EAD3B-7A4B-2C49-BC22-42B8DE7559AA}" type="datetimeFigureOut">
              <a:rPr lang="en-US" smtClean="0"/>
              <a:t>6/9/2023</a:t>
            </a:fld>
            <a:endParaRPr lang="en-US"/>
          </a:p>
        </p:txBody>
      </p:sp>
      <p:sp>
        <p:nvSpPr>
          <p:cNvPr id="5" name="Footer Placeholder 4">
            <a:extLst>
              <a:ext uri="{FF2B5EF4-FFF2-40B4-BE49-F238E27FC236}">
                <a16:creationId xmlns:a16="http://schemas.microsoft.com/office/drawing/2014/main" id="{36348AE9-B1FA-C041-849D-15EC978DB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67DD8-FEB9-944F-AB46-DEAD16182F65}"/>
              </a:ext>
            </a:extLst>
          </p:cNvPr>
          <p:cNvSpPr>
            <a:spLocks noGrp="1"/>
          </p:cNvSpPr>
          <p:nvPr>
            <p:ph type="sldNum" sz="quarter" idx="12"/>
          </p:nvPr>
        </p:nvSpPr>
        <p:spPr/>
        <p:txBody>
          <a:bodyPr/>
          <a:lstStyle/>
          <a:p>
            <a:fld id="{B00BC7F2-A819-E941-97FA-C39CC2FD509E}" type="slidenum">
              <a:rPr lang="en-US" smtClean="0"/>
              <a:t>‹#›</a:t>
            </a:fld>
            <a:endParaRPr lang="en-US"/>
          </a:p>
        </p:txBody>
      </p:sp>
    </p:spTree>
    <p:extLst>
      <p:ext uri="{BB962C8B-B14F-4D97-AF65-F5344CB8AC3E}">
        <p14:creationId xmlns:p14="http://schemas.microsoft.com/office/powerpoint/2010/main" val="1425995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CCAC7D-1977-0D45-87D6-689D7A7137E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816349F-75DF-7240-9AEB-271770F2FCA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01C9D2-9013-8846-9C1C-48ED71DE8779}"/>
              </a:ext>
            </a:extLst>
          </p:cNvPr>
          <p:cNvSpPr>
            <a:spLocks noGrp="1"/>
          </p:cNvSpPr>
          <p:nvPr>
            <p:ph type="dt" sz="half" idx="10"/>
          </p:nvPr>
        </p:nvSpPr>
        <p:spPr/>
        <p:txBody>
          <a:bodyPr/>
          <a:lstStyle/>
          <a:p>
            <a:fld id="{342EAD3B-7A4B-2C49-BC22-42B8DE7559AA}" type="datetimeFigureOut">
              <a:rPr lang="en-US" smtClean="0"/>
              <a:t>6/9/2023</a:t>
            </a:fld>
            <a:endParaRPr lang="en-US"/>
          </a:p>
        </p:txBody>
      </p:sp>
      <p:sp>
        <p:nvSpPr>
          <p:cNvPr id="5" name="Footer Placeholder 4">
            <a:extLst>
              <a:ext uri="{FF2B5EF4-FFF2-40B4-BE49-F238E27FC236}">
                <a16:creationId xmlns:a16="http://schemas.microsoft.com/office/drawing/2014/main" id="{6D15C9F0-51B5-2741-8F8F-7995001F7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EF69C-CEE0-424B-BD19-71A3F9C28A72}"/>
              </a:ext>
            </a:extLst>
          </p:cNvPr>
          <p:cNvSpPr>
            <a:spLocks noGrp="1"/>
          </p:cNvSpPr>
          <p:nvPr>
            <p:ph type="sldNum" sz="quarter" idx="12"/>
          </p:nvPr>
        </p:nvSpPr>
        <p:spPr/>
        <p:txBody>
          <a:bodyPr/>
          <a:lstStyle/>
          <a:p>
            <a:fld id="{B00BC7F2-A819-E941-97FA-C39CC2FD509E}" type="slidenum">
              <a:rPr lang="en-US" smtClean="0"/>
              <a:t>‹#›</a:t>
            </a:fld>
            <a:endParaRPr lang="en-US"/>
          </a:p>
        </p:txBody>
      </p:sp>
    </p:spTree>
    <p:extLst>
      <p:ext uri="{BB962C8B-B14F-4D97-AF65-F5344CB8AC3E}">
        <p14:creationId xmlns:p14="http://schemas.microsoft.com/office/powerpoint/2010/main" val="2878822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cxnSp>
        <p:nvCxnSpPr>
          <p:cNvPr id="8" name="Google Shape;39;p6">
            <a:extLst>
              <a:ext uri="{FF2B5EF4-FFF2-40B4-BE49-F238E27FC236}">
                <a16:creationId xmlns:a16="http://schemas.microsoft.com/office/drawing/2014/main" id="{F4D13657-522D-65F2-0210-22FF5BCF9A9A}"/>
              </a:ext>
            </a:extLst>
          </p:cNvPr>
          <p:cNvCxnSpPr>
            <a:cxnSpLocks/>
            <a:endCxn id="10" idx="2"/>
          </p:cNvCxnSpPr>
          <p:nvPr userDrawn="1"/>
        </p:nvCxnSpPr>
        <p:spPr>
          <a:xfrm>
            <a:off x="1" y="436001"/>
            <a:ext cx="228321" cy="0"/>
          </a:xfrm>
          <a:prstGeom prst="straightConnector1">
            <a:avLst/>
          </a:prstGeom>
          <a:noFill/>
          <a:ln w="9525" cap="flat" cmpd="sng">
            <a:solidFill>
              <a:schemeClr val="tx1"/>
            </a:solidFill>
            <a:prstDash val="solid"/>
            <a:round/>
            <a:headEnd type="none" w="med" len="med"/>
            <a:tailEnd type="none" w="med" len="med"/>
          </a:ln>
        </p:spPr>
      </p:cxnSp>
      <p:sp>
        <p:nvSpPr>
          <p:cNvPr id="9" name="Google Shape;34;p6">
            <a:extLst>
              <a:ext uri="{FF2B5EF4-FFF2-40B4-BE49-F238E27FC236}">
                <a16:creationId xmlns:a16="http://schemas.microsoft.com/office/drawing/2014/main" id="{DD054C06-4AE7-F975-2006-38D825359C68}"/>
              </a:ext>
            </a:extLst>
          </p:cNvPr>
          <p:cNvSpPr txBox="1">
            <a:spLocks noGrp="1"/>
          </p:cNvSpPr>
          <p:nvPr>
            <p:ph type="title"/>
          </p:nvPr>
        </p:nvSpPr>
        <p:spPr>
          <a:xfrm>
            <a:off x="672741" y="255685"/>
            <a:ext cx="8172000" cy="404460"/>
          </a:xfrm>
          <a:prstGeom prst="rect">
            <a:avLst/>
          </a:prstGeom>
          <a:solidFill>
            <a:schemeClr val="bg1"/>
          </a:solidFill>
          <a:ln>
            <a:noFill/>
          </a:ln>
        </p:spPr>
        <p:txBody>
          <a:bodyPr spcFirstLastPara="1" wrap="square" lIns="91425" tIns="91425" rIns="91425" bIns="91425" anchor="ctr" anchorCtr="0">
            <a:noAutofit/>
          </a:bodyPr>
          <a:lstStyle>
            <a:lvl1pPr lvl="0">
              <a:spcBef>
                <a:spcPts val="0"/>
              </a:spcBef>
              <a:spcAft>
                <a:spcPts val="0"/>
              </a:spcAft>
              <a:buSzPts val="2000"/>
              <a:buNone/>
              <a:defRPr sz="2000">
                <a:solidFill>
                  <a:schemeClr val="tx1"/>
                </a:solidFill>
                <a:latin typeface="Arial" panose="020B0604020202020204" pitchFamily="34" charset="0"/>
                <a:cs typeface="Arial" panose="020B0604020202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0" name="Google Shape;38;p6">
            <a:extLst>
              <a:ext uri="{FF2B5EF4-FFF2-40B4-BE49-F238E27FC236}">
                <a16:creationId xmlns:a16="http://schemas.microsoft.com/office/drawing/2014/main" id="{F0A27E3D-504A-325C-C9CF-897D998D129A}"/>
              </a:ext>
            </a:extLst>
          </p:cNvPr>
          <p:cNvSpPr/>
          <p:nvPr userDrawn="1"/>
        </p:nvSpPr>
        <p:spPr>
          <a:xfrm>
            <a:off x="228321" y="327952"/>
            <a:ext cx="216099" cy="216099"/>
          </a:xfrm>
          <a:prstGeom prst="ellipse">
            <a:avLst/>
          </a:prstGeom>
          <a:solidFill>
            <a:schemeClr val="tx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latin typeface="Arial" panose="020B0604020202020204" pitchFamily="34" charset="0"/>
              <a:cs typeface="Arial" panose="020B0604020202020204" pitchFamily="34" charset="0"/>
            </a:endParaRPr>
          </a:p>
        </p:txBody>
      </p:sp>
      <p:pic>
        <p:nvPicPr>
          <p:cNvPr id="11" name="Picture 10" descr="Text&#10;&#10;Description automatically generated">
            <a:extLst>
              <a:ext uri="{FF2B5EF4-FFF2-40B4-BE49-F238E27FC236}">
                <a16:creationId xmlns:a16="http://schemas.microsoft.com/office/drawing/2014/main" id="{2903EB34-9B4A-1B7C-8263-33228E47F34E}"/>
              </a:ext>
            </a:extLst>
          </p:cNvPr>
          <p:cNvPicPr>
            <a:picLocks noChangeAspect="1"/>
          </p:cNvPicPr>
          <p:nvPr userDrawn="1"/>
        </p:nvPicPr>
        <p:blipFill>
          <a:blip r:embed="rId2"/>
          <a:stretch>
            <a:fillRect/>
          </a:stretch>
        </p:blipFill>
        <p:spPr>
          <a:xfrm>
            <a:off x="8961704" y="341821"/>
            <a:ext cx="924771" cy="404460"/>
          </a:xfrm>
          <a:prstGeom prst="rect">
            <a:avLst/>
          </a:prstGeom>
        </p:spPr>
      </p:pic>
      <p:pic>
        <p:nvPicPr>
          <p:cNvPr id="12" name="Picture 11" descr="DfE Logo">
            <a:extLst>
              <a:ext uri="{FF2B5EF4-FFF2-40B4-BE49-F238E27FC236}">
                <a16:creationId xmlns:a16="http://schemas.microsoft.com/office/drawing/2014/main" id="{593F9103-17C1-2FE9-A1F8-79E2EDD3A3E1}"/>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0091" y="11715"/>
            <a:ext cx="924771" cy="9247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durham county council logo">
            <a:extLst>
              <a:ext uri="{FF2B5EF4-FFF2-40B4-BE49-F238E27FC236}">
                <a16:creationId xmlns:a16="http://schemas.microsoft.com/office/drawing/2014/main" id="{5162DE6F-3A03-E70E-1F9C-AFADADF67A5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924862" y="147816"/>
            <a:ext cx="982980" cy="78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11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2EAD3B-7A4B-2C49-BC22-42B8DE7559AA}" type="datetimeFigureOut">
              <a:rPr lang="en-US" smtClean="0"/>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0BC7F2-A819-E941-97FA-C39CC2FD509E}" type="slidenum">
              <a:rPr lang="en-US" smtClean="0"/>
              <a:t>‹#›</a:t>
            </a:fld>
            <a:endParaRPr lang="en-US" dirty="0"/>
          </a:p>
        </p:txBody>
      </p:sp>
    </p:spTree>
    <p:extLst>
      <p:ext uri="{BB962C8B-B14F-4D97-AF65-F5344CB8AC3E}">
        <p14:creationId xmlns:p14="http://schemas.microsoft.com/office/powerpoint/2010/main" val="108075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2EAD3B-7A4B-2C49-BC22-42B8DE7559AA}" type="datetimeFigureOut">
              <a:rPr lang="en-US" smtClean="0"/>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0BC7F2-A819-E941-97FA-C39CC2FD509E}" type="slidenum">
              <a:rPr lang="en-US" smtClean="0"/>
              <a:t>‹#›</a:t>
            </a:fld>
            <a:endParaRPr lang="en-US" dirty="0"/>
          </a:p>
        </p:txBody>
      </p:sp>
    </p:spTree>
    <p:extLst>
      <p:ext uri="{BB962C8B-B14F-4D97-AF65-F5344CB8AC3E}">
        <p14:creationId xmlns:p14="http://schemas.microsoft.com/office/powerpoint/2010/main" val="3230226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2EAD3B-7A4B-2C49-BC22-42B8DE7559AA}" type="datetimeFigureOut">
              <a:rPr lang="en-US" smtClean="0"/>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0BC7F2-A819-E941-97FA-C39CC2FD509E}" type="slidenum">
              <a:rPr lang="en-US" smtClean="0"/>
              <a:t>‹#›</a:t>
            </a:fld>
            <a:endParaRPr lang="en-US" dirty="0"/>
          </a:p>
        </p:txBody>
      </p:sp>
    </p:spTree>
    <p:extLst>
      <p:ext uri="{BB962C8B-B14F-4D97-AF65-F5344CB8AC3E}">
        <p14:creationId xmlns:p14="http://schemas.microsoft.com/office/powerpoint/2010/main" val="1721743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2EAD3B-7A4B-2C49-BC22-42B8DE7559AA}" type="datetimeFigureOut">
              <a:rPr lang="en-US" smtClean="0"/>
              <a:t>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0BC7F2-A819-E941-97FA-C39CC2FD509E}" type="slidenum">
              <a:rPr lang="en-US" smtClean="0"/>
              <a:t>‹#›</a:t>
            </a:fld>
            <a:endParaRPr lang="en-US" dirty="0"/>
          </a:p>
        </p:txBody>
      </p:sp>
    </p:spTree>
    <p:extLst>
      <p:ext uri="{BB962C8B-B14F-4D97-AF65-F5344CB8AC3E}">
        <p14:creationId xmlns:p14="http://schemas.microsoft.com/office/powerpoint/2010/main" val="4216424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2EAD3B-7A4B-2C49-BC22-42B8DE7559AA}" type="datetimeFigureOut">
              <a:rPr lang="en-US" smtClean="0"/>
              <a:t>6/9/2023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0BC7F2-A819-E941-97FA-C39CC2FD509E}" type="slidenum">
              <a:rPr lang="en-US" smtClean="0"/>
              <a:t>‹#›</a:t>
            </a:fld>
            <a:endParaRPr lang="en-US" dirty="0"/>
          </a:p>
        </p:txBody>
      </p:sp>
    </p:spTree>
    <p:extLst>
      <p:ext uri="{BB962C8B-B14F-4D97-AF65-F5344CB8AC3E}">
        <p14:creationId xmlns:p14="http://schemas.microsoft.com/office/powerpoint/2010/main" val="744724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2EAD3B-7A4B-2C49-BC22-42B8DE7559AA}" type="datetimeFigureOut">
              <a:rPr lang="en-US" smtClean="0"/>
              <a:t>6/9/2023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0BC7F2-A819-E941-97FA-C39CC2FD509E}" type="slidenum">
              <a:rPr lang="en-US" smtClean="0"/>
              <a:t>‹#›</a:t>
            </a:fld>
            <a:endParaRPr lang="en-US" dirty="0"/>
          </a:p>
        </p:txBody>
      </p:sp>
    </p:spTree>
    <p:extLst>
      <p:ext uri="{BB962C8B-B14F-4D97-AF65-F5344CB8AC3E}">
        <p14:creationId xmlns:p14="http://schemas.microsoft.com/office/powerpoint/2010/main" val="3867417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EAD3B-7A4B-2C49-BC22-42B8DE7559AA}" type="datetimeFigureOut">
              <a:rPr lang="en-US" smtClean="0"/>
              <a:t>6/9/2023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0BC7F2-A819-E941-97FA-C39CC2FD509E}" type="slidenum">
              <a:rPr lang="en-US" smtClean="0"/>
              <a:t>‹#›</a:t>
            </a:fld>
            <a:endParaRPr lang="en-US" dirty="0"/>
          </a:p>
        </p:txBody>
      </p:sp>
    </p:spTree>
    <p:extLst>
      <p:ext uri="{BB962C8B-B14F-4D97-AF65-F5344CB8AC3E}">
        <p14:creationId xmlns:p14="http://schemas.microsoft.com/office/powerpoint/2010/main" val="93279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B498-D88F-1C44-82E9-BAFC7E3712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D3B22E-38A8-764A-A91D-68F0DEC6179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BFA1E7-4218-4C44-8423-EF98F0ADA759}"/>
              </a:ext>
            </a:extLst>
          </p:cNvPr>
          <p:cNvSpPr>
            <a:spLocks noGrp="1"/>
          </p:cNvSpPr>
          <p:nvPr>
            <p:ph type="dt" sz="half" idx="10"/>
          </p:nvPr>
        </p:nvSpPr>
        <p:spPr/>
        <p:txBody>
          <a:bodyPr/>
          <a:lstStyle/>
          <a:p>
            <a:fld id="{342EAD3B-7A4B-2C49-BC22-42B8DE7559AA}" type="datetimeFigureOut">
              <a:rPr lang="en-US" smtClean="0"/>
              <a:t>6/9/2023</a:t>
            </a:fld>
            <a:endParaRPr lang="en-US"/>
          </a:p>
        </p:txBody>
      </p:sp>
      <p:sp>
        <p:nvSpPr>
          <p:cNvPr id="5" name="Footer Placeholder 4">
            <a:extLst>
              <a:ext uri="{FF2B5EF4-FFF2-40B4-BE49-F238E27FC236}">
                <a16:creationId xmlns:a16="http://schemas.microsoft.com/office/drawing/2014/main" id="{1FCB3564-E004-6A44-ACBC-A0DA10FB0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11B88-5D90-154A-AFAA-F42FFF76812D}"/>
              </a:ext>
            </a:extLst>
          </p:cNvPr>
          <p:cNvSpPr>
            <a:spLocks noGrp="1"/>
          </p:cNvSpPr>
          <p:nvPr>
            <p:ph type="sldNum" sz="quarter" idx="12"/>
          </p:nvPr>
        </p:nvSpPr>
        <p:spPr/>
        <p:txBody>
          <a:bodyPr/>
          <a:lstStyle/>
          <a:p>
            <a:fld id="{B00BC7F2-A819-E941-97FA-C39CC2FD509E}" type="slidenum">
              <a:rPr lang="en-US" smtClean="0"/>
              <a:t>‹#›</a:t>
            </a:fld>
            <a:endParaRPr lang="en-US"/>
          </a:p>
        </p:txBody>
      </p:sp>
    </p:spTree>
    <p:extLst>
      <p:ext uri="{BB962C8B-B14F-4D97-AF65-F5344CB8AC3E}">
        <p14:creationId xmlns:p14="http://schemas.microsoft.com/office/powerpoint/2010/main" val="2598621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2EAD3B-7A4B-2C49-BC22-42B8DE7559AA}" type="datetimeFigureOut">
              <a:rPr lang="en-US" smtClean="0"/>
              <a:t>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0BC7F2-A819-E941-97FA-C39CC2FD509E}" type="slidenum">
              <a:rPr lang="en-US" smtClean="0"/>
              <a:t>‹#›</a:t>
            </a:fld>
            <a:endParaRPr lang="en-US" dirty="0"/>
          </a:p>
        </p:txBody>
      </p:sp>
    </p:spTree>
    <p:extLst>
      <p:ext uri="{BB962C8B-B14F-4D97-AF65-F5344CB8AC3E}">
        <p14:creationId xmlns:p14="http://schemas.microsoft.com/office/powerpoint/2010/main" val="1513063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2EAD3B-7A4B-2C49-BC22-42B8DE7559AA}" type="datetimeFigureOut">
              <a:rPr lang="en-US" smtClean="0"/>
              <a:t>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0BC7F2-A819-E941-97FA-C39CC2FD509E}" type="slidenum">
              <a:rPr lang="en-US" smtClean="0"/>
              <a:t>‹#›</a:t>
            </a:fld>
            <a:endParaRPr lang="en-US" dirty="0"/>
          </a:p>
        </p:txBody>
      </p:sp>
    </p:spTree>
    <p:extLst>
      <p:ext uri="{BB962C8B-B14F-4D97-AF65-F5344CB8AC3E}">
        <p14:creationId xmlns:p14="http://schemas.microsoft.com/office/powerpoint/2010/main" val="2191261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2EAD3B-7A4B-2C49-BC22-42B8DE7559AA}" type="datetimeFigureOut">
              <a:rPr lang="en-US" smtClean="0"/>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0BC7F2-A819-E941-97FA-C39CC2FD509E}" type="slidenum">
              <a:rPr lang="en-US" smtClean="0"/>
              <a:t>‹#›</a:t>
            </a:fld>
            <a:endParaRPr lang="en-US" dirty="0"/>
          </a:p>
        </p:txBody>
      </p:sp>
    </p:spTree>
    <p:extLst>
      <p:ext uri="{BB962C8B-B14F-4D97-AF65-F5344CB8AC3E}">
        <p14:creationId xmlns:p14="http://schemas.microsoft.com/office/powerpoint/2010/main" val="1613810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2EAD3B-7A4B-2C49-BC22-42B8DE7559AA}" type="datetimeFigureOut">
              <a:rPr lang="en-US" smtClean="0"/>
              <a:t>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0BC7F2-A819-E941-97FA-C39CC2FD509E}" type="slidenum">
              <a:rPr lang="en-US" smtClean="0"/>
              <a:t>‹#›</a:t>
            </a:fld>
            <a:endParaRPr lang="en-US" dirty="0"/>
          </a:p>
        </p:txBody>
      </p:sp>
    </p:spTree>
    <p:extLst>
      <p:ext uri="{BB962C8B-B14F-4D97-AF65-F5344CB8AC3E}">
        <p14:creationId xmlns:p14="http://schemas.microsoft.com/office/powerpoint/2010/main" val="135997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92B3-4ED9-0B4E-807E-396568A8329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94B54CD-2558-4043-9A14-9122BB753B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6AA0647-22B0-3845-8146-5F54EF113471}"/>
              </a:ext>
            </a:extLst>
          </p:cNvPr>
          <p:cNvSpPr>
            <a:spLocks noGrp="1"/>
          </p:cNvSpPr>
          <p:nvPr>
            <p:ph type="dt" sz="half" idx="10"/>
          </p:nvPr>
        </p:nvSpPr>
        <p:spPr/>
        <p:txBody>
          <a:bodyPr/>
          <a:lstStyle/>
          <a:p>
            <a:fld id="{342EAD3B-7A4B-2C49-BC22-42B8DE7559AA}" type="datetimeFigureOut">
              <a:rPr lang="en-US" smtClean="0"/>
              <a:t>6/9/2023</a:t>
            </a:fld>
            <a:endParaRPr lang="en-US"/>
          </a:p>
        </p:txBody>
      </p:sp>
      <p:sp>
        <p:nvSpPr>
          <p:cNvPr id="5" name="Footer Placeholder 4">
            <a:extLst>
              <a:ext uri="{FF2B5EF4-FFF2-40B4-BE49-F238E27FC236}">
                <a16:creationId xmlns:a16="http://schemas.microsoft.com/office/drawing/2014/main" id="{58236339-9118-694D-BEEF-58636D240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C8EA0-F8E8-B544-9C6D-A5F3999F4EBF}"/>
              </a:ext>
            </a:extLst>
          </p:cNvPr>
          <p:cNvSpPr>
            <a:spLocks noGrp="1"/>
          </p:cNvSpPr>
          <p:nvPr>
            <p:ph type="sldNum" sz="quarter" idx="12"/>
          </p:nvPr>
        </p:nvSpPr>
        <p:spPr/>
        <p:txBody>
          <a:bodyPr/>
          <a:lstStyle/>
          <a:p>
            <a:fld id="{B00BC7F2-A819-E941-97FA-C39CC2FD509E}" type="slidenum">
              <a:rPr lang="en-US" smtClean="0"/>
              <a:t>‹#›</a:t>
            </a:fld>
            <a:endParaRPr lang="en-US"/>
          </a:p>
        </p:txBody>
      </p:sp>
    </p:spTree>
    <p:extLst>
      <p:ext uri="{BB962C8B-B14F-4D97-AF65-F5344CB8AC3E}">
        <p14:creationId xmlns:p14="http://schemas.microsoft.com/office/powerpoint/2010/main" val="248861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5803E-D07E-8041-A080-38F1A64AE7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AF20D09-AAAF-AF4D-A371-B99230F6662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1E5734A-A761-1D4A-954E-634F9220FD4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156EAE-1447-6644-8447-5A0948ADF83F}"/>
              </a:ext>
            </a:extLst>
          </p:cNvPr>
          <p:cNvSpPr>
            <a:spLocks noGrp="1"/>
          </p:cNvSpPr>
          <p:nvPr>
            <p:ph type="dt" sz="half" idx="10"/>
          </p:nvPr>
        </p:nvSpPr>
        <p:spPr/>
        <p:txBody>
          <a:bodyPr/>
          <a:lstStyle/>
          <a:p>
            <a:fld id="{342EAD3B-7A4B-2C49-BC22-42B8DE7559AA}" type="datetimeFigureOut">
              <a:rPr lang="en-US" smtClean="0"/>
              <a:t>6/9/2023</a:t>
            </a:fld>
            <a:endParaRPr lang="en-US"/>
          </a:p>
        </p:txBody>
      </p:sp>
      <p:sp>
        <p:nvSpPr>
          <p:cNvPr id="6" name="Footer Placeholder 5">
            <a:extLst>
              <a:ext uri="{FF2B5EF4-FFF2-40B4-BE49-F238E27FC236}">
                <a16:creationId xmlns:a16="http://schemas.microsoft.com/office/drawing/2014/main" id="{FA2F1ED8-65E9-1741-A91A-D88ECD5122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67865A-5886-B843-AFC6-F603A26F835F}"/>
              </a:ext>
            </a:extLst>
          </p:cNvPr>
          <p:cNvSpPr>
            <a:spLocks noGrp="1"/>
          </p:cNvSpPr>
          <p:nvPr>
            <p:ph type="sldNum" sz="quarter" idx="12"/>
          </p:nvPr>
        </p:nvSpPr>
        <p:spPr/>
        <p:txBody>
          <a:bodyPr/>
          <a:lstStyle/>
          <a:p>
            <a:fld id="{B00BC7F2-A819-E941-97FA-C39CC2FD509E}" type="slidenum">
              <a:rPr lang="en-US" smtClean="0"/>
              <a:t>‹#›</a:t>
            </a:fld>
            <a:endParaRPr lang="en-US"/>
          </a:p>
        </p:txBody>
      </p:sp>
    </p:spTree>
    <p:extLst>
      <p:ext uri="{BB962C8B-B14F-4D97-AF65-F5344CB8AC3E}">
        <p14:creationId xmlns:p14="http://schemas.microsoft.com/office/powerpoint/2010/main" val="3591151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41AC-09FB-D647-9C56-4AED78BA5EE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76F1D35-900F-EA4F-B54E-9DA487177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6A7A3CD-511B-F642-BB46-C7319E1096D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98976AA-A730-0E4C-B8D7-573920E301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71FFA2-5603-654F-BBC6-B51DBE718B6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998561-62C4-364B-A67D-9BCC1A422AD4}"/>
              </a:ext>
            </a:extLst>
          </p:cNvPr>
          <p:cNvSpPr>
            <a:spLocks noGrp="1"/>
          </p:cNvSpPr>
          <p:nvPr>
            <p:ph type="dt" sz="half" idx="10"/>
          </p:nvPr>
        </p:nvSpPr>
        <p:spPr/>
        <p:txBody>
          <a:bodyPr/>
          <a:lstStyle/>
          <a:p>
            <a:fld id="{342EAD3B-7A4B-2C49-BC22-42B8DE7559AA}" type="datetimeFigureOut">
              <a:rPr lang="en-US" smtClean="0"/>
              <a:t>6/9/2023</a:t>
            </a:fld>
            <a:endParaRPr lang="en-US"/>
          </a:p>
        </p:txBody>
      </p:sp>
      <p:sp>
        <p:nvSpPr>
          <p:cNvPr id="8" name="Footer Placeholder 7">
            <a:extLst>
              <a:ext uri="{FF2B5EF4-FFF2-40B4-BE49-F238E27FC236}">
                <a16:creationId xmlns:a16="http://schemas.microsoft.com/office/drawing/2014/main" id="{39897F86-29D2-BC4B-862A-375C4FC2F4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8A549D-6E16-1E44-9208-32D9A21FCFA9}"/>
              </a:ext>
            </a:extLst>
          </p:cNvPr>
          <p:cNvSpPr>
            <a:spLocks noGrp="1"/>
          </p:cNvSpPr>
          <p:nvPr>
            <p:ph type="sldNum" sz="quarter" idx="12"/>
          </p:nvPr>
        </p:nvSpPr>
        <p:spPr/>
        <p:txBody>
          <a:bodyPr/>
          <a:lstStyle/>
          <a:p>
            <a:fld id="{B00BC7F2-A819-E941-97FA-C39CC2FD509E}" type="slidenum">
              <a:rPr lang="en-US" smtClean="0"/>
              <a:t>‹#›</a:t>
            </a:fld>
            <a:endParaRPr lang="en-US"/>
          </a:p>
        </p:txBody>
      </p:sp>
    </p:spTree>
    <p:extLst>
      <p:ext uri="{BB962C8B-B14F-4D97-AF65-F5344CB8AC3E}">
        <p14:creationId xmlns:p14="http://schemas.microsoft.com/office/powerpoint/2010/main" val="3205168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1A355-8188-B74C-8A39-47DFC530D85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B59FA43-68FB-9742-8B6A-0338F7C94E29}"/>
              </a:ext>
            </a:extLst>
          </p:cNvPr>
          <p:cNvSpPr>
            <a:spLocks noGrp="1"/>
          </p:cNvSpPr>
          <p:nvPr>
            <p:ph type="dt" sz="half" idx="10"/>
          </p:nvPr>
        </p:nvSpPr>
        <p:spPr/>
        <p:txBody>
          <a:bodyPr/>
          <a:lstStyle/>
          <a:p>
            <a:fld id="{342EAD3B-7A4B-2C49-BC22-42B8DE7559AA}" type="datetimeFigureOut">
              <a:rPr lang="en-US" smtClean="0"/>
              <a:t>6/9/2023</a:t>
            </a:fld>
            <a:endParaRPr lang="en-US"/>
          </a:p>
        </p:txBody>
      </p:sp>
      <p:sp>
        <p:nvSpPr>
          <p:cNvPr id="4" name="Footer Placeholder 3">
            <a:extLst>
              <a:ext uri="{FF2B5EF4-FFF2-40B4-BE49-F238E27FC236}">
                <a16:creationId xmlns:a16="http://schemas.microsoft.com/office/drawing/2014/main" id="{616E21A7-53E0-6847-A97D-FA6EDE5590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80B911-3FEC-5546-8612-E11A6FA11259}"/>
              </a:ext>
            </a:extLst>
          </p:cNvPr>
          <p:cNvSpPr>
            <a:spLocks noGrp="1"/>
          </p:cNvSpPr>
          <p:nvPr>
            <p:ph type="sldNum" sz="quarter" idx="12"/>
          </p:nvPr>
        </p:nvSpPr>
        <p:spPr/>
        <p:txBody>
          <a:bodyPr/>
          <a:lstStyle/>
          <a:p>
            <a:fld id="{B00BC7F2-A819-E941-97FA-C39CC2FD509E}" type="slidenum">
              <a:rPr lang="en-US" smtClean="0"/>
              <a:t>‹#›</a:t>
            </a:fld>
            <a:endParaRPr lang="en-US"/>
          </a:p>
        </p:txBody>
      </p:sp>
    </p:spTree>
    <p:extLst>
      <p:ext uri="{BB962C8B-B14F-4D97-AF65-F5344CB8AC3E}">
        <p14:creationId xmlns:p14="http://schemas.microsoft.com/office/powerpoint/2010/main" val="161047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A1E735-5140-0A46-9DBF-FE3BFE78C672}"/>
              </a:ext>
            </a:extLst>
          </p:cNvPr>
          <p:cNvSpPr>
            <a:spLocks noGrp="1"/>
          </p:cNvSpPr>
          <p:nvPr>
            <p:ph type="dt" sz="half" idx="10"/>
          </p:nvPr>
        </p:nvSpPr>
        <p:spPr/>
        <p:txBody>
          <a:bodyPr/>
          <a:lstStyle/>
          <a:p>
            <a:fld id="{342EAD3B-7A4B-2C49-BC22-42B8DE7559AA}" type="datetimeFigureOut">
              <a:rPr lang="en-US" smtClean="0"/>
              <a:t>6/9/2023</a:t>
            </a:fld>
            <a:endParaRPr lang="en-US"/>
          </a:p>
        </p:txBody>
      </p:sp>
      <p:sp>
        <p:nvSpPr>
          <p:cNvPr id="3" name="Footer Placeholder 2">
            <a:extLst>
              <a:ext uri="{FF2B5EF4-FFF2-40B4-BE49-F238E27FC236}">
                <a16:creationId xmlns:a16="http://schemas.microsoft.com/office/drawing/2014/main" id="{470F183B-426C-5046-A7BC-1988099EAA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2393CD-5AD6-B44B-BE49-EE3910B83C6C}"/>
              </a:ext>
            </a:extLst>
          </p:cNvPr>
          <p:cNvSpPr>
            <a:spLocks noGrp="1"/>
          </p:cNvSpPr>
          <p:nvPr>
            <p:ph type="sldNum" sz="quarter" idx="12"/>
          </p:nvPr>
        </p:nvSpPr>
        <p:spPr/>
        <p:txBody>
          <a:bodyPr/>
          <a:lstStyle/>
          <a:p>
            <a:fld id="{B00BC7F2-A819-E941-97FA-C39CC2FD509E}" type="slidenum">
              <a:rPr lang="en-US" smtClean="0"/>
              <a:t>‹#›</a:t>
            </a:fld>
            <a:endParaRPr lang="en-US"/>
          </a:p>
        </p:txBody>
      </p:sp>
    </p:spTree>
    <p:extLst>
      <p:ext uri="{BB962C8B-B14F-4D97-AF65-F5344CB8AC3E}">
        <p14:creationId xmlns:p14="http://schemas.microsoft.com/office/powerpoint/2010/main" val="2960773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0566-48C4-914B-A9C2-0E19C567199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55549A-6074-B242-88A8-50ED97A946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5357133-57DA-124A-895D-414370879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8AFD33-2957-464C-A074-4E705D36E343}"/>
              </a:ext>
            </a:extLst>
          </p:cNvPr>
          <p:cNvSpPr>
            <a:spLocks noGrp="1"/>
          </p:cNvSpPr>
          <p:nvPr>
            <p:ph type="dt" sz="half" idx="10"/>
          </p:nvPr>
        </p:nvSpPr>
        <p:spPr/>
        <p:txBody>
          <a:bodyPr/>
          <a:lstStyle/>
          <a:p>
            <a:fld id="{342EAD3B-7A4B-2C49-BC22-42B8DE7559AA}" type="datetimeFigureOut">
              <a:rPr lang="en-US" smtClean="0"/>
              <a:t>6/9/2023</a:t>
            </a:fld>
            <a:endParaRPr lang="en-US"/>
          </a:p>
        </p:txBody>
      </p:sp>
      <p:sp>
        <p:nvSpPr>
          <p:cNvPr id="6" name="Footer Placeholder 5">
            <a:extLst>
              <a:ext uri="{FF2B5EF4-FFF2-40B4-BE49-F238E27FC236}">
                <a16:creationId xmlns:a16="http://schemas.microsoft.com/office/drawing/2014/main" id="{20540C41-8340-9747-898B-4391A636D6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5A6A11-2782-5640-B9E6-8EB951B14211}"/>
              </a:ext>
            </a:extLst>
          </p:cNvPr>
          <p:cNvSpPr>
            <a:spLocks noGrp="1"/>
          </p:cNvSpPr>
          <p:nvPr>
            <p:ph type="sldNum" sz="quarter" idx="12"/>
          </p:nvPr>
        </p:nvSpPr>
        <p:spPr/>
        <p:txBody>
          <a:bodyPr/>
          <a:lstStyle/>
          <a:p>
            <a:fld id="{B00BC7F2-A819-E941-97FA-C39CC2FD509E}" type="slidenum">
              <a:rPr lang="en-US" smtClean="0"/>
              <a:t>‹#›</a:t>
            </a:fld>
            <a:endParaRPr lang="en-US"/>
          </a:p>
        </p:txBody>
      </p:sp>
    </p:spTree>
    <p:extLst>
      <p:ext uri="{BB962C8B-B14F-4D97-AF65-F5344CB8AC3E}">
        <p14:creationId xmlns:p14="http://schemas.microsoft.com/office/powerpoint/2010/main" val="81701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9220F-05E4-AC4F-B796-37AAF338BF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57DE5FF-0A33-6748-82C4-0AC7863157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669222-0EFB-7343-9CD5-089C62AEE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36A88-3D7E-704A-BC1C-B6622F565558}"/>
              </a:ext>
            </a:extLst>
          </p:cNvPr>
          <p:cNvSpPr>
            <a:spLocks noGrp="1"/>
          </p:cNvSpPr>
          <p:nvPr>
            <p:ph type="dt" sz="half" idx="10"/>
          </p:nvPr>
        </p:nvSpPr>
        <p:spPr/>
        <p:txBody>
          <a:bodyPr/>
          <a:lstStyle/>
          <a:p>
            <a:fld id="{342EAD3B-7A4B-2C49-BC22-42B8DE7559AA}" type="datetimeFigureOut">
              <a:rPr lang="en-US" smtClean="0"/>
              <a:t>6/9/2023</a:t>
            </a:fld>
            <a:endParaRPr lang="en-US"/>
          </a:p>
        </p:txBody>
      </p:sp>
      <p:sp>
        <p:nvSpPr>
          <p:cNvPr id="6" name="Footer Placeholder 5">
            <a:extLst>
              <a:ext uri="{FF2B5EF4-FFF2-40B4-BE49-F238E27FC236}">
                <a16:creationId xmlns:a16="http://schemas.microsoft.com/office/drawing/2014/main" id="{06A61CC4-A8F9-DC4D-95B3-55043EC651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B35E2-45D0-8B48-8B73-BDA3691E9A3E}"/>
              </a:ext>
            </a:extLst>
          </p:cNvPr>
          <p:cNvSpPr>
            <a:spLocks noGrp="1"/>
          </p:cNvSpPr>
          <p:nvPr>
            <p:ph type="sldNum" sz="quarter" idx="12"/>
          </p:nvPr>
        </p:nvSpPr>
        <p:spPr/>
        <p:txBody>
          <a:bodyPr/>
          <a:lstStyle/>
          <a:p>
            <a:fld id="{B00BC7F2-A819-E941-97FA-C39CC2FD509E}" type="slidenum">
              <a:rPr lang="en-US" smtClean="0"/>
              <a:t>‹#›</a:t>
            </a:fld>
            <a:endParaRPr lang="en-US"/>
          </a:p>
        </p:txBody>
      </p:sp>
    </p:spTree>
    <p:extLst>
      <p:ext uri="{BB962C8B-B14F-4D97-AF65-F5344CB8AC3E}">
        <p14:creationId xmlns:p14="http://schemas.microsoft.com/office/powerpoint/2010/main" val="4229011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FE5ADD-9715-D242-BFF8-8CAEB40B0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F928FD-CADB-0A4F-BC52-F625863A56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0EBDED-4A77-8A4E-A907-08A404A98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EAD3B-7A4B-2C49-BC22-42B8DE7559AA}" type="datetimeFigureOut">
              <a:rPr lang="en-US" smtClean="0"/>
              <a:t>6/9/2023</a:t>
            </a:fld>
            <a:endParaRPr lang="en-US"/>
          </a:p>
        </p:txBody>
      </p:sp>
      <p:sp>
        <p:nvSpPr>
          <p:cNvPr id="5" name="Footer Placeholder 4">
            <a:extLst>
              <a:ext uri="{FF2B5EF4-FFF2-40B4-BE49-F238E27FC236}">
                <a16:creationId xmlns:a16="http://schemas.microsoft.com/office/drawing/2014/main" id="{D5286D28-21D8-1845-8CEE-6504B79D76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642100-A9D5-0749-B7E9-38E7782CE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BC7F2-A819-E941-97FA-C39CC2FD509E}" type="slidenum">
              <a:rPr lang="en-US" smtClean="0"/>
              <a:t>‹#›</a:t>
            </a:fld>
            <a:endParaRPr lang="en-US"/>
          </a:p>
        </p:txBody>
      </p:sp>
    </p:spTree>
    <p:extLst>
      <p:ext uri="{BB962C8B-B14F-4D97-AF65-F5344CB8AC3E}">
        <p14:creationId xmlns:p14="http://schemas.microsoft.com/office/powerpoint/2010/main" val="724539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EAD3B-7A4B-2C49-BC22-42B8DE7559AA}" type="datetimeFigureOut">
              <a:rPr lang="en-US" smtClean="0"/>
              <a:t>6/9/2023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BC7F2-A819-E941-97FA-C39CC2FD509E}" type="slidenum">
              <a:rPr lang="en-US" smtClean="0"/>
              <a:t>‹#›</a:t>
            </a:fld>
            <a:endParaRPr lang="en-US"/>
          </a:p>
        </p:txBody>
      </p:sp>
    </p:spTree>
    <p:extLst>
      <p:ext uri="{BB962C8B-B14F-4D97-AF65-F5344CB8AC3E}">
        <p14:creationId xmlns:p14="http://schemas.microsoft.com/office/powerpoint/2010/main" val="17564346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9.svg"/><Relationship Id="rId11" Type="http://schemas.openxmlformats.org/officeDocument/2006/relationships/image" Target="../media/image44.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8.svg"/></Relationships>
</file>

<file path=ppt/slides/_rels/slide1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399A-91EF-0044-9B4E-99FAFE9AB49A}"/>
              </a:ext>
            </a:extLst>
          </p:cNvPr>
          <p:cNvSpPr>
            <a:spLocks noGrp="1"/>
          </p:cNvSpPr>
          <p:nvPr>
            <p:ph type="ctrTitle"/>
          </p:nvPr>
        </p:nvSpPr>
        <p:spPr>
          <a:xfrm>
            <a:off x="0" y="461095"/>
            <a:ext cx="12192000" cy="2387600"/>
          </a:xfrm>
        </p:spPr>
        <p:txBody>
          <a:bodyPr anchor="ctr">
            <a:normAutofit fontScale="90000"/>
          </a:bodyPr>
          <a:lstStyle/>
          <a:p>
            <a:br>
              <a:rPr lang="en-GB" altLang="en-US" sz="5400" dirty="0">
                <a:solidFill>
                  <a:schemeClr val="bg1"/>
                </a:solidFill>
                <a:latin typeface="Calibri" panose="020F0502020204030204" pitchFamily="34" charset="0"/>
                <a:cs typeface="Calibri" panose="020F0502020204030204" pitchFamily="34" charset="0"/>
              </a:rPr>
            </a:br>
            <a:br>
              <a:rPr lang="en-GB" altLang="en-US" sz="5400" dirty="0">
                <a:solidFill>
                  <a:schemeClr val="bg1"/>
                </a:solidFill>
                <a:latin typeface="Calibri" panose="020F0502020204030204" pitchFamily="34" charset="0"/>
                <a:cs typeface="Calibri" panose="020F0502020204030204" pitchFamily="34" charset="0"/>
              </a:rPr>
            </a:br>
            <a:br>
              <a:rPr lang="en-GB" altLang="en-US" sz="5400" dirty="0">
                <a:solidFill>
                  <a:schemeClr val="bg1"/>
                </a:solidFill>
                <a:latin typeface="Calibri" panose="020F0502020204030204" pitchFamily="34" charset="0"/>
                <a:cs typeface="Calibri" panose="020F0502020204030204" pitchFamily="34" charset="0"/>
              </a:rPr>
            </a:br>
            <a:r>
              <a:rPr lang="en-GB" altLang="en-US" sz="3200" dirty="0">
                <a:solidFill>
                  <a:schemeClr val="bg1"/>
                </a:solidFill>
                <a:latin typeface="Calibri" panose="020F0502020204030204" pitchFamily="34" charset="0"/>
                <a:cs typeface="Calibri" panose="020F0502020204030204" pitchFamily="34" charset="0"/>
              </a:rPr>
              <a:t>SEND and Inclusion</a:t>
            </a:r>
            <a:br>
              <a:rPr lang="en-GB" altLang="en-US" sz="3200" dirty="0">
                <a:solidFill>
                  <a:schemeClr val="bg1"/>
                </a:solidFill>
                <a:latin typeface="Calibri" panose="020F0502020204030204" pitchFamily="34" charset="0"/>
                <a:cs typeface="Calibri" panose="020F0502020204030204" pitchFamily="34" charset="0"/>
              </a:rPr>
            </a:br>
            <a:br>
              <a:rPr lang="en-GB" altLang="en-US" sz="3200" dirty="0">
                <a:solidFill>
                  <a:schemeClr val="bg1"/>
                </a:solidFill>
                <a:latin typeface="Calibri" panose="020F0502020204030204" pitchFamily="34" charset="0"/>
                <a:cs typeface="Calibri" panose="020F0502020204030204" pitchFamily="34" charset="0"/>
              </a:rPr>
            </a:br>
            <a:r>
              <a:rPr lang="en-GB" altLang="en-US" sz="3200" dirty="0">
                <a:solidFill>
                  <a:schemeClr val="bg1"/>
                </a:solidFill>
                <a:latin typeface="Calibri" panose="020F0502020204030204" pitchFamily="34" charset="0"/>
                <a:cs typeface="Calibri" panose="020F0502020204030204" pitchFamily="34" charset="0"/>
              </a:rPr>
              <a:t> Key Projects Update</a:t>
            </a:r>
            <a:br>
              <a:rPr lang="en-GB" altLang="en-US" sz="3200" dirty="0">
                <a:solidFill>
                  <a:schemeClr val="bg1"/>
                </a:solidFill>
                <a:latin typeface="Calibri" panose="020F0502020204030204" pitchFamily="34" charset="0"/>
                <a:cs typeface="Calibri" panose="020F0502020204030204" pitchFamily="34" charset="0"/>
              </a:rPr>
            </a:br>
            <a:br>
              <a:rPr lang="en-GB" altLang="en-US" sz="3200" dirty="0">
                <a:solidFill>
                  <a:schemeClr val="bg1"/>
                </a:solidFill>
                <a:latin typeface="Calibri" panose="020F0502020204030204" pitchFamily="34" charset="0"/>
                <a:cs typeface="Calibri" panose="020F0502020204030204" pitchFamily="34" charset="0"/>
              </a:rPr>
            </a:br>
            <a:r>
              <a:rPr lang="en-GB" altLang="en-US" sz="3200" b="1" dirty="0">
                <a:solidFill>
                  <a:schemeClr val="bg1"/>
                </a:solidFill>
                <a:latin typeface="Calibri" panose="020F0502020204030204" pitchFamily="34" charset="0"/>
                <a:cs typeface="Calibri" panose="020F0502020204030204" pitchFamily="34" charset="0"/>
              </a:rPr>
              <a:t>Making Changes Together, June 2023</a:t>
            </a:r>
            <a:endParaRPr lang="en-US" sz="3200" b="1" dirty="0">
              <a:solidFill>
                <a:schemeClr val="bg1"/>
              </a:solidFill>
            </a:endParaRPr>
          </a:p>
        </p:txBody>
      </p:sp>
      <p:sp>
        <p:nvSpPr>
          <p:cNvPr id="3" name="TextBox 2">
            <a:extLst>
              <a:ext uri="{FF2B5EF4-FFF2-40B4-BE49-F238E27FC236}">
                <a16:creationId xmlns:a16="http://schemas.microsoft.com/office/drawing/2014/main" id="{1D7E721B-CB27-B0B2-77B1-0BC6209FA704}"/>
              </a:ext>
            </a:extLst>
          </p:cNvPr>
          <p:cNvSpPr txBox="1"/>
          <p:nvPr/>
        </p:nvSpPr>
        <p:spPr>
          <a:xfrm>
            <a:off x="2912532" y="4756834"/>
            <a:ext cx="68918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Paul Shadforth – Strategic Manager SEND and Inclusion</a:t>
            </a:r>
          </a:p>
        </p:txBody>
      </p:sp>
    </p:spTree>
    <p:extLst>
      <p:ext uri="{BB962C8B-B14F-4D97-AF65-F5344CB8AC3E}">
        <p14:creationId xmlns:p14="http://schemas.microsoft.com/office/powerpoint/2010/main" val="3843127857"/>
      </p:ext>
    </p:extLst>
  </p:cSld>
  <p:clrMapOvr>
    <a:masterClrMapping/>
  </p:clrMapOvr>
  <mc:AlternateContent xmlns:mc="http://schemas.openxmlformats.org/markup-compatibility/2006" xmlns:p14="http://schemas.microsoft.com/office/powerpoint/2010/main">
    <mc:Choice Requires="p14">
      <p:transition spd="slow" p14:dur="2000" advTm="46221"/>
    </mc:Choice>
    <mc:Fallback xmlns="">
      <p:transition spd="slow" advTm="462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3E20EEA7-6791-303D-9EC0-7FD149D8BE81}"/>
              </a:ext>
            </a:extLst>
          </p:cNvPr>
          <p:cNvSpPr/>
          <p:nvPr/>
        </p:nvSpPr>
        <p:spPr>
          <a:xfrm>
            <a:off x="1309432" y="3479962"/>
            <a:ext cx="2156476" cy="2240526"/>
          </a:xfrm>
          <a:prstGeom prst="ellipse">
            <a:avLst/>
          </a:prstGeom>
          <a:solidFill>
            <a:schemeClr val="bg1"/>
          </a:solidFill>
          <a:ln w="355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D2911B65-0ED4-CC93-CFFB-3BC1D0131A54}"/>
              </a:ext>
            </a:extLst>
          </p:cNvPr>
          <p:cNvSpPr/>
          <p:nvPr/>
        </p:nvSpPr>
        <p:spPr>
          <a:xfrm>
            <a:off x="2323724" y="3320959"/>
            <a:ext cx="1565484" cy="2596960"/>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45" name="Oval 44">
            <a:extLst>
              <a:ext uri="{FF2B5EF4-FFF2-40B4-BE49-F238E27FC236}">
                <a16:creationId xmlns:a16="http://schemas.microsoft.com/office/drawing/2014/main" id="{E6F91DB7-A6AE-C3B1-B272-F15D4678F0AD}"/>
              </a:ext>
            </a:extLst>
          </p:cNvPr>
          <p:cNvSpPr/>
          <p:nvPr/>
        </p:nvSpPr>
        <p:spPr>
          <a:xfrm>
            <a:off x="8778091" y="1244354"/>
            <a:ext cx="2156476" cy="2240526"/>
          </a:xfrm>
          <a:prstGeom prst="ellipse">
            <a:avLst/>
          </a:prstGeom>
          <a:solidFill>
            <a:schemeClr val="bg1"/>
          </a:solidFill>
          <a:ln w="355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97B49926-871C-EA8E-C0D7-7D5BF2C533E3}"/>
              </a:ext>
            </a:extLst>
          </p:cNvPr>
          <p:cNvSpPr/>
          <p:nvPr/>
        </p:nvSpPr>
        <p:spPr>
          <a:xfrm>
            <a:off x="8399390" y="1071155"/>
            <a:ext cx="1565484" cy="2596960"/>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sp>
        <p:nvSpPr>
          <p:cNvPr id="10" name="Title 9">
            <a:extLst>
              <a:ext uri="{FF2B5EF4-FFF2-40B4-BE49-F238E27FC236}">
                <a16:creationId xmlns:a16="http://schemas.microsoft.com/office/drawing/2014/main" id="{909FE599-56E2-6931-9502-9E4107470887}"/>
              </a:ext>
            </a:extLst>
          </p:cNvPr>
          <p:cNvSpPr>
            <a:spLocks noGrp="1"/>
          </p:cNvSpPr>
          <p:nvPr>
            <p:ph type="title"/>
          </p:nvPr>
        </p:nvSpPr>
        <p:spPr/>
        <p:txBody>
          <a:bodyPr/>
          <a:lstStyle/>
          <a:p>
            <a:r>
              <a:rPr lang="en-GB"/>
              <a:t>DBV Diagnostic Stages</a:t>
            </a:r>
          </a:p>
        </p:txBody>
      </p:sp>
      <p:grpSp>
        <p:nvGrpSpPr>
          <p:cNvPr id="13" name="Group 12">
            <a:extLst>
              <a:ext uri="{FF2B5EF4-FFF2-40B4-BE49-F238E27FC236}">
                <a16:creationId xmlns:a16="http://schemas.microsoft.com/office/drawing/2014/main" id="{4FD2CE09-C10F-3F56-6D00-9F81B28B9E5D}"/>
              </a:ext>
            </a:extLst>
          </p:cNvPr>
          <p:cNvGrpSpPr/>
          <p:nvPr/>
        </p:nvGrpSpPr>
        <p:grpSpPr>
          <a:xfrm>
            <a:off x="543548" y="1071155"/>
            <a:ext cx="11396549" cy="5135429"/>
            <a:chOff x="556238" y="2335370"/>
            <a:chExt cx="10550066" cy="2947759"/>
          </a:xfrm>
        </p:grpSpPr>
        <p:sp>
          <p:nvSpPr>
            <p:cNvPr id="14" name="Rectangle 13">
              <a:extLst>
                <a:ext uri="{FF2B5EF4-FFF2-40B4-BE49-F238E27FC236}">
                  <a16:creationId xmlns:a16="http://schemas.microsoft.com/office/drawing/2014/main" id="{D668E000-697A-2C12-5FD1-A04AD5D858C5}"/>
                </a:ext>
              </a:extLst>
            </p:cNvPr>
            <p:cNvSpPr/>
            <p:nvPr/>
          </p:nvSpPr>
          <p:spPr>
            <a:xfrm>
              <a:off x="556238" y="2335370"/>
              <a:ext cx="8731876" cy="206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nterFace"/>
                <a:ea typeface="+mn-ea"/>
                <a:cs typeface="+mn-cs"/>
              </a:endParaRPr>
            </a:p>
          </p:txBody>
        </p:sp>
        <p:sp>
          <p:nvSpPr>
            <p:cNvPr id="15" name="Rectangle 14">
              <a:extLst>
                <a:ext uri="{FF2B5EF4-FFF2-40B4-BE49-F238E27FC236}">
                  <a16:creationId xmlns:a16="http://schemas.microsoft.com/office/drawing/2014/main" id="{D99058E8-244C-09F5-899E-AD47C689D281}"/>
                </a:ext>
              </a:extLst>
            </p:cNvPr>
            <p:cNvSpPr/>
            <p:nvPr/>
          </p:nvSpPr>
          <p:spPr>
            <a:xfrm>
              <a:off x="2156140" y="4898264"/>
              <a:ext cx="8731876" cy="206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nterFace"/>
                <a:ea typeface="+mn-ea"/>
                <a:cs typeface="+mn-cs"/>
              </a:endParaRPr>
            </a:p>
          </p:txBody>
        </p:sp>
        <p:sp>
          <p:nvSpPr>
            <p:cNvPr id="16" name="Arrow: Pentagon 15">
              <a:extLst>
                <a:ext uri="{FF2B5EF4-FFF2-40B4-BE49-F238E27FC236}">
                  <a16:creationId xmlns:a16="http://schemas.microsoft.com/office/drawing/2014/main" id="{AD2E9494-C720-0226-4CCF-B2A168538E51}"/>
                </a:ext>
              </a:extLst>
            </p:cNvPr>
            <p:cNvSpPr/>
            <p:nvPr/>
          </p:nvSpPr>
          <p:spPr>
            <a:xfrm>
              <a:off x="10705260" y="4728516"/>
              <a:ext cx="401044" cy="554613"/>
            </a:xfrm>
            <a:prstGeom prst="homePlate">
              <a:avLst>
                <a:gd name="adj" fmla="val 1454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4C3C7BB-7A37-EEC9-C7B4-92A7A9651216}"/>
                </a:ext>
              </a:extLst>
            </p:cNvPr>
            <p:cNvSpPr/>
            <p:nvPr/>
          </p:nvSpPr>
          <p:spPr>
            <a:xfrm>
              <a:off x="2197994" y="3614946"/>
              <a:ext cx="7090120" cy="206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InterFace"/>
                <a:ea typeface="+mn-ea"/>
                <a:cs typeface="+mn-cs"/>
              </a:endParaRPr>
            </a:p>
          </p:txBody>
        </p:sp>
      </p:grpSp>
      <p:sp>
        <p:nvSpPr>
          <p:cNvPr id="20" name="Oval 19">
            <a:extLst>
              <a:ext uri="{FF2B5EF4-FFF2-40B4-BE49-F238E27FC236}">
                <a16:creationId xmlns:a16="http://schemas.microsoft.com/office/drawing/2014/main" id="{3A14312E-FFEB-5169-7D44-84C34F3B0203}"/>
              </a:ext>
            </a:extLst>
          </p:cNvPr>
          <p:cNvSpPr/>
          <p:nvPr/>
        </p:nvSpPr>
        <p:spPr>
          <a:xfrm>
            <a:off x="2080674" y="805897"/>
            <a:ext cx="847636" cy="848053"/>
          </a:xfrm>
          <a:prstGeom prst="ellipse">
            <a:avLst/>
          </a:prstGeom>
          <a:solidFill>
            <a:srgbClr val="828282"/>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DFF66C6-A5BA-F1D4-9E3B-15E734A77440}"/>
              </a:ext>
            </a:extLst>
          </p:cNvPr>
          <p:cNvSpPr/>
          <p:nvPr/>
        </p:nvSpPr>
        <p:spPr>
          <a:xfrm>
            <a:off x="9287143" y="5218364"/>
            <a:ext cx="847636" cy="848053"/>
          </a:xfrm>
          <a:prstGeom prst="ellipse">
            <a:avLst/>
          </a:prstGeom>
          <a:solidFill>
            <a:schemeClr val="accent6"/>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Graphic 21" descr="Aspiration with solid fill">
            <a:extLst>
              <a:ext uri="{FF2B5EF4-FFF2-40B4-BE49-F238E27FC236}">
                <a16:creationId xmlns:a16="http://schemas.microsoft.com/office/drawing/2014/main" id="{0BCD71A3-E140-C76A-CFCF-1CBCD39D3C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01361" y="5332790"/>
            <a:ext cx="619200" cy="619200"/>
          </a:xfrm>
          <a:prstGeom prst="rect">
            <a:avLst/>
          </a:prstGeom>
        </p:spPr>
      </p:pic>
      <p:pic>
        <p:nvPicPr>
          <p:cNvPr id="23" name="Graphic 22" descr="Checklist with solid fill">
            <a:extLst>
              <a:ext uri="{FF2B5EF4-FFF2-40B4-BE49-F238E27FC236}">
                <a16:creationId xmlns:a16="http://schemas.microsoft.com/office/drawing/2014/main" id="{F22A29BF-BE84-1AC8-10CA-9F6D0B8E75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94892" y="920323"/>
            <a:ext cx="619200" cy="619200"/>
          </a:xfrm>
          <a:prstGeom prst="rect">
            <a:avLst/>
          </a:prstGeom>
        </p:spPr>
      </p:pic>
      <p:grpSp>
        <p:nvGrpSpPr>
          <p:cNvPr id="24" name="Group 23">
            <a:extLst>
              <a:ext uri="{FF2B5EF4-FFF2-40B4-BE49-F238E27FC236}">
                <a16:creationId xmlns:a16="http://schemas.microsoft.com/office/drawing/2014/main" id="{DB0E062C-EC4A-232B-E2DD-D2E01543B6AA}"/>
              </a:ext>
            </a:extLst>
          </p:cNvPr>
          <p:cNvGrpSpPr/>
          <p:nvPr/>
        </p:nvGrpSpPr>
        <p:grpSpPr>
          <a:xfrm>
            <a:off x="3483456" y="3027253"/>
            <a:ext cx="847636" cy="848053"/>
            <a:chOff x="2704758" y="3227556"/>
            <a:chExt cx="847636" cy="848053"/>
          </a:xfrm>
        </p:grpSpPr>
        <p:sp>
          <p:nvSpPr>
            <p:cNvPr id="25" name="Oval 24">
              <a:extLst>
                <a:ext uri="{FF2B5EF4-FFF2-40B4-BE49-F238E27FC236}">
                  <a16:creationId xmlns:a16="http://schemas.microsoft.com/office/drawing/2014/main" id="{CECED4B8-B7BB-C064-F6F6-E8F626FBE49A}"/>
                </a:ext>
              </a:extLst>
            </p:cNvPr>
            <p:cNvSpPr/>
            <p:nvPr/>
          </p:nvSpPr>
          <p:spPr>
            <a:xfrm>
              <a:off x="2704758" y="3227556"/>
              <a:ext cx="847636" cy="848053"/>
            </a:xfrm>
            <a:prstGeom prst="ellipse">
              <a:avLst/>
            </a:prstGeom>
            <a:solidFill>
              <a:schemeClr val="accent4"/>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Graphic 25" descr="Playbook with solid fill">
              <a:extLst>
                <a:ext uri="{FF2B5EF4-FFF2-40B4-BE49-F238E27FC236}">
                  <a16:creationId xmlns:a16="http://schemas.microsoft.com/office/drawing/2014/main" id="{15D2A5DF-C083-BD5B-D82D-D8A64ABA91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18976" y="3341982"/>
              <a:ext cx="619200" cy="619200"/>
            </a:xfrm>
            <a:prstGeom prst="rect">
              <a:avLst/>
            </a:prstGeom>
          </p:spPr>
        </p:pic>
      </p:grpSp>
      <p:grpSp>
        <p:nvGrpSpPr>
          <p:cNvPr id="27" name="Group 26">
            <a:extLst>
              <a:ext uri="{FF2B5EF4-FFF2-40B4-BE49-F238E27FC236}">
                <a16:creationId xmlns:a16="http://schemas.microsoft.com/office/drawing/2014/main" id="{4A9FE45E-6FDA-6C0D-6A7A-BF280A268952}"/>
              </a:ext>
            </a:extLst>
          </p:cNvPr>
          <p:cNvGrpSpPr/>
          <p:nvPr/>
        </p:nvGrpSpPr>
        <p:grpSpPr>
          <a:xfrm>
            <a:off x="4841749" y="5221543"/>
            <a:ext cx="847636" cy="848053"/>
            <a:chOff x="4388759" y="4515872"/>
            <a:chExt cx="847636" cy="848053"/>
          </a:xfrm>
        </p:grpSpPr>
        <p:sp>
          <p:nvSpPr>
            <p:cNvPr id="28" name="Oval 27">
              <a:extLst>
                <a:ext uri="{FF2B5EF4-FFF2-40B4-BE49-F238E27FC236}">
                  <a16:creationId xmlns:a16="http://schemas.microsoft.com/office/drawing/2014/main" id="{492EFA1F-071E-D963-7044-AAD15809ACFB}"/>
                </a:ext>
              </a:extLst>
            </p:cNvPr>
            <p:cNvSpPr/>
            <p:nvPr/>
          </p:nvSpPr>
          <p:spPr>
            <a:xfrm>
              <a:off x="4388759" y="4515872"/>
              <a:ext cx="847636" cy="848053"/>
            </a:xfrm>
            <a:prstGeom prst="ellipse">
              <a:avLst/>
            </a:prstGeom>
            <a:solidFill>
              <a:srgbClr val="828282"/>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28" descr="Document with solid fill">
              <a:extLst>
                <a:ext uri="{FF2B5EF4-FFF2-40B4-BE49-F238E27FC236}">
                  <a16:creationId xmlns:a16="http://schemas.microsoft.com/office/drawing/2014/main" id="{11186E2F-11D1-C10A-161F-381990A71B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02977" y="4630298"/>
              <a:ext cx="619200" cy="619200"/>
            </a:xfrm>
            <a:prstGeom prst="rect">
              <a:avLst/>
            </a:prstGeom>
          </p:spPr>
        </p:pic>
      </p:grpSp>
      <p:grpSp>
        <p:nvGrpSpPr>
          <p:cNvPr id="30" name="Group 29">
            <a:extLst>
              <a:ext uri="{FF2B5EF4-FFF2-40B4-BE49-F238E27FC236}">
                <a16:creationId xmlns:a16="http://schemas.microsoft.com/office/drawing/2014/main" id="{E0E16D96-4D7A-E9B4-BBA5-374A556796FF}"/>
              </a:ext>
            </a:extLst>
          </p:cNvPr>
          <p:cNvGrpSpPr/>
          <p:nvPr/>
        </p:nvGrpSpPr>
        <p:grpSpPr>
          <a:xfrm>
            <a:off x="7091249" y="3027254"/>
            <a:ext cx="847636" cy="848053"/>
            <a:chOff x="7689185" y="3227557"/>
            <a:chExt cx="847636" cy="848053"/>
          </a:xfrm>
        </p:grpSpPr>
        <p:sp>
          <p:nvSpPr>
            <p:cNvPr id="31" name="Oval 30">
              <a:extLst>
                <a:ext uri="{FF2B5EF4-FFF2-40B4-BE49-F238E27FC236}">
                  <a16:creationId xmlns:a16="http://schemas.microsoft.com/office/drawing/2014/main" id="{26B3A475-B787-0CCB-6D09-85D203836A28}"/>
                </a:ext>
              </a:extLst>
            </p:cNvPr>
            <p:cNvSpPr/>
            <p:nvPr/>
          </p:nvSpPr>
          <p:spPr>
            <a:xfrm>
              <a:off x="7689185" y="3227557"/>
              <a:ext cx="847636" cy="848053"/>
            </a:xfrm>
            <a:prstGeom prst="ellipse">
              <a:avLst/>
            </a:prstGeom>
            <a:solidFill>
              <a:schemeClr val="accent3"/>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Graphic 31" descr="Group brainstorm with solid fill">
              <a:extLst>
                <a:ext uri="{FF2B5EF4-FFF2-40B4-BE49-F238E27FC236}">
                  <a16:creationId xmlns:a16="http://schemas.microsoft.com/office/drawing/2014/main" id="{62B97560-5B4B-6D64-45BA-5A8A0DDD3B2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03403" y="3341983"/>
              <a:ext cx="619200" cy="619200"/>
            </a:xfrm>
            <a:prstGeom prst="rect">
              <a:avLst/>
            </a:prstGeom>
          </p:spPr>
        </p:pic>
      </p:grpSp>
      <p:grpSp>
        <p:nvGrpSpPr>
          <p:cNvPr id="33" name="Group 32">
            <a:extLst>
              <a:ext uri="{FF2B5EF4-FFF2-40B4-BE49-F238E27FC236}">
                <a16:creationId xmlns:a16="http://schemas.microsoft.com/office/drawing/2014/main" id="{9D6EB70A-8506-CACB-034A-9DE549E78F87}"/>
              </a:ext>
            </a:extLst>
          </p:cNvPr>
          <p:cNvGrpSpPr/>
          <p:nvPr/>
        </p:nvGrpSpPr>
        <p:grpSpPr>
          <a:xfrm>
            <a:off x="5994536" y="838555"/>
            <a:ext cx="847636" cy="848053"/>
            <a:chOff x="6038972" y="1914742"/>
            <a:chExt cx="847636" cy="848053"/>
          </a:xfrm>
        </p:grpSpPr>
        <p:sp>
          <p:nvSpPr>
            <p:cNvPr id="34" name="Oval 33">
              <a:extLst>
                <a:ext uri="{FF2B5EF4-FFF2-40B4-BE49-F238E27FC236}">
                  <a16:creationId xmlns:a16="http://schemas.microsoft.com/office/drawing/2014/main" id="{5F4A0E42-6E78-1D61-45FE-B782317ED62B}"/>
                </a:ext>
              </a:extLst>
            </p:cNvPr>
            <p:cNvSpPr/>
            <p:nvPr/>
          </p:nvSpPr>
          <p:spPr>
            <a:xfrm>
              <a:off x="6038972" y="1914742"/>
              <a:ext cx="847636" cy="848053"/>
            </a:xfrm>
            <a:prstGeom prst="ellipse">
              <a:avLst/>
            </a:prstGeom>
            <a:solidFill>
              <a:schemeClr val="accent5"/>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Graphic 34" descr="Business Growth with solid fill">
              <a:extLst>
                <a:ext uri="{FF2B5EF4-FFF2-40B4-BE49-F238E27FC236}">
                  <a16:creationId xmlns:a16="http://schemas.microsoft.com/office/drawing/2014/main" id="{849E8CD7-42FD-0070-3D2A-3BC1DB93C29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6153190" y="2029168"/>
              <a:ext cx="619200" cy="619200"/>
            </a:xfrm>
            <a:prstGeom prst="rect">
              <a:avLst/>
            </a:prstGeom>
          </p:spPr>
        </p:pic>
      </p:grpSp>
      <p:sp>
        <p:nvSpPr>
          <p:cNvPr id="36" name="Rectangle 35">
            <a:extLst>
              <a:ext uri="{FF2B5EF4-FFF2-40B4-BE49-F238E27FC236}">
                <a16:creationId xmlns:a16="http://schemas.microsoft.com/office/drawing/2014/main" id="{64830705-2A01-1562-A0AD-BCDDA343D412}"/>
              </a:ext>
            </a:extLst>
          </p:cNvPr>
          <p:cNvSpPr/>
          <p:nvPr/>
        </p:nvSpPr>
        <p:spPr>
          <a:xfrm>
            <a:off x="1640506" y="1682745"/>
            <a:ext cx="1727971" cy="687394"/>
          </a:xfrm>
          <a:prstGeom prst="rect">
            <a:avLst/>
          </a:prstGeom>
          <a:noFill/>
          <a:ln w="12700" cap="flat" cmpd="sng" algn="ctr">
            <a:noFill/>
            <a:prstDash val="solid"/>
            <a:miter lim="800000"/>
          </a:ln>
          <a:effectLst/>
        </p:spPr>
        <p:style>
          <a:lnRef idx="2">
            <a:schemeClr val="accent5"/>
          </a:lnRef>
          <a:fillRef idx="1">
            <a:schemeClr val="lt1"/>
          </a:fillRef>
          <a:effectRef idx="0">
            <a:schemeClr val="accent5"/>
          </a:effectRef>
          <a:fontRef idx="minor">
            <a:schemeClr val="dk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1200" cap="none" spc="0" normalizeH="0" baseline="0" noProof="0">
                <a:ln>
                  <a:noFill/>
                </a:ln>
                <a:solidFill>
                  <a:srgbClr val="828282"/>
                </a:solidFill>
                <a:effectLst/>
                <a:uLnTx/>
                <a:uFillTx/>
                <a:latin typeface="Arial"/>
                <a:ea typeface="+mn-ea"/>
                <a:cs typeface="+mn-cs"/>
                <a:sym typeface="Arial"/>
              </a:rPr>
              <a:t>Set Up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1200" cap="none" spc="0" normalizeH="0" baseline="0" noProof="0">
                <a:ln>
                  <a:noFill/>
                </a:ln>
                <a:solidFill>
                  <a:srgbClr val="3F3F3F"/>
                </a:solidFill>
                <a:effectLst/>
                <a:uLnTx/>
                <a:uFillTx/>
                <a:latin typeface="Arial"/>
                <a:ea typeface="+mn-ea"/>
                <a:cs typeface="+mn-cs"/>
                <a:sym typeface="Arial"/>
              </a:rPr>
              <a:t>To understand current position and develop a diagnostic plan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1200" cap="none" spc="0" normalizeH="0" baseline="0" noProof="0">
              <a:ln>
                <a:noFill/>
              </a:ln>
              <a:solidFill>
                <a:srgbClr val="3F3F3F"/>
              </a:solidFill>
              <a:effectLst/>
              <a:uLnTx/>
              <a:uFillTx/>
              <a:latin typeface="Arial"/>
              <a:ea typeface="+mn-ea"/>
              <a:cs typeface="+mn-cs"/>
              <a:sym typeface="Arial"/>
            </a:endParaRPr>
          </a:p>
        </p:txBody>
      </p:sp>
      <p:sp>
        <p:nvSpPr>
          <p:cNvPr id="37" name="Rectangle 36">
            <a:extLst>
              <a:ext uri="{FF2B5EF4-FFF2-40B4-BE49-F238E27FC236}">
                <a16:creationId xmlns:a16="http://schemas.microsoft.com/office/drawing/2014/main" id="{D2D432E4-6C14-B259-F3EE-FD8A1EF172D0}"/>
              </a:ext>
            </a:extLst>
          </p:cNvPr>
          <p:cNvSpPr/>
          <p:nvPr/>
        </p:nvSpPr>
        <p:spPr>
          <a:xfrm>
            <a:off x="4695474" y="1693631"/>
            <a:ext cx="3445760" cy="687394"/>
          </a:xfrm>
          <a:prstGeom prst="rect">
            <a:avLst/>
          </a:prstGeom>
          <a:noFill/>
          <a:ln w="12700" cap="flat" cmpd="sng" algn="ctr">
            <a:noFill/>
            <a:prstDash val="solid"/>
            <a:miter lim="800000"/>
          </a:ln>
          <a:effectLst/>
        </p:spPr>
        <p:style>
          <a:lnRef idx="2">
            <a:schemeClr val="accent5"/>
          </a:lnRef>
          <a:fillRef idx="1">
            <a:schemeClr val="lt1"/>
          </a:fillRef>
          <a:effectRef idx="0">
            <a:schemeClr val="accent5"/>
          </a:effectRef>
          <a:fontRef idx="minor">
            <a:schemeClr val="dk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1200" cap="none" spc="0" normalizeH="0" baseline="0" noProof="0">
                <a:ln>
                  <a:noFill/>
                </a:ln>
                <a:solidFill>
                  <a:srgbClr val="DF7CB0"/>
                </a:solidFill>
                <a:effectLst/>
                <a:uLnTx/>
                <a:uFillTx/>
                <a:latin typeface="Arial"/>
                <a:ea typeface="+mn-ea"/>
                <a:cs typeface="+mn-cs"/>
                <a:sym typeface="Arial"/>
              </a:rPr>
              <a:t>Module 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1200" cap="none" spc="0" normalizeH="0" baseline="0" noProof="0">
                <a:ln>
                  <a:noFill/>
                </a:ln>
                <a:solidFill>
                  <a:srgbClr val="DF7CB0"/>
                </a:solidFill>
                <a:effectLst/>
                <a:uLnTx/>
                <a:uFillTx/>
                <a:latin typeface="Arial"/>
                <a:ea typeface="+mn-ea"/>
                <a:cs typeface="+mn-cs"/>
                <a:sym typeface="Arial"/>
              </a:rPr>
              <a:t>Baselines and Forecasts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1200" cap="none" spc="0" normalizeH="0" baseline="0" noProof="0">
                <a:ln>
                  <a:noFill/>
                </a:ln>
                <a:solidFill>
                  <a:srgbClr val="3F3F3F"/>
                </a:solidFill>
                <a:effectLst/>
                <a:uLnTx/>
                <a:uFillTx/>
                <a:latin typeface="Arial"/>
                <a:ea typeface="+mn-ea"/>
                <a:cs typeface="+mn-cs"/>
                <a:sym typeface="Arial"/>
              </a:rPr>
              <a:t>To understand the volume and type of support Children and Young people have received historically, and what this might look like going forward</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1200" cap="none" spc="0" normalizeH="0" baseline="0" noProof="0">
              <a:ln>
                <a:noFill/>
              </a:ln>
              <a:solidFill>
                <a:srgbClr val="3F3F3F"/>
              </a:solidFill>
              <a:effectLst/>
              <a:uLnTx/>
              <a:uFillTx/>
              <a:latin typeface="Arial"/>
              <a:ea typeface="+mn-ea"/>
              <a:cs typeface="+mn-cs"/>
              <a:sym typeface="Arial"/>
            </a:endParaRPr>
          </a:p>
        </p:txBody>
      </p:sp>
      <p:sp>
        <p:nvSpPr>
          <p:cNvPr id="38" name="Rectangle 37">
            <a:extLst>
              <a:ext uri="{FF2B5EF4-FFF2-40B4-BE49-F238E27FC236}">
                <a16:creationId xmlns:a16="http://schemas.microsoft.com/office/drawing/2014/main" id="{FDF2561C-CAA3-B956-20DD-4E78F1AC23AA}"/>
              </a:ext>
            </a:extLst>
          </p:cNvPr>
          <p:cNvSpPr/>
          <p:nvPr/>
        </p:nvSpPr>
        <p:spPr>
          <a:xfrm>
            <a:off x="5986831" y="3882330"/>
            <a:ext cx="3056472" cy="687394"/>
          </a:xfrm>
          <a:prstGeom prst="rect">
            <a:avLst/>
          </a:prstGeom>
          <a:noFill/>
          <a:ln w="12700" cap="flat" cmpd="sng" algn="ctr">
            <a:noFill/>
            <a:prstDash val="solid"/>
            <a:miter lim="800000"/>
          </a:ln>
          <a:effectLst/>
        </p:spPr>
        <p:style>
          <a:lnRef idx="2">
            <a:schemeClr val="accent5"/>
          </a:lnRef>
          <a:fillRef idx="1">
            <a:schemeClr val="lt1"/>
          </a:fillRef>
          <a:effectRef idx="0">
            <a:schemeClr val="accent5"/>
          </a:effectRef>
          <a:fontRef idx="minor">
            <a:schemeClr val="dk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1200" cap="none" spc="0" normalizeH="0" baseline="0" noProof="0">
                <a:ln>
                  <a:noFill/>
                </a:ln>
                <a:solidFill>
                  <a:srgbClr val="2BBAD9"/>
                </a:solidFill>
                <a:effectLst/>
                <a:uLnTx/>
                <a:uFillTx/>
                <a:latin typeface="Arial"/>
                <a:ea typeface="+mn-ea"/>
                <a:cs typeface="+mn-cs"/>
                <a:sym typeface="Arial"/>
              </a:rPr>
              <a:t>Module 2</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1200" cap="none" spc="0" normalizeH="0" baseline="0" noProof="0">
                <a:ln>
                  <a:noFill/>
                </a:ln>
                <a:solidFill>
                  <a:srgbClr val="2BBAD9"/>
                </a:solidFill>
                <a:effectLst/>
                <a:uLnTx/>
                <a:uFillTx/>
                <a:latin typeface="Arial"/>
                <a:ea typeface="+mn-ea"/>
                <a:cs typeface="+mn-cs"/>
                <a:sym typeface="Arial"/>
              </a:rPr>
              <a:t>Root Causes Diagnostic</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1200" cap="none" spc="0" normalizeH="0" baseline="0" noProof="0">
                <a:ln>
                  <a:noFill/>
                </a:ln>
                <a:solidFill>
                  <a:srgbClr val="3F3F3F"/>
                </a:solidFill>
                <a:effectLst/>
                <a:uLnTx/>
                <a:uFillTx/>
                <a:latin typeface="Arial"/>
                <a:ea typeface="+mn-ea"/>
                <a:cs typeface="+mn-cs"/>
                <a:sym typeface="Arial"/>
              </a:rPr>
              <a:t>To identify and quantify the highest impact changes that could be made to deliver better outcomes for children and young people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1200" cap="none" spc="0" normalizeH="0" baseline="0" noProof="0">
              <a:ln>
                <a:noFill/>
              </a:ln>
              <a:solidFill>
                <a:srgbClr val="3F3F3F"/>
              </a:solidFill>
              <a:effectLst/>
              <a:uLnTx/>
              <a:uFillTx/>
              <a:latin typeface="Arial"/>
              <a:ea typeface="+mn-ea"/>
              <a:cs typeface="+mn-cs"/>
              <a:sym typeface="Arial"/>
            </a:endParaRPr>
          </a:p>
        </p:txBody>
      </p:sp>
      <p:sp>
        <p:nvSpPr>
          <p:cNvPr id="39" name="Rectangle 38">
            <a:extLst>
              <a:ext uri="{FF2B5EF4-FFF2-40B4-BE49-F238E27FC236}">
                <a16:creationId xmlns:a16="http://schemas.microsoft.com/office/drawing/2014/main" id="{E9C4CDA5-C8A6-59B4-49A8-1126311FE577}"/>
              </a:ext>
            </a:extLst>
          </p:cNvPr>
          <p:cNvSpPr/>
          <p:nvPr/>
        </p:nvSpPr>
        <p:spPr>
          <a:xfrm>
            <a:off x="2648732" y="3882330"/>
            <a:ext cx="2517085" cy="687394"/>
          </a:xfrm>
          <a:prstGeom prst="rect">
            <a:avLst/>
          </a:prstGeom>
          <a:noFill/>
          <a:ln w="12700" cap="flat" cmpd="sng" algn="ctr">
            <a:noFill/>
            <a:prstDash val="solid"/>
            <a:miter lim="800000"/>
          </a:ln>
          <a:effectLst/>
        </p:spPr>
        <p:style>
          <a:lnRef idx="2">
            <a:schemeClr val="accent5"/>
          </a:lnRef>
          <a:fillRef idx="1">
            <a:schemeClr val="lt1"/>
          </a:fillRef>
          <a:effectRef idx="0">
            <a:schemeClr val="accent5"/>
          </a:effectRef>
          <a:fontRef idx="minor">
            <a:schemeClr val="dk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1200" cap="none" spc="0" normalizeH="0" baseline="0" noProof="0">
                <a:ln>
                  <a:noFill/>
                </a:ln>
                <a:solidFill>
                  <a:srgbClr val="A3D55F">
                    <a:lumMod val="75000"/>
                  </a:srgbClr>
                </a:solidFill>
                <a:effectLst/>
                <a:uLnTx/>
                <a:uFillTx/>
                <a:latin typeface="Arial"/>
                <a:ea typeface="+mn-ea"/>
                <a:cs typeface="+mn-cs"/>
                <a:sym typeface="Arial"/>
              </a:rPr>
              <a:t>Module 3</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1200" cap="none" spc="0" normalizeH="0" baseline="0" noProof="0">
                <a:ln>
                  <a:noFill/>
                </a:ln>
                <a:solidFill>
                  <a:srgbClr val="A3D55F">
                    <a:lumMod val="75000"/>
                  </a:srgbClr>
                </a:solidFill>
                <a:effectLst/>
                <a:uLnTx/>
                <a:uFillTx/>
                <a:latin typeface="Arial"/>
                <a:ea typeface="+mn-ea"/>
                <a:cs typeface="+mn-cs"/>
                <a:sym typeface="Arial"/>
              </a:rPr>
              <a:t>Implementation Planning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1200" cap="none" spc="0" normalizeH="0" baseline="0" noProof="0">
                <a:ln>
                  <a:noFill/>
                </a:ln>
                <a:solidFill>
                  <a:srgbClr val="3F3F3F"/>
                </a:solidFill>
                <a:effectLst/>
                <a:uLnTx/>
                <a:uFillTx/>
                <a:latin typeface="Arial"/>
                <a:ea typeface="+mn-ea"/>
                <a:cs typeface="+mn-cs"/>
                <a:sym typeface="Arial"/>
              </a:rPr>
              <a:t>To build findings into effective implementation planning, identifying strengths, enablers and risks</a:t>
            </a:r>
          </a:p>
        </p:txBody>
      </p:sp>
      <p:sp>
        <p:nvSpPr>
          <p:cNvPr id="40" name="TextBox 39">
            <a:extLst>
              <a:ext uri="{FF2B5EF4-FFF2-40B4-BE49-F238E27FC236}">
                <a16:creationId xmlns:a16="http://schemas.microsoft.com/office/drawing/2014/main" id="{5D4955AC-A778-1585-8904-07D328DDB714}"/>
              </a:ext>
            </a:extLst>
          </p:cNvPr>
          <p:cNvSpPr txBox="1"/>
          <p:nvPr/>
        </p:nvSpPr>
        <p:spPr>
          <a:xfrm>
            <a:off x="10026035" y="3936266"/>
            <a:ext cx="1817063" cy="919401"/>
          </a:xfrm>
          <a:custGeom>
            <a:avLst/>
            <a:gdLst>
              <a:gd name="connsiteX0" fmla="*/ 0 w 1817063"/>
              <a:gd name="connsiteY0" fmla="*/ 153237 h 919401"/>
              <a:gd name="connsiteX1" fmla="*/ 153237 w 1817063"/>
              <a:gd name="connsiteY1" fmla="*/ 0 h 919401"/>
              <a:gd name="connsiteX2" fmla="*/ 656767 w 1817063"/>
              <a:gd name="connsiteY2" fmla="*/ 0 h 919401"/>
              <a:gd name="connsiteX3" fmla="*/ 1114979 w 1817063"/>
              <a:gd name="connsiteY3" fmla="*/ 0 h 919401"/>
              <a:gd name="connsiteX4" fmla="*/ 1663826 w 1817063"/>
              <a:gd name="connsiteY4" fmla="*/ 0 h 919401"/>
              <a:gd name="connsiteX5" fmla="*/ 1817063 w 1817063"/>
              <a:gd name="connsiteY5" fmla="*/ 153237 h 919401"/>
              <a:gd name="connsiteX6" fmla="*/ 1817063 w 1817063"/>
              <a:gd name="connsiteY6" fmla="*/ 453571 h 919401"/>
              <a:gd name="connsiteX7" fmla="*/ 1817063 w 1817063"/>
              <a:gd name="connsiteY7" fmla="*/ 766164 h 919401"/>
              <a:gd name="connsiteX8" fmla="*/ 1663826 w 1817063"/>
              <a:gd name="connsiteY8" fmla="*/ 919401 h 919401"/>
              <a:gd name="connsiteX9" fmla="*/ 1175402 w 1817063"/>
              <a:gd name="connsiteY9" fmla="*/ 919401 h 919401"/>
              <a:gd name="connsiteX10" fmla="*/ 702084 w 1817063"/>
              <a:gd name="connsiteY10" fmla="*/ 919401 h 919401"/>
              <a:gd name="connsiteX11" fmla="*/ 153237 w 1817063"/>
              <a:gd name="connsiteY11" fmla="*/ 919401 h 919401"/>
              <a:gd name="connsiteX12" fmla="*/ 0 w 1817063"/>
              <a:gd name="connsiteY12" fmla="*/ 766164 h 919401"/>
              <a:gd name="connsiteX13" fmla="*/ 0 w 1817063"/>
              <a:gd name="connsiteY13" fmla="*/ 453571 h 919401"/>
              <a:gd name="connsiteX14" fmla="*/ 0 w 1817063"/>
              <a:gd name="connsiteY14" fmla="*/ 153237 h 91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7063" h="919401" fill="none" extrusionOk="0">
                <a:moveTo>
                  <a:pt x="0" y="153237"/>
                </a:moveTo>
                <a:cubicBezTo>
                  <a:pt x="-4871" y="52455"/>
                  <a:pt x="71876" y="11638"/>
                  <a:pt x="153237" y="0"/>
                </a:cubicBezTo>
                <a:cubicBezTo>
                  <a:pt x="310504" y="-2549"/>
                  <a:pt x="539730" y="60055"/>
                  <a:pt x="656767" y="0"/>
                </a:cubicBezTo>
                <a:cubicBezTo>
                  <a:pt x="773804" y="-60055"/>
                  <a:pt x="1009229" y="7895"/>
                  <a:pt x="1114979" y="0"/>
                </a:cubicBezTo>
                <a:cubicBezTo>
                  <a:pt x="1220729" y="-7895"/>
                  <a:pt x="1442818" y="20316"/>
                  <a:pt x="1663826" y="0"/>
                </a:cubicBezTo>
                <a:cubicBezTo>
                  <a:pt x="1743741" y="-14393"/>
                  <a:pt x="1824906" y="64436"/>
                  <a:pt x="1817063" y="153237"/>
                </a:cubicBezTo>
                <a:cubicBezTo>
                  <a:pt x="1849229" y="239089"/>
                  <a:pt x="1786723" y="380359"/>
                  <a:pt x="1817063" y="453571"/>
                </a:cubicBezTo>
                <a:cubicBezTo>
                  <a:pt x="1847403" y="526783"/>
                  <a:pt x="1808276" y="652812"/>
                  <a:pt x="1817063" y="766164"/>
                </a:cubicBezTo>
                <a:cubicBezTo>
                  <a:pt x="1821044" y="827526"/>
                  <a:pt x="1738237" y="915449"/>
                  <a:pt x="1663826" y="919401"/>
                </a:cubicBezTo>
                <a:cubicBezTo>
                  <a:pt x="1516837" y="940748"/>
                  <a:pt x="1395154" y="902894"/>
                  <a:pt x="1175402" y="919401"/>
                </a:cubicBezTo>
                <a:cubicBezTo>
                  <a:pt x="955650" y="935908"/>
                  <a:pt x="850644" y="904521"/>
                  <a:pt x="702084" y="919401"/>
                </a:cubicBezTo>
                <a:cubicBezTo>
                  <a:pt x="553524" y="934281"/>
                  <a:pt x="377856" y="891989"/>
                  <a:pt x="153237" y="919401"/>
                </a:cubicBezTo>
                <a:cubicBezTo>
                  <a:pt x="57283" y="938888"/>
                  <a:pt x="-10599" y="847028"/>
                  <a:pt x="0" y="766164"/>
                </a:cubicBezTo>
                <a:cubicBezTo>
                  <a:pt x="-501" y="687700"/>
                  <a:pt x="18562" y="577129"/>
                  <a:pt x="0" y="453571"/>
                </a:cubicBezTo>
                <a:cubicBezTo>
                  <a:pt x="-18562" y="330013"/>
                  <a:pt x="10214" y="226611"/>
                  <a:pt x="0" y="153237"/>
                </a:cubicBezTo>
                <a:close/>
              </a:path>
              <a:path w="1817063" h="919401" stroke="0" extrusionOk="0">
                <a:moveTo>
                  <a:pt x="0" y="153237"/>
                </a:moveTo>
                <a:cubicBezTo>
                  <a:pt x="3106" y="60339"/>
                  <a:pt x="67261" y="-5935"/>
                  <a:pt x="153237" y="0"/>
                </a:cubicBezTo>
                <a:cubicBezTo>
                  <a:pt x="363824" y="-3684"/>
                  <a:pt x="423316" y="51381"/>
                  <a:pt x="626555" y="0"/>
                </a:cubicBezTo>
                <a:cubicBezTo>
                  <a:pt x="829794" y="-51381"/>
                  <a:pt x="1000316" y="596"/>
                  <a:pt x="1099873" y="0"/>
                </a:cubicBezTo>
                <a:cubicBezTo>
                  <a:pt x="1199430" y="-596"/>
                  <a:pt x="1433921" y="10354"/>
                  <a:pt x="1663826" y="0"/>
                </a:cubicBezTo>
                <a:cubicBezTo>
                  <a:pt x="1740232" y="7645"/>
                  <a:pt x="1818993" y="71232"/>
                  <a:pt x="1817063" y="153237"/>
                </a:cubicBezTo>
                <a:cubicBezTo>
                  <a:pt x="1852897" y="256889"/>
                  <a:pt x="1783462" y="320338"/>
                  <a:pt x="1817063" y="465830"/>
                </a:cubicBezTo>
                <a:cubicBezTo>
                  <a:pt x="1850664" y="611322"/>
                  <a:pt x="1796603" y="701749"/>
                  <a:pt x="1817063" y="766164"/>
                </a:cubicBezTo>
                <a:cubicBezTo>
                  <a:pt x="1816065" y="843547"/>
                  <a:pt x="1747497" y="921363"/>
                  <a:pt x="1663826" y="919401"/>
                </a:cubicBezTo>
                <a:cubicBezTo>
                  <a:pt x="1518189" y="945563"/>
                  <a:pt x="1336426" y="914622"/>
                  <a:pt x="1190508" y="919401"/>
                </a:cubicBezTo>
                <a:cubicBezTo>
                  <a:pt x="1044590" y="924180"/>
                  <a:pt x="891428" y="905454"/>
                  <a:pt x="732296" y="919401"/>
                </a:cubicBezTo>
                <a:cubicBezTo>
                  <a:pt x="573164" y="933348"/>
                  <a:pt x="297118" y="884814"/>
                  <a:pt x="153237" y="919401"/>
                </a:cubicBezTo>
                <a:cubicBezTo>
                  <a:pt x="45836" y="916798"/>
                  <a:pt x="17764" y="858358"/>
                  <a:pt x="0" y="766164"/>
                </a:cubicBezTo>
                <a:cubicBezTo>
                  <a:pt x="-14368" y="663702"/>
                  <a:pt x="32000" y="577218"/>
                  <a:pt x="0" y="465830"/>
                </a:cubicBezTo>
                <a:cubicBezTo>
                  <a:pt x="-32000" y="354442"/>
                  <a:pt x="27382" y="270026"/>
                  <a:pt x="0" y="153237"/>
                </a:cubicBezTo>
                <a:close/>
              </a:path>
            </a:pathLst>
          </a:custGeom>
          <a:solidFill>
            <a:schemeClr val="accent1">
              <a:lumMod val="60000"/>
              <a:lumOff val="40000"/>
            </a:schemeClr>
          </a:solidFill>
          <a:ln>
            <a:solidFill>
              <a:schemeClr val="accent1"/>
            </a:solidFill>
            <a:extLst>
              <a:ext uri="{C807C97D-BFC1-408E-A445-0C87EB9F89A2}">
                <ask:lineSketchStyleProps xmlns:ask="http://schemas.microsoft.com/office/drawing/2018/sketchyshapes" sd="283121181">
                  <a:prstGeom prst="roundRect">
                    <a:avLst/>
                  </a:prstGeom>
                  <ask:type>
                    <ask:lineSketchScribble/>
                  </ask:type>
                </ask:lineSketchStyleProps>
              </a:ext>
            </a:extLst>
          </a:ln>
        </p:spPr>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white"/>
                </a:solidFill>
                <a:effectLst/>
                <a:uLnTx/>
                <a:uFillTx/>
                <a:latin typeface="InterFace"/>
                <a:ea typeface="+mn-ea"/>
                <a:cs typeface="+mn-cs"/>
              </a:rPr>
              <a:t>Lots of different people across the system will be involved at various stages of this process </a:t>
            </a:r>
            <a:endParaRPr kumimoji="0" lang="en-US" sz="1200" b="0" i="1" u="none" strike="noStrike" kern="1200" cap="none" spc="0" normalizeH="0" baseline="0" noProof="0">
              <a:ln>
                <a:noFill/>
              </a:ln>
              <a:solidFill>
                <a:prstClr val="white"/>
              </a:solidFill>
              <a:effectLst/>
              <a:uLnTx/>
              <a:uFillTx/>
              <a:latin typeface="InterFace"/>
              <a:ea typeface="+mn-ea"/>
              <a:cs typeface="+mn-cs"/>
            </a:endParaRPr>
          </a:p>
        </p:txBody>
      </p:sp>
      <p:sp>
        <p:nvSpPr>
          <p:cNvPr id="43" name="Rectangle 42">
            <a:extLst>
              <a:ext uri="{FF2B5EF4-FFF2-40B4-BE49-F238E27FC236}">
                <a16:creationId xmlns:a16="http://schemas.microsoft.com/office/drawing/2014/main" id="{971BBD9E-DE9F-14D4-863F-59A4BE8A9847}"/>
              </a:ext>
            </a:extLst>
          </p:cNvPr>
          <p:cNvSpPr/>
          <p:nvPr/>
        </p:nvSpPr>
        <p:spPr>
          <a:xfrm>
            <a:off x="3526919" y="6079564"/>
            <a:ext cx="3477296" cy="687394"/>
          </a:xfrm>
          <a:prstGeom prst="rect">
            <a:avLst/>
          </a:prstGeom>
          <a:noFill/>
          <a:ln w="12700" cap="flat" cmpd="sng" algn="ctr">
            <a:noFill/>
            <a:prstDash val="solid"/>
            <a:miter lim="800000"/>
          </a:ln>
          <a:effectLst/>
        </p:spPr>
        <p:style>
          <a:lnRef idx="2">
            <a:schemeClr val="accent5"/>
          </a:lnRef>
          <a:fillRef idx="1">
            <a:schemeClr val="lt1"/>
          </a:fillRef>
          <a:effectRef idx="0">
            <a:schemeClr val="accent5"/>
          </a:effectRef>
          <a:fontRef idx="minor">
            <a:schemeClr val="dk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1200" cap="none" spc="0" normalizeH="0" baseline="0" noProof="0">
                <a:ln>
                  <a:noFill/>
                </a:ln>
                <a:solidFill>
                  <a:srgbClr val="828282"/>
                </a:solidFill>
                <a:effectLst/>
                <a:uLnTx/>
                <a:uFillTx/>
                <a:latin typeface="Arial"/>
                <a:ea typeface="+mn-ea"/>
                <a:cs typeface="+mn-cs"/>
                <a:sym typeface="Arial"/>
              </a:rPr>
              <a:t>Grant Application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1200" cap="none" spc="0" normalizeH="0" baseline="0" noProof="0">
                <a:ln>
                  <a:noFill/>
                </a:ln>
                <a:solidFill>
                  <a:srgbClr val="3F3F3F"/>
                </a:solidFill>
                <a:effectLst/>
                <a:uLnTx/>
                <a:uFillTx/>
                <a:latin typeface="Arial"/>
                <a:ea typeface="+mn-ea"/>
                <a:cs typeface="+mn-cs"/>
                <a:sym typeface="Arial"/>
              </a:rPr>
              <a:t>To apply for funding to deliver the plan through a grant application that is data led</a:t>
            </a:r>
          </a:p>
        </p:txBody>
      </p:sp>
      <p:sp>
        <p:nvSpPr>
          <p:cNvPr id="44" name="Rectangle 43">
            <a:extLst>
              <a:ext uri="{FF2B5EF4-FFF2-40B4-BE49-F238E27FC236}">
                <a16:creationId xmlns:a16="http://schemas.microsoft.com/office/drawing/2014/main" id="{41722FB0-271E-3B6B-41A4-B183FC4D3779}"/>
              </a:ext>
            </a:extLst>
          </p:cNvPr>
          <p:cNvSpPr/>
          <p:nvPr/>
        </p:nvSpPr>
        <p:spPr>
          <a:xfrm>
            <a:off x="8018427" y="6073645"/>
            <a:ext cx="3477296" cy="687394"/>
          </a:xfrm>
          <a:prstGeom prst="rect">
            <a:avLst/>
          </a:prstGeom>
          <a:noFill/>
          <a:ln w="12700" cap="flat" cmpd="sng" algn="ctr">
            <a:noFill/>
            <a:prstDash val="solid"/>
            <a:miter lim="800000"/>
          </a:ln>
          <a:effectLst/>
        </p:spPr>
        <p:style>
          <a:lnRef idx="2">
            <a:schemeClr val="accent5"/>
          </a:lnRef>
          <a:fillRef idx="1">
            <a:schemeClr val="lt1"/>
          </a:fillRef>
          <a:effectRef idx="0">
            <a:schemeClr val="accent5"/>
          </a:effectRef>
          <a:fontRef idx="minor">
            <a:schemeClr val="dk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3F3F3F"/>
                </a:solidFill>
                <a:latin typeface="InterFace"/>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1" i="0" u="none" strike="noStrike" kern="1200" cap="none" spc="0" normalizeH="0" baseline="0" noProof="0">
                <a:ln>
                  <a:noFill/>
                </a:ln>
                <a:solidFill>
                  <a:srgbClr val="774B99"/>
                </a:solidFill>
                <a:effectLst/>
                <a:uLnTx/>
                <a:uFillTx/>
                <a:latin typeface="Arial"/>
                <a:ea typeface="+mn-ea"/>
                <a:cs typeface="+mn-cs"/>
                <a:sym typeface="Arial"/>
              </a:rPr>
              <a:t>Phase 2: Implementation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1200" cap="none" spc="0" normalizeH="0" baseline="0" noProof="0">
                <a:ln>
                  <a:noFill/>
                </a:ln>
                <a:solidFill>
                  <a:srgbClr val="3F3F3F"/>
                </a:solidFill>
                <a:effectLst/>
                <a:uLnTx/>
                <a:uFillTx/>
                <a:latin typeface="Arial"/>
                <a:ea typeface="+mn-ea"/>
                <a:cs typeface="+mn-cs"/>
                <a:sym typeface="Arial"/>
              </a:rPr>
              <a:t>To start implementing the opportunities and plans identified during the diagnostic</a:t>
            </a:r>
          </a:p>
        </p:txBody>
      </p:sp>
    </p:spTree>
    <p:extLst>
      <p:ext uri="{BB962C8B-B14F-4D97-AF65-F5344CB8AC3E}">
        <p14:creationId xmlns:p14="http://schemas.microsoft.com/office/powerpoint/2010/main" val="1513099789"/>
      </p:ext>
    </p:extLst>
  </p:cSld>
  <p:clrMapOvr>
    <a:masterClrMapping/>
  </p:clrMapOvr>
  <mc:AlternateContent xmlns:mc="http://schemas.openxmlformats.org/markup-compatibility/2006" xmlns:p14="http://schemas.microsoft.com/office/powerpoint/2010/main">
    <mc:Choice Requires="p14">
      <p:transition spd="slow" p14:dur="2000" advTm="201478"/>
    </mc:Choice>
    <mc:Fallback xmlns="">
      <p:transition spd="slow" advTm="20147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5CB661-CD3A-8C65-C9FC-4DCD931B4FCB}"/>
              </a:ext>
            </a:extLst>
          </p:cNvPr>
          <p:cNvSpPr>
            <a:spLocks noGrp="1"/>
          </p:cNvSpPr>
          <p:nvPr>
            <p:ph type="title"/>
          </p:nvPr>
        </p:nvSpPr>
        <p:spPr>
          <a:xfrm>
            <a:off x="635000" y="640823"/>
            <a:ext cx="3418659" cy="5583148"/>
          </a:xfrm>
        </p:spPr>
        <p:txBody>
          <a:bodyPr vert="horz" lIns="91440" tIns="45720" rIns="91440" bIns="45720" rtlCol="0" anchor="ctr">
            <a:normAutofit/>
          </a:bodyPr>
          <a:lstStyle/>
          <a:p>
            <a:pPr>
              <a:spcBef>
                <a:spcPct val="0"/>
              </a:spcBef>
            </a:pPr>
            <a:r>
              <a:rPr lang="en-US" sz="5400" kern="1200" dirty="0">
                <a:solidFill>
                  <a:schemeClr val="tx1"/>
                </a:solidFill>
                <a:latin typeface="+mj-lt"/>
                <a:ea typeface="+mj-ea"/>
                <a:cs typeface="+mj-cs"/>
              </a:rPr>
              <a:t>Key Headlines from Parental Response to DBV Survey</a:t>
            </a:r>
          </a:p>
        </p:txBody>
      </p:sp>
      <p:sp>
        <p:nvSpPr>
          <p:cNvPr id="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extBox 2">
            <a:extLst>
              <a:ext uri="{FF2B5EF4-FFF2-40B4-BE49-F238E27FC236}">
                <a16:creationId xmlns:a16="http://schemas.microsoft.com/office/drawing/2014/main" id="{D333FCF9-651B-154F-78F1-1C50593E04E1}"/>
              </a:ext>
            </a:extLst>
          </p:cNvPr>
          <p:cNvGraphicFramePr/>
          <p:nvPr>
            <p:extLst>
              <p:ext uri="{D42A27DB-BD31-4B8C-83A1-F6EECF244321}">
                <p14:modId xmlns:p14="http://schemas.microsoft.com/office/powerpoint/2010/main" val="211594753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6473870"/>
      </p:ext>
    </p:extLst>
  </p:cSld>
  <p:clrMapOvr>
    <a:masterClrMapping/>
  </p:clrMapOvr>
  <mc:AlternateContent xmlns:mc="http://schemas.openxmlformats.org/markup-compatibility/2006" xmlns:p14="http://schemas.microsoft.com/office/powerpoint/2010/main">
    <mc:Choice Requires="p14">
      <p:transition spd="slow" p14:dur="2000" advTm="82430"/>
    </mc:Choice>
    <mc:Fallback xmlns="">
      <p:transition spd="slow" advTm="8243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190A023-4FCC-879C-AC5B-39CDFA2BD6E0}"/>
              </a:ext>
            </a:extLst>
          </p:cNvPr>
          <p:cNvSpPr txBox="1"/>
          <p:nvPr/>
        </p:nvSpPr>
        <p:spPr>
          <a:xfrm>
            <a:off x="1759010" y="6294538"/>
            <a:ext cx="2925542"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F3F3F"/>
                </a:solidFill>
                <a:effectLst/>
                <a:uLnTx/>
                <a:uFillTx/>
                <a:latin typeface="Arial"/>
                <a:ea typeface="+mn-ea"/>
                <a:cs typeface="+mn-cs"/>
              </a:rPr>
              <a:t>Service Alignment</a:t>
            </a:r>
          </a:p>
        </p:txBody>
      </p:sp>
      <p:sp>
        <p:nvSpPr>
          <p:cNvPr id="16" name="TextBox 15">
            <a:extLst>
              <a:ext uri="{FF2B5EF4-FFF2-40B4-BE49-F238E27FC236}">
                <a16:creationId xmlns:a16="http://schemas.microsoft.com/office/drawing/2014/main" id="{2A7A36C8-1ED3-0324-CFC7-8DCAEE599BAA}"/>
              </a:ext>
            </a:extLst>
          </p:cNvPr>
          <p:cNvSpPr txBox="1"/>
          <p:nvPr/>
        </p:nvSpPr>
        <p:spPr>
          <a:xfrm>
            <a:off x="5042283" y="5697146"/>
            <a:ext cx="3270603"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F3F3F"/>
                </a:solidFill>
                <a:effectLst/>
                <a:uLnTx/>
                <a:uFillTx/>
                <a:latin typeface="Arial"/>
                <a:ea typeface="+mn-ea"/>
                <a:cs typeface="+mn-cs"/>
              </a:rPr>
              <a:t>Support Around Families</a:t>
            </a:r>
          </a:p>
        </p:txBody>
      </p:sp>
      <p:grpSp>
        <p:nvGrpSpPr>
          <p:cNvPr id="17" name="Group 16">
            <a:extLst>
              <a:ext uri="{FF2B5EF4-FFF2-40B4-BE49-F238E27FC236}">
                <a16:creationId xmlns:a16="http://schemas.microsoft.com/office/drawing/2014/main" id="{FC52B292-5E0E-CC40-4F9F-125D6B6EC9E1}"/>
              </a:ext>
            </a:extLst>
          </p:cNvPr>
          <p:cNvGrpSpPr/>
          <p:nvPr/>
        </p:nvGrpSpPr>
        <p:grpSpPr>
          <a:xfrm>
            <a:off x="2564446" y="4832751"/>
            <a:ext cx="1314670" cy="1353483"/>
            <a:chOff x="1867658" y="3481437"/>
            <a:chExt cx="914400" cy="914400"/>
          </a:xfrm>
        </p:grpSpPr>
        <p:sp>
          <p:nvSpPr>
            <p:cNvPr id="18" name="Oval 17">
              <a:extLst>
                <a:ext uri="{FF2B5EF4-FFF2-40B4-BE49-F238E27FC236}">
                  <a16:creationId xmlns:a16="http://schemas.microsoft.com/office/drawing/2014/main" id="{D5F8AEEF-ED8B-50A5-D676-8726854613E8}"/>
                </a:ext>
              </a:extLst>
            </p:cNvPr>
            <p:cNvSpPr/>
            <p:nvPr/>
          </p:nvSpPr>
          <p:spPr>
            <a:xfrm>
              <a:off x="1867658" y="3481437"/>
              <a:ext cx="914400" cy="914400"/>
            </a:xfrm>
            <a:prstGeom prst="ellipse">
              <a:avLst/>
            </a:prstGeom>
            <a:solidFill>
              <a:schemeClr val="bg1"/>
            </a:solidFill>
            <a:ln w="28575">
              <a:solidFill>
                <a:schemeClr val="accent3">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19" name="Graphic 18" descr="Building Brick Wall with solid fill">
              <a:extLst>
                <a:ext uri="{FF2B5EF4-FFF2-40B4-BE49-F238E27FC236}">
                  <a16:creationId xmlns:a16="http://schemas.microsoft.com/office/drawing/2014/main" id="{AA1F26A1-930F-6D85-4B87-D94C47B088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630" y="3615181"/>
              <a:ext cx="636456" cy="636456"/>
            </a:xfrm>
            <a:prstGeom prst="rect">
              <a:avLst/>
            </a:prstGeom>
          </p:spPr>
        </p:pic>
      </p:grpSp>
      <p:grpSp>
        <p:nvGrpSpPr>
          <p:cNvPr id="23" name="Group 22">
            <a:extLst>
              <a:ext uri="{FF2B5EF4-FFF2-40B4-BE49-F238E27FC236}">
                <a16:creationId xmlns:a16="http://schemas.microsoft.com/office/drawing/2014/main" id="{A062529B-BC3A-3ED3-6098-AB1067FE877D}"/>
              </a:ext>
            </a:extLst>
          </p:cNvPr>
          <p:cNvGrpSpPr/>
          <p:nvPr/>
        </p:nvGrpSpPr>
        <p:grpSpPr>
          <a:xfrm>
            <a:off x="5845832" y="4249210"/>
            <a:ext cx="1178533" cy="1167082"/>
            <a:chOff x="1867658" y="3481437"/>
            <a:chExt cx="914400" cy="914400"/>
          </a:xfrm>
        </p:grpSpPr>
        <p:sp>
          <p:nvSpPr>
            <p:cNvPr id="24" name="Oval 23">
              <a:extLst>
                <a:ext uri="{FF2B5EF4-FFF2-40B4-BE49-F238E27FC236}">
                  <a16:creationId xmlns:a16="http://schemas.microsoft.com/office/drawing/2014/main" id="{1DF23BB4-0AE0-FDB0-804D-9A8B2FBD55E1}"/>
                </a:ext>
              </a:extLst>
            </p:cNvPr>
            <p:cNvSpPr/>
            <p:nvPr/>
          </p:nvSpPr>
          <p:spPr>
            <a:xfrm>
              <a:off x="1867658" y="3481437"/>
              <a:ext cx="914400" cy="914400"/>
            </a:xfrm>
            <a:prstGeom prst="ellipse">
              <a:avLst/>
            </a:prstGeom>
            <a:solidFill>
              <a:schemeClr val="bg1"/>
            </a:solidFill>
            <a:ln w="28575">
              <a:solidFill>
                <a:schemeClr val="accent3">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25" name="Graphic 24" descr="Network with solid fill">
              <a:extLst>
                <a:ext uri="{FF2B5EF4-FFF2-40B4-BE49-F238E27FC236}">
                  <a16:creationId xmlns:a16="http://schemas.microsoft.com/office/drawing/2014/main" id="{10E1C1C8-738D-3194-C03B-5954C4A037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006630" y="3615181"/>
              <a:ext cx="636456" cy="636456"/>
            </a:xfrm>
            <a:prstGeom prst="rect">
              <a:avLst/>
            </a:prstGeom>
          </p:spPr>
        </p:pic>
      </p:grpSp>
      <p:sp>
        <p:nvSpPr>
          <p:cNvPr id="6" name="Title 5">
            <a:extLst>
              <a:ext uri="{FF2B5EF4-FFF2-40B4-BE49-F238E27FC236}">
                <a16:creationId xmlns:a16="http://schemas.microsoft.com/office/drawing/2014/main" id="{F6F3A08A-7BF5-312B-E652-A77D328292AC}"/>
              </a:ext>
            </a:extLst>
          </p:cNvPr>
          <p:cNvSpPr>
            <a:spLocks noGrp="1"/>
          </p:cNvSpPr>
          <p:nvPr>
            <p:ph type="title"/>
          </p:nvPr>
        </p:nvSpPr>
        <p:spPr/>
        <p:txBody>
          <a:bodyPr/>
          <a:lstStyle/>
          <a:p>
            <a:r>
              <a:rPr lang="en-GB" sz="3200" dirty="0"/>
              <a:t>Core Areas Of Action</a:t>
            </a:r>
          </a:p>
        </p:txBody>
      </p:sp>
      <p:grpSp>
        <p:nvGrpSpPr>
          <p:cNvPr id="8" name="Group 7">
            <a:extLst>
              <a:ext uri="{FF2B5EF4-FFF2-40B4-BE49-F238E27FC236}">
                <a16:creationId xmlns:a16="http://schemas.microsoft.com/office/drawing/2014/main" id="{CEEEB0ED-C5A1-E391-79AD-A5BB850E3606}"/>
              </a:ext>
            </a:extLst>
          </p:cNvPr>
          <p:cNvGrpSpPr/>
          <p:nvPr/>
        </p:nvGrpSpPr>
        <p:grpSpPr>
          <a:xfrm>
            <a:off x="1629249" y="1070035"/>
            <a:ext cx="853791" cy="853791"/>
            <a:chOff x="1867658" y="3481437"/>
            <a:chExt cx="914400" cy="914400"/>
          </a:xfrm>
        </p:grpSpPr>
        <p:sp>
          <p:nvSpPr>
            <p:cNvPr id="15" name="Oval 14">
              <a:extLst>
                <a:ext uri="{FF2B5EF4-FFF2-40B4-BE49-F238E27FC236}">
                  <a16:creationId xmlns:a16="http://schemas.microsoft.com/office/drawing/2014/main" id="{4E0140A7-C9E7-ABD2-4079-3E0AF6809F4D}"/>
                </a:ext>
              </a:extLst>
            </p:cNvPr>
            <p:cNvSpPr/>
            <p:nvPr/>
          </p:nvSpPr>
          <p:spPr>
            <a:xfrm>
              <a:off x="1867658" y="3481437"/>
              <a:ext cx="914400" cy="914400"/>
            </a:xfrm>
            <a:prstGeom prst="ellipse">
              <a:avLst/>
            </a:prstGeom>
            <a:solidFill>
              <a:schemeClr val="bg1"/>
            </a:solidFill>
            <a:ln w="28575">
              <a:solidFill>
                <a:schemeClr val="accent3">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20" name="Graphic 19" descr="Teacher with solid fill">
              <a:extLst>
                <a:ext uri="{FF2B5EF4-FFF2-40B4-BE49-F238E27FC236}">
                  <a16:creationId xmlns:a16="http://schemas.microsoft.com/office/drawing/2014/main" id="{EF64D935-EFBA-610C-22FD-344BFBAB94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006630" y="3615181"/>
              <a:ext cx="636456" cy="636456"/>
            </a:xfrm>
            <a:prstGeom prst="rect">
              <a:avLst/>
            </a:prstGeom>
          </p:spPr>
        </p:pic>
      </p:grpSp>
      <p:sp>
        <p:nvSpPr>
          <p:cNvPr id="21" name="TextBox 20">
            <a:extLst>
              <a:ext uri="{FF2B5EF4-FFF2-40B4-BE49-F238E27FC236}">
                <a16:creationId xmlns:a16="http://schemas.microsoft.com/office/drawing/2014/main" id="{E59DA014-0A42-01C3-56FA-A32D887BA7B4}"/>
              </a:ext>
            </a:extLst>
          </p:cNvPr>
          <p:cNvSpPr txBox="1"/>
          <p:nvPr/>
        </p:nvSpPr>
        <p:spPr>
          <a:xfrm>
            <a:off x="451626" y="2136502"/>
            <a:ext cx="363754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F3F3F"/>
                </a:solidFill>
                <a:effectLst/>
                <a:uLnTx/>
                <a:uFillTx/>
                <a:latin typeface="Arial"/>
                <a:ea typeface="+mn-ea"/>
                <a:cs typeface="+mn-cs"/>
              </a:rPr>
              <a:t>Training on the Graduated Approach</a:t>
            </a:r>
          </a:p>
        </p:txBody>
      </p:sp>
      <p:grpSp>
        <p:nvGrpSpPr>
          <p:cNvPr id="22" name="Group 21">
            <a:extLst>
              <a:ext uri="{FF2B5EF4-FFF2-40B4-BE49-F238E27FC236}">
                <a16:creationId xmlns:a16="http://schemas.microsoft.com/office/drawing/2014/main" id="{B1FAA6D0-B07A-4933-4107-63D7EB0192D9}"/>
              </a:ext>
            </a:extLst>
          </p:cNvPr>
          <p:cNvGrpSpPr/>
          <p:nvPr/>
        </p:nvGrpSpPr>
        <p:grpSpPr>
          <a:xfrm>
            <a:off x="5551945" y="2052489"/>
            <a:ext cx="1252776" cy="1243604"/>
            <a:chOff x="1867658" y="3481437"/>
            <a:chExt cx="914400" cy="914400"/>
          </a:xfrm>
        </p:grpSpPr>
        <p:sp>
          <p:nvSpPr>
            <p:cNvPr id="27" name="Oval 26">
              <a:extLst>
                <a:ext uri="{FF2B5EF4-FFF2-40B4-BE49-F238E27FC236}">
                  <a16:creationId xmlns:a16="http://schemas.microsoft.com/office/drawing/2014/main" id="{0675BE9E-89C0-1687-5D5E-CD3DDCFB4416}"/>
                </a:ext>
              </a:extLst>
            </p:cNvPr>
            <p:cNvSpPr/>
            <p:nvPr/>
          </p:nvSpPr>
          <p:spPr>
            <a:xfrm>
              <a:off x="1867658" y="3481437"/>
              <a:ext cx="914400" cy="914400"/>
            </a:xfrm>
            <a:prstGeom prst="ellipse">
              <a:avLst/>
            </a:prstGeom>
            <a:solidFill>
              <a:schemeClr val="bg1"/>
            </a:solidFill>
            <a:ln w="28575">
              <a:solidFill>
                <a:schemeClr val="accent3">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29" name="Graphic 28" descr="Sunflower with solid fill">
              <a:extLst>
                <a:ext uri="{FF2B5EF4-FFF2-40B4-BE49-F238E27FC236}">
                  <a16:creationId xmlns:a16="http://schemas.microsoft.com/office/drawing/2014/main" id="{520D0FDE-40C8-1AC2-FD2C-40BAE7D03D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006630" y="3615181"/>
              <a:ext cx="636456" cy="636456"/>
            </a:xfrm>
            <a:prstGeom prst="rect">
              <a:avLst/>
            </a:prstGeom>
          </p:spPr>
        </p:pic>
      </p:grpSp>
      <p:sp>
        <p:nvSpPr>
          <p:cNvPr id="30" name="TextBox 29">
            <a:extLst>
              <a:ext uri="{FF2B5EF4-FFF2-40B4-BE49-F238E27FC236}">
                <a16:creationId xmlns:a16="http://schemas.microsoft.com/office/drawing/2014/main" id="{A1BA7B1E-CFCA-1924-36EE-D198F1765096}"/>
              </a:ext>
            </a:extLst>
          </p:cNvPr>
          <p:cNvSpPr txBox="1"/>
          <p:nvPr/>
        </p:nvSpPr>
        <p:spPr>
          <a:xfrm>
            <a:off x="4089174" y="3459018"/>
            <a:ext cx="448331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b="1" i="0" u="none" strike="noStrike" kern="1200" cap="none" spc="0" normalizeH="0" baseline="0" noProof="0" dirty="0">
                <a:ln>
                  <a:noFill/>
                </a:ln>
                <a:solidFill>
                  <a:srgbClr val="3F3F3F"/>
                </a:solidFill>
                <a:effectLst/>
                <a:uLnTx/>
                <a:uFillTx/>
                <a:latin typeface="Arial"/>
                <a:ea typeface="+mn-ea"/>
                <a:cs typeface="+mn-cs"/>
              </a:rPr>
              <a:t>Parental Confidence around Mainstream</a:t>
            </a:r>
          </a:p>
        </p:txBody>
      </p:sp>
      <p:grpSp>
        <p:nvGrpSpPr>
          <p:cNvPr id="36" name="Group 35">
            <a:extLst>
              <a:ext uri="{FF2B5EF4-FFF2-40B4-BE49-F238E27FC236}">
                <a16:creationId xmlns:a16="http://schemas.microsoft.com/office/drawing/2014/main" id="{B4070457-D2CD-7C8D-4650-D68A38F0D4D3}"/>
              </a:ext>
            </a:extLst>
          </p:cNvPr>
          <p:cNvGrpSpPr/>
          <p:nvPr/>
        </p:nvGrpSpPr>
        <p:grpSpPr>
          <a:xfrm>
            <a:off x="9157064" y="1194914"/>
            <a:ext cx="1057370" cy="1187809"/>
            <a:chOff x="1867658" y="3481437"/>
            <a:chExt cx="914400" cy="914400"/>
          </a:xfrm>
        </p:grpSpPr>
        <p:sp>
          <p:nvSpPr>
            <p:cNvPr id="37" name="Oval 36">
              <a:extLst>
                <a:ext uri="{FF2B5EF4-FFF2-40B4-BE49-F238E27FC236}">
                  <a16:creationId xmlns:a16="http://schemas.microsoft.com/office/drawing/2014/main" id="{4467C86E-625F-DC69-689C-662B86C26B47}"/>
                </a:ext>
              </a:extLst>
            </p:cNvPr>
            <p:cNvSpPr/>
            <p:nvPr/>
          </p:nvSpPr>
          <p:spPr>
            <a:xfrm>
              <a:off x="1867658" y="3481437"/>
              <a:ext cx="914400" cy="914400"/>
            </a:xfrm>
            <a:prstGeom prst="ellipse">
              <a:avLst/>
            </a:prstGeom>
            <a:solidFill>
              <a:schemeClr val="bg1"/>
            </a:solidFill>
            <a:ln w="28575">
              <a:solidFill>
                <a:schemeClr val="accent3">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3F3F3F"/>
                </a:solidFill>
                <a:effectLst/>
                <a:uLnTx/>
                <a:uFillTx/>
                <a:latin typeface="Arial"/>
                <a:ea typeface="+mn-ea"/>
                <a:cs typeface="+mn-cs"/>
              </a:endParaRPr>
            </a:p>
          </p:txBody>
        </p:sp>
        <p:pic>
          <p:nvPicPr>
            <p:cNvPr id="38" name="Graphic 37" descr="Network with solid fill">
              <a:extLst>
                <a:ext uri="{FF2B5EF4-FFF2-40B4-BE49-F238E27FC236}">
                  <a16:creationId xmlns:a16="http://schemas.microsoft.com/office/drawing/2014/main" id="{153C114E-628D-F313-B233-54FB2DB958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006630" y="3615181"/>
              <a:ext cx="636456" cy="636456"/>
            </a:xfrm>
            <a:prstGeom prst="rect">
              <a:avLst/>
            </a:prstGeom>
          </p:spPr>
        </p:pic>
      </p:grpSp>
      <p:sp>
        <p:nvSpPr>
          <p:cNvPr id="39" name="TextBox 38">
            <a:extLst>
              <a:ext uri="{FF2B5EF4-FFF2-40B4-BE49-F238E27FC236}">
                <a16:creationId xmlns:a16="http://schemas.microsoft.com/office/drawing/2014/main" id="{79258C11-C8C9-028D-3A30-B6CE374EF98A}"/>
              </a:ext>
            </a:extLst>
          </p:cNvPr>
          <p:cNvSpPr txBox="1"/>
          <p:nvPr/>
        </p:nvSpPr>
        <p:spPr>
          <a:xfrm>
            <a:off x="7675931" y="2569097"/>
            <a:ext cx="4336869"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F3F3F"/>
                </a:solidFill>
                <a:effectLst/>
                <a:uLnTx/>
                <a:uFillTx/>
                <a:latin typeface="Arial"/>
                <a:ea typeface="+mn-ea"/>
                <a:cs typeface="+mn-cs"/>
              </a:rPr>
              <a:t>Clarity around SEN Support</a:t>
            </a:r>
          </a:p>
        </p:txBody>
      </p:sp>
      <p:pic>
        <p:nvPicPr>
          <p:cNvPr id="40" name="Picture 39">
            <a:extLst>
              <a:ext uri="{FF2B5EF4-FFF2-40B4-BE49-F238E27FC236}">
                <a16:creationId xmlns:a16="http://schemas.microsoft.com/office/drawing/2014/main" id="{E6516457-D2CA-5181-B234-5762F1992EB2}"/>
              </a:ext>
            </a:extLst>
          </p:cNvPr>
          <p:cNvPicPr>
            <a:picLocks noChangeAspect="1"/>
          </p:cNvPicPr>
          <p:nvPr/>
        </p:nvPicPr>
        <p:blipFill>
          <a:blip r:embed="rId12"/>
          <a:stretch>
            <a:fillRect/>
          </a:stretch>
        </p:blipFill>
        <p:spPr>
          <a:xfrm>
            <a:off x="1194989" y="2876874"/>
            <a:ext cx="1354974" cy="1354974"/>
          </a:xfrm>
          <a:prstGeom prst="rect">
            <a:avLst/>
          </a:prstGeom>
        </p:spPr>
      </p:pic>
      <p:sp>
        <p:nvSpPr>
          <p:cNvPr id="41" name="TextBox 40">
            <a:extLst>
              <a:ext uri="{FF2B5EF4-FFF2-40B4-BE49-F238E27FC236}">
                <a16:creationId xmlns:a16="http://schemas.microsoft.com/office/drawing/2014/main" id="{155201BF-0979-E85A-017C-8ACEF93FB463}"/>
              </a:ext>
            </a:extLst>
          </p:cNvPr>
          <p:cNvSpPr txBox="1"/>
          <p:nvPr/>
        </p:nvSpPr>
        <p:spPr>
          <a:xfrm>
            <a:off x="161818" y="4262155"/>
            <a:ext cx="3444949"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F3F3F"/>
                </a:solidFill>
                <a:effectLst/>
                <a:uLnTx/>
                <a:uFillTx/>
                <a:latin typeface="Arial"/>
                <a:ea typeface="+mn-ea"/>
                <a:cs typeface="+mn-cs"/>
              </a:rPr>
              <a:t>Support at Transition Points</a:t>
            </a:r>
          </a:p>
        </p:txBody>
      </p:sp>
      <p:pic>
        <p:nvPicPr>
          <p:cNvPr id="42" name="Picture 41">
            <a:extLst>
              <a:ext uri="{FF2B5EF4-FFF2-40B4-BE49-F238E27FC236}">
                <a16:creationId xmlns:a16="http://schemas.microsoft.com/office/drawing/2014/main" id="{522ECCE0-1B0D-17B8-DAB9-E6AA5020C4BD}"/>
              </a:ext>
            </a:extLst>
          </p:cNvPr>
          <p:cNvPicPr>
            <a:picLocks noChangeAspect="1"/>
          </p:cNvPicPr>
          <p:nvPr/>
        </p:nvPicPr>
        <p:blipFill>
          <a:blip r:embed="rId13"/>
          <a:stretch>
            <a:fillRect/>
          </a:stretch>
        </p:blipFill>
        <p:spPr>
          <a:xfrm>
            <a:off x="10032569" y="3039521"/>
            <a:ext cx="1345180" cy="1353483"/>
          </a:xfrm>
          <a:prstGeom prst="rect">
            <a:avLst/>
          </a:prstGeom>
        </p:spPr>
      </p:pic>
      <p:sp>
        <p:nvSpPr>
          <p:cNvPr id="43" name="TextBox 42">
            <a:extLst>
              <a:ext uri="{FF2B5EF4-FFF2-40B4-BE49-F238E27FC236}">
                <a16:creationId xmlns:a16="http://schemas.microsoft.com/office/drawing/2014/main" id="{B4EC83CF-39C5-8787-B92A-806FE9281258}"/>
              </a:ext>
            </a:extLst>
          </p:cNvPr>
          <p:cNvSpPr txBox="1"/>
          <p:nvPr/>
        </p:nvSpPr>
        <p:spPr>
          <a:xfrm>
            <a:off x="8532922" y="4562632"/>
            <a:ext cx="3578643"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F3F3F"/>
                </a:solidFill>
                <a:effectLst/>
                <a:uLnTx/>
                <a:uFillTx/>
                <a:latin typeface="Arial"/>
                <a:ea typeface="+mn-ea"/>
                <a:cs typeface="+mn-cs"/>
              </a:rPr>
              <a:t>System Setup in Mainstream</a:t>
            </a:r>
          </a:p>
        </p:txBody>
      </p:sp>
    </p:spTree>
    <p:extLst>
      <p:ext uri="{BB962C8B-B14F-4D97-AF65-F5344CB8AC3E}">
        <p14:creationId xmlns:p14="http://schemas.microsoft.com/office/powerpoint/2010/main" val="2979990555"/>
      </p:ext>
    </p:extLst>
  </p:cSld>
  <p:clrMapOvr>
    <a:masterClrMapping/>
  </p:clrMapOvr>
  <mc:AlternateContent xmlns:mc="http://schemas.openxmlformats.org/markup-compatibility/2006" xmlns:p14="http://schemas.microsoft.com/office/powerpoint/2010/main">
    <mc:Choice Requires="p14">
      <p:transition spd="slow" p14:dur="2000" advTm="101059"/>
    </mc:Choice>
    <mc:Fallback xmlns="">
      <p:transition spd="slow" advTm="10105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1EA49F-AF1F-EA02-607C-5ACF6AA3DC93}"/>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spcBef>
                <a:spcPct val="0"/>
              </a:spcBef>
            </a:pPr>
            <a:r>
              <a:rPr lang="en-US" sz="6600" kern="1200">
                <a:solidFill>
                  <a:schemeClr val="tx1"/>
                </a:solidFill>
                <a:latin typeface="+mj-lt"/>
                <a:ea typeface="+mj-ea"/>
                <a:cs typeface="+mj-cs"/>
              </a:rPr>
              <a:t>DBV Next Steps</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Footprints">
            <a:extLst>
              <a:ext uri="{FF2B5EF4-FFF2-40B4-BE49-F238E27FC236}">
                <a16:creationId xmlns:a16="http://schemas.microsoft.com/office/drawing/2014/main" id="{BF101B61-07F9-2E7B-1463-8571F5EF97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86400" y="640080"/>
            <a:ext cx="5550408" cy="5550408"/>
          </a:xfrm>
          <a:prstGeom prst="rect">
            <a:avLst/>
          </a:prstGeom>
        </p:spPr>
      </p:pic>
    </p:spTree>
    <p:extLst>
      <p:ext uri="{BB962C8B-B14F-4D97-AF65-F5344CB8AC3E}">
        <p14:creationId xmlns:p14="http://schemas.microsoft.com/office/powerpoint/2010/main" val="3277196108"/>
      </p:ext>
    </p:extLst>
  </p:cSld>
  <p:clrMapOvr>
    <a:masterClrMapping/>
  </p:clrMapOvr>
  <mc:AlternateContent xmlns:mc="http://schemas.openxmlformats.org/markup-compatibility/2006" xmlns:p14="http://schemas.microsoft.com/office/powerpoint/2010/main">
    <mc:Choice Requires="p14">
      <p:transition spd="slow" p14:dur="2000" advTm="57387"/>
    </mc:Choice>
    <mc:Fallback xmlns="">
      <p:transition spd="slow" advTm="573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27405F-2965-1949-2282-BA1CDE5818EF}"/>
              </a:ext>
            </a:extLst>
          </p:cNvPr>
          <p:cNvSpPr>
            <a:spLocks noGrp="1"/>
          </p:cNvSpPr>
          <p:nvPr>
            <p:ph type="title"/>
          </p:nvPr>
        </p:nvSpPr>
        <p:spPr>
          <a:xfrm>
            <a:off x="643278" y="779658"/>
            <a:ext cx="3571810" cy="3573516"/>
          </a:xfrm>
        </p:spPr>
        <p:txBody>
          <a:bodyPr vert="horz" lIns="91440" tIns="45720" rIns="91440" bIns="45720" rtlCol="0" anchor="b">
            <a:noAutofit/>
          </a:bodyPr>
          <a:lstStyle/>
          <a:p>
            <a:pPr>
              <a:spcBef>
                <a:spcPct val="0"/>
              </a:spcBef>
            </a:pPr>
            <a:r>
              <a:rPr lang="en-US" sz="4000" kern="1200" dirty="0">
                <a:solidFill>
                  <a:schemeClr val="tx1"/>
                </a:solidFill>
                <a:latin typeface="+mj-lt"/>
                <a:ea typeface="+mj-ea"/>
                <a:cs typeface="+mj-cs"/>
              </a:rPr>
              <a:t>Thanks for Your Time</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Get in Touch </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paulshadforth@durham.gov.uk</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Mail Reply">
            <a:extLst>
              <a:ext uri="{FF2B5EF4-FFF2-40B4-BE49-F238E27FC236}">
                <a16:creationId xmlns:a16="http://schemas.microsoft.com/office/drawing/2014/main" id="{15530F86-CA94-4CB8-5530-4271D37B74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28340" y="1307592"/>
            <a:ext cx="5550408" cy="5550408"/>
          </a:xfrm>
          <a:prstGeom prst="rect">
            <a:avLst/>
          </a:prstGeom>
        </p:spPr>
      </p:pic>
    </p:spTree>
    <p:extLst>
      <p:ext uri="{BB962C8B-B14F-4D97-AF65-F5344CB8AC3E}">
        <p14:creationId xmlns:p14="http://schemas.microsoft.com/office/powerpoint/2010/main" val="2490306658"/>
      </p:ext>
    </p:extLst>
  </p:cSld>
  <p:clrMapOvr>
    <a:masterClrMapping/>
  </p:clrMapOvr>
  <mc:AlternateContent xmlns:mc="http://schemas.openxmlformats.org/markup-compatibility/2006" xmlns:p14="http://schemas.microsoft.com/office/powerpoint/2010/main">
    <mc:Choice Requires="p14">
      <p:transition spd="slow" p14:dur="2000" advTm="53142"/>
    </mc:Choice>
    <mc:Fallback xmlns="">
      <p:transition spd="slow" advTm="53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5" name="Content Placeholder 4" descr="Winking face outline with solid fill">
            <a:extLst>
              <a:ext uri="{FF2B5EF4-FFF2-40B4-BE49-F238E27FC236}">
                <a16:creationId xmlns:a16="http://schemas.microsoft.com/office/drawing/2014/main" id="{DDB1BCAD-D387-25CC-CF00-596A2932A14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25159" y="1286464"/>
            <a:ext cx="4105949" cy="4105949"/>
          </a:xfrm>
          <a:prstGeom prst="rect">
            <a:avLst/>
          </a:prstGeom>
        </p:spPr>
      </p:pic>
    </p:spTree>
    <p:extLst>
      <p:ext uri="{BB962C8B-B14F-4D97-AF65-F5344CB8AC3E}">
        <p14:creationId xmlns:p14="http://schemas.microsoft.com/office/powerpoint/2010/main" val="28841965"/>
      </p:ext>
    </p:extLst>
  </p:cSld>
  <p:clrMapOvr>
    <a:masterClrMapping/>
  </p:clrMapOvr>
  <mc:AlternateContent xmlns:mc="http://schemas.openxmlformats.org/markup-compatibility/2006" xmlns:p14="http://schemas.microsoft.com/office/powerpoint/2010/main">
    <mc:Choice Requires="p14">
      <p:transition spd="slow" p14:dur="2000" advTm="22736"/>
    </mc:Choice>
    <mc:Fallback xmlns="">
      <p:transition spd="slow" advTm="227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4CFB75-645E-7243-A8F8-691E638A71F4}"/>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altLang="en-US" sz="5400"/>
              <a:t>Purpose</a:t>
            </a:r>
          </a:p>
        </p:txBody>
      </p:sp>
      <p:pic>
        <p:nvPicPr>
          <p:cNvPr id="23" name="Picture 22">
            <a:extLst>
              <a:ext uri="{FF2B5EF4-FFF2-40B4-BE49-F238E27FC236}">
                <a16:creationId xmlns:a16="http://schemas.microsoft.com/office/drawing/2014/main" id="{5B1C7AB3-BAD2-403C-97E2-B53DF758DD1E}"/>
              </a:ext>
              <a:ext uri="{C183D7F6-B498-43B3-948B-1728B52AA6E4}">
                <adec:decorative xmlns:adec="http://schemas.microsoft.com/office/drawing/2017/decorative" val="1"/>
              </a:ext>
            </a:extLst>
          </p:cNvPr>
          <p:cNvPicPr>
            <a:picLocks noChangeAspect="1"/>
          </p:cNvPicPr>
          <p:nvPr/>
        </p:nvPicPr>
        <p:blipFill rotWithShape="1">
          <a:blip r:embed="rId3"/>
          <a:srcRect b="345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9895755-7763-4983-8A0C-514BDA0AF188}"/>
              </a:ext>
            </a:extLst>
          </p:cNvPr>
          <p:cNvSpPr txBox="1"/>
          <p:nvPr/>
        </p:nvSpPr>
        <p:spPr>
          <a:xfrm>
            <a:off x="5297762" y="2706624"/>
            <a:ext cx="6251110" cy="3483864"/>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kumimoji="0" lang="en-US" sz="1500" b="0" i="0" u="none" strike="noStrike" cap="none" spc="0" normalizeH="0" baseline="0" noProof="0" dirty="0">
                <a:ln>
                  <a:noFill/>
                </a:ln>
                <a:effectLst/>
                <a:uLnTx/>
                <a:uFillTx/>
              </a:rPr>
              <a:t>To update you on the key change projects that are underway in County Durham at present and the opportunities that each project will offer to work together in Co Production.  Projects Include:</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lang="en-US" sz="1500" dirty="0"/>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en-US" sz="1500" dirty="0"/>
              <a:t>The Participation Strategy</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lang="en-US" sz="1500" dirty="0"/>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500" b="0" i="0" u="none" strike="noStrike" cap="none" spc="0" normalizeH="0" baseline="0" noProof="0" dirty="0">
                <a:ln>
                  <a:noFill/>
                </a:ln>
                <a:effectLst/>
                <a:uLnTx/>
                <a:uFillTx/>
              </a:rPr>
              <a:t>Home To School Transport Review</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lang="en-US" sz="1500" dirty="0"/>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500" b="0" i="0" u="none" strike="noStrike" cap="none" spc="0" normalizeH="0" baseline="0" noProof="0" dirty="0">
                <a:ln>
                  <a:noFill/>
                </a:ln>
                <a:effectLst/>
                <a:uLnTx/>
                <a:uFillTx/>
              </a:rPr>
              <a:t>IMPOWER North East Region Work</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lang="en-US" sz="1500" dirty="0"/>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500" b="0" i="0" u="none" strike="noStrike" cap="none" spc="0" normalizeH="0" baseline="0" noProof="0" dirty="0">
                <a:ln>
                  <a:noFill/>
                </a:ln>
                <a:effectLst/>
                <a:uLnTx/>
                <a:uFillTx/>
              </a:rPr>
              <a:t>Delivering Better Value (DBV) – A partnership review of High Needs Provision between Durham County Council, The Department of </a:t>
            </a:r>
            <a:r>
              <a:rPr kumimoji="0" lang="en-US" sz="1500" b="0" i="0" u="none" strike="noStrike" cap="none" spc="0" normalizeH="0" baseline="0" noProof="0" dirty="0" err="1">
                <a:ln>
                  <a:noFill/>
                </a:ln>
                <a:effectLst/>
                <a:uLnTx/>
                <a:uFillTx/>
              </a:rPr>
              <a:t>Educatio</a:t>
            </a:r>
            <a:r>
              <a:rPr lang="en-US" sz="1500" dirty="0"/>
              <a:t>n, Newton Europe and CIPFA</a:t>
            </a:r>
          </a:p>
        </p:txBody>
      </p:sp>
      <p:pic>
        <p:nvPicPr>
          <p:cNvPr id="18" name="Picture 17">
            <a:extLst>
              <a:ext uri="{FF2B5EF4-FFF2-40B4-BE49-F238E27FC236}">
                <a16:creationId xmlns:a16="http://schemas.microsoft.com/office/drawing/2014/main" id="{E5F5B8C3-6472-4B48-8C3B-2BA0A48463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0153" y="6164704"/>
            <a:ext cx="1499746" cy="682811"/>
          </a:xfrm>
          <a:prstGeom prst="rect">
            <a:avLst/>
          </a:prstGeom>
        </p:spPr>
      </p:pic>
    </p:spTree>
    <p:extLst>
      <p:ext uri="{BB962C8B-B14F-4D97-AF65-F5344CB8AC3E}">
        <p14:creationId xmlns:p14="http://schemas.microsoft.com/office/powerpoint/2010/main" val="2095635610"/>
      </p:ext>
    </p:extLst>
  </p:cSld>
  <p:clrMapOvr>
    <a:masterClrMapping/>
  </p:clrMapOvr>
  <mc:AlternateContent xmlns:mc="http://schemas.openxmlformats.org/markup-compatibility/2006" xmlns:p14="http://schemas.microsoft.com/office/powerpoint/2010/main">
    <mc:Choice Requires="p14">
      <p:transition spd="slow" p14:dur="2000" advTm="44977"/>
    </mc:Choice>
    <mc:Fallback xmlns="">
      <p:transition spd="slow" advTm="4497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36C9556-0E27-73F3-6F84-949DF3B6A353}"/>
              </a:ext>
            </a:extLst>
          </p:cNvPr>
          <p:cNvSpPr>
            <a:spLocks noGrp="1"/>
          </p:cNvSpPr>
          <p:nvPr>
            <p:ph type="title"/>
          </p:nvPr>
        </p:nvSpPr>
        <p:spPr>
          <a:xfrm>
            <a:off x="4853988" y="320041"/>
            <a:ext cx="6707084" cy="3892668"/>
          </a:xfrm>
        </p:spPr>
        <p:txBody>
          <a:bodyPr vert="horz" lIns="91440" tIns="45720" rIns="91440" bIns="45720" rtlCol="0" anchor="b">
            <a:normAutofit/>
          </a:bodyPr>
          <a:lstStyle/>
          <a:p>
            <a:r>
              <a:rPr lang="en-US" sz="3600" kern="1200" dirty="0">
                <a:solidFill>
                  <a:schemeClr val="tx1"/>
                </a:solidFill>
                <a:latin typeface="+mj-lt"/>
                <a:ea typeface="+mj-ea"/>
                <a:cs typeface="+mj-cs"/>
              </a:rPr>
              <a:t>SEND Partnership Review 2023</a:t>
            </a:r>
            <a:br>
              <a:rPr lang="en-US" sz="3600" kern="1200" dirty="0">
                <a:solidFill>
                  <a:schemeClr val="tx1"/>
                </a:solidFill>
                <a:latin typeface="+mj-lt"/>
                <a:ea typeface="+mj-ea"/>
                <a:cs typeface="+mj-cs"/>
              </a:rPr>
            </a:br>
            <a:br>
              <a:rPr lang="en-US" sz="3600" kern="1200" dirty="0">
                <a:solidFill>
                  <a:schemeClr val="tx1"/>
                </a:solidFill>
                <a:latin typeface="+mj-lt"/>
                <a:ea typeface="+mj-ea"/>
                <a:cs typeface="+mj-cs"/>
              </a:rPr>
            </a:br>
            <a:r>
              <a:rPr lang="en-US" sz="3600" kern="1200" dirty="0">
                <a:solidFill>
                  <a:schemeClr val="tx1"/>
                </a:solidFill>
                <a:latin typeface="+mj-lt"/>
                <a:ea typeface="+mj-ea"/>
                <a:cs typeface="+mj-cs"/>
              </a:rPr>
              <a:t>Ensuring we guide services to work positively with young people with SEND and their parents when they are reviewing or developing services </a:t>
            </a:r>
          </a:p>
        </p:txBody>
      </p:sp>
      <p:pic>
        <p:nvPicPr>
          <p:cNvPr id="5" name="Content Placeholder 4">
            <a:extLst>
              <a:ext uri="{FF2B5EF4-FFF2-40B4-BE49-F238E27FC236}">
                <a16:creationId xmlns:a16="http://schemas.microsoft.com/office/drawing/2014/main" id="{74D3A5E7-D7DF-FCDD-6253-CDAAC5C1C936}"/>
              </a:ext>
            </a:extLst>
          </p:cNvPr>
          <p:cNvPicPr>
            <a:picLocks noGrp="1" noChangeAspect="1"/>
          </p:cNvPicPr>
          <p:nvPr>
            <p:ph idx="1"/>
          </p:nvPr>
        </p:nvPicPr>
        <p:blipFill>
          <a:blip r:embed="rId2"/>
          <a:stretch>
            <a:fillRect/>
          </a:stretch>
        </p:blipFill>
        <p:spPr>
          <a:xfrm>
            <a:off x="50247" y="1"/>
            <a:ext cx="4842792" cy="6844936"/>
          </a:xfrm>
          <a:prstGeom prst="rect">
            <a:avLst/>
          </a:prstGeom>
        </p:spPr>
      </p:pic>
      <p:sp>
        <p:nvSpPr>
          <p:cNvPr id="2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461883"/>
      </p:ext>
    </p:extLst>
  </p:cSld>
  <p:clrMapOvr>
    <a:masterClrMapping/>
  </p:clrMapOvr>
  <mc:AlternateContent xmlns:mc="http://schemas.openxmlformats.org/markup-compatibility/2006" xmlns:p14="http://schemas.microsoft.com/office/powerpoint/2010/main">
    <mc:Choice Requires="p14">
      <p:transition spd="slow" p14:dur="2000" advTm="54868"/>
    </mc:Choice>
    <mc:Fallback xmlns="">
      <p:transition spd="slow" advTm="5486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399A-91EF-0044-9B4E-99FAFE9AB49A}"/>
              </a:ext>
            </a:extLst>
          </p:cNvPr>
          <p:cNvSpPr>
            <a:spLocks noGrp="1"/>
          </p:cNvSpPr>
          <p:nvPr>
            <p:ph type="ctrTitle"/>
          </p:nvPr>
        </p:nvSpPr>
        <p:spPr>
          <a:xfrm>
            <a:off x="365760" y="2235200"/>
            <a:ext cx="9144000" cy="2387600"/>
          </a:xfrm>
        </p:spPr>
        <p:txBody>
          <a:bodyPr>
            <a:normAutofit fontScale="90000"/>
          </a:bodyPr>
          <a:lstStyle/>
          <a:p>
            <a:r>
              <a:rPr kumimoji="0" lang="en-GB" sz="6000" b="1" i="0" u="none" strike="noStrike" kern="1200" cap="none" spc="0" normalizeH="0" baseline="0" noProof="0" dirty="0">
                <a:ln>
                  <a:noFill/>
                </a:ln>
                <a:solidFill>
                  <a:prstClr val="white"/>
                </a:solidFill>
                <a:effectLst/>
                <a:uLnTx/>
                <a:uFillTx/>
                <a:latin typeface="Calibri" panose="020F0502020204030204"/>
                <a:ea typeface="+mj-ea"/>
                <a:cs typeface="+mj-cs"/>
              </a:rPr>
              <a:t>Durham County Council </a:t>
            </a:r>
            <a:br>
              <a:rPr kumimoji="0" lang="en-GB" sz="6000" b="1"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en-GB" sz="6000" b="1" i="0" u="none" strike="noStrike" kern="1200" cap="none" spc="0" normalizeH="0" baseline="0" noProof="0" dirty="0">
                <a:ln>
                  <a:noFill/>
                </a:ln>
                <a:solidFill>
                  <a:prstClr val="white"/>
                </a:solidFill>
                <a:effectLst/>
                <a:uLnTx/>
                <a:uFillTx/>
                <a:latin typeface="Calibri" panose="020F0502020204030204"/>
                <a:ea typeface="+mj-ea"/>
                <a:cs typeface="+mj-cs"/>
              </a:rPr>
              <a:t>Home to School Transport</a:t>
            </a:r>
            <a:br>
              <a:rPr kumimoji="0" lang="en-GB" sz="6000" b="1" i="0" u="none" strike="noStrike" kern="1200" cap="none" spc="0" normalizeH="0" baseline="0" noProof="0" dirty="0">
                <a:ln>
                  <a:noFill/>
                </a:ln>
                <a:solidFill>
                  <a:prstClr val="white"/>
                </a:solidFill>
                <a:effectLst/>
                <a:uLnTx/>
                <a:uFillTx/>
                <a:latin typeface="Calibri" panose="020F0502020204030204"/>
                <a:ea typeface="+mj-ea"/>
                <a:cs typeface="+mj-cs"/>
              </a:rPr>
            </a:br>
            <a:r>
              <a:rPr kumimoji="0" lang="en-GB" sz="6000" b="1" i="0" u="none" strike="noStrike" kern="1200" cap="none" spc="0" normalizeH="0" baseline="0" noProof="0" dirty="0">
                <a:ln>
                  <a:noFill/>
                </a:ln>
                <a:solidFill>
                  <a:prstClr val="white"/>
                </a:solidFill>
                <a:effectLst/>
                <a:uLnTx/>
                <a:uFillTx/>
                <a:latin typeface="Calibri" panose="020F0502020204030204"/>
                <a:ea typeface="+mj-ea"/>
                <a:cs typeface="+mj-cs"/>
              </a:rPr>
              <a:t>Consultation and Review</a:t>
            </a:r>
            <a:br>
              <a:rPr kumimoji="0" lang="en-GB" sz="6000" b="1" i="0" u="none" strike="noStrike" kern="1200" cap="none" spc="0" normalizeH="0" baseline="0" noProof="0" dirty="0">
                <a:ln>
                  <a:noFill/>
                </a:ln>
                <a:solidFill>
                  <a:prstClr val="white"/>
                </a:solidFill>
                <a:effectLst/>
                <a:uLnTx/>
                <a:uFillTx/>
                <a:latin typeface="Calibri" panose="020F0502020204030204"/>
                <a:ea typeface="+mj-ea"/>
                <a:cs typeface="+mj-cs"/>
              </a:rPr>
            </a:br>
            <a:endParaRPr lang="en-US" dirty="0">
              <a:solidFill>
                <a:schemeClr val="bg1"/>
              </a:solidFill>
            </a:endParaRPr>
          </a:p>
        </p:txBody>
      </p:sp>
    </p:spTree>
    <p:extLst>
      <p:ext uri="{BB962C8B-B14F-4D97-AF65-F5344CB8AC3E}">
        <p14:creationId xmlns:p14="http://schemas.microsoft.com/office/powerpoint/2010/main" val="1746642760"/>
      </p:ext>
    </p:extLst>
  </p:cSld>
  <p:clrMapOvr>
    <a:masterClrMapping/>
  </p:clrMapOvr>
  <mc:AlternateContent xmlns:mc="http://schemas.openxmlformats.org/markup-compatibility/2006" xmlns:p14="http://schemas.microsoft.com/office/powerpoint/2010/main">
    <mc:Choice Requires="p14">
      <p:transition spd="slow" p14:dur="2000" advTm="9791"/>
    </mc:Choice>
    <mc:Fallback xmlns="">
      <p:transition spd="slow" advTm="97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7C633CE-3836-4727-BD4C-9236570D9992}"/>
              </a:ext>
            </a:extLst>
          </p:cNvPr>
          <p:cNvSpPr>
            <a:spLocks noGrp="1"/>
          </p:cNvSpPr>
          <p:nvPr>
            <p:ph type="title"/>
          </p:nvPr>
        </p:nvSpPr>
        <p:spPr>
          <a:xfrm>
            <a:off x="841248" y="256032"/>
            <a:ext cx="10506456" cy="1014984"/>
          </a:xfrm>
        </p:spPr>
        <p:txBody>
          <a:bodyPr anchor="b">
            <a:normAutofit/>
          </a:bodyPr>
          <a:lstStyle/>
          <a:p>
            <a:r>
              <a:rPr lang="en-GB" b="1" dirty="0"/>
              <a:t>Eligibility &amp; Numbers </a:t>
            </a:r>
          </a:p>
        </p:txBody>
      </p:sp>
      <p:graphicFrame>
        <p:nvGraphicFramePr>
          <p:cNvPr id="16" name="Content Placeholder 3">
            <a:extLst>
              <a:ext uri="{FF2B5EF4-FFF2-40B4-BE49-F238E27FC236}">
                <a16:creationId xmlns:a16="http://schemas.microsoft.com/office/drawing/2014/main" id="{DA311E2A-0B2F-0F94-1DAC-DA5AD2F3F073}"/>
              </a:ext>
            </a:extLst>
          </p:cNvPr>
          <p:cNvGraphicFramePr>
            <a:graphicFrameLocks noGrp="1"/>
          </p:cNvGraphicFramePr>
          <p:nvPr>
            <p:ph idx="1"/>
            <p:extLst>
              <p:ext uri="{D42A27DB-BD31-4B8C-83A1-F6EECF244321}">
                <p14:modId xmlns:p14="http://schemas.microsoft.com/office/powerpoint/2010/main" val="126327395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9104833"/>
      </p:ext>
    </p:extLst>
  </p:cSld>
  <p:clrMapOvr>
    <a:masterClrMapping/>
  </p:clrMapOvr>
  <mc:AlternateContent xmlns:mc="http://schemas.openxmlformats.org/markup-compatibility/2006" xmlns:p14="http://schemas.microsoft.com/office/powerpoint/2010/main">
    <mc:Choice Requires="p14">
      <p:transition spd="slow" p14:dur="2000" advTm="44840"/>
    </mc:Choice>
    <mc:Fallback xmlns="">
      <p:transition spd="slow" advTm="4484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8">
            <a:extLst>
              <a:ext uri="{FF2B5EF4-FFF2-40B4-BE49-F238E27FC236}">
                <a16:creationId xmlns:a16="http://schemas.microsoft.com/office/drawing/2014/main" id="{05EA5CB5-64A2-48D2-A778-9D215DBC3D7F}"/>
              </a:ext>
            </a:extLst>
          </p:cNvPr>
          <p:cNvSpPr txBox="1">
            <a:spLocks/>
          </p:cNvSpPr>
          <p:nvPr/>
        </p:nvSpPr>
        <p:spPr>
          <a:xfrm>
            <a:off x="841248" y="256032"/>
            <a:ext cx="8436864" cy="101498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600"/>
              </a:spcAft>
              <a:buClrTx/>
              <a:buSzTx/>
              <a:tabLst/>
              <a:defRPr/>
            </a:pPr>
            <a:r>
              <a:rPr kumimoji="0" lang="en-US" sz="3100" b="1" i="0" u="none" strike="noStrike" kern="1200" cap="none" spc="0" normalizeH="0" baseline="0" noProof="0" dirty="0">
                <a:ln>
                  <a:noFill/>
                </a:ln>
                <a:solidFill>
                  <a:schemeClr val="tx1"/>
                </a:solidFill>
                <a:effectLst/>
                <a:uLnTx/>
                <a:uFillTx/>
                <a:latin typeface="+mj-lt"/>
                <a:ea typeface="+mj-ea"/>
                <a:cs typeface="+mj-cs"/>
              </a:rPr>
              <a:t>The proposals that we have developed are designed to ensure that the changes will</a:t>
            </a:r>
          </a:p>
        </p:txBody>
      </p:sp>
      <p:sp>
        <p:nvSpPr>
          <p:cNvPr id="18"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9" name="Content Placeholder 3">
            <a:extLst>
              <a:ext uri="{FF2B5EF4-FFF2-40B4-BE49-F238E27FC236}">
                <a16:creationId xmlns:a16="http://schemas.microsoft.com/office/drawing/2014/main" id="{159CA91C-0646-FA33-8A24-C10D76B484A0}"/>
              </a:ext>
            </a:extLst>
          </p:cNvPr>
          <p:cNvGraphicFramePr>
            <a:graphicFrameLocks noGrp="1"/>
          </p:cNvGraphicFramePr>
          <p:nvPr>
            <p:ph idx="1"/>
            <p:extLst>
              <p:ext uri="{D42A27DB-BD31-4B8C-83A1-F6EECF244321}">
                <p14:modId xmlns:p14="http://schemas.microsoft.com/office/powerpoint/2010/main" val="3614559234"/>
              </p:ext>
            </p:extLst>
          </p:nvPr>
        </p:nvGraphicFramePr>
        <p:xfrm>
          <a:off x="838200" y="1933438"/>
          <a:ext cx="10515600" cy="4064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5942048"/>
      </p:ext>
    </p:extLst>
  </p:cSld>
  <p:clrMapOvr>
    <a:masterClrMapping/>
  </p:clrMapOvr>
  <mc:AlternateContent xmlns:mc="http://schemas.openxmlformats.org/markup-compatibility/2006" xmlns:p14="http://schemas.microsoft.com/office/powerpoint/2010/main">
    <mc:Choice Requires="p14">
      <p:transition spd="slow" p14:dur="2000" advTm="36983"/>
    </mc:Choice>
    <mc:Fallback xmlns="">
      <p:transition spd="slow" advTm="3698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E051A725-7071-4C48-A925-3FCB9BC79E48}"/>
              </a:ext>
            </a:extLst>
          </p:cNvPr>
          <p:cNvSpPr>
            <a:spLocks noGrp="1"/>
          </p:cNvSpPr>
          <p:nvPr>
            <p:ph type="title"/>
          </p:nvPr>
        </p:nvSpPr>
        <p:spPr>
          <a:xfrm>
            <a:off x="1371597" y="348865"/>
            <a:ext cx="10044023" cy="877729"/>
          </a:xfrm>
        </p:spPr>
        <p:txBody>
          <a:bodyPr anchor="ctr">
            <a:normAutofit/>
          </a:bodyPr>
          <a:lstStyle/>
          <a:p>
            <a:r>
              <a:rPr lang="en-GB" sz="4000" b="1">
                <a:solidFill>
                  <a:srgbClr val="FFFFFF"/>
                </a:solidFill>
                <a:latin typeface="+mn-lt"/>
              </a:rPr>
              <a:t>Consultation and next steps</a:t>
            </a:r>
            <a:endParaRPr lang="en-GB" sz="4000">
              <a:solidFill>
                <a:srgbClr val="FFFFFF"/>
              </a:solidFill>
            </a:endParaRPr>
          </a:p>
        </p:txBody>
      </p:sp>
      <p:graphicFrame>
        <p:nvGraphicFramePr>
          <p:cNvPr id="8" name="Content Placeholder 2">
            <a:extLst>
              <a:ext uri="{FF2B5EF4-FFF2-40B4-BE49-F238E27FC236}">
                <a16:creationId xmlns:a16="http://schemas.microsoft.com/office/drawing/2014/main" id="{07C7AF99-6702-538B-1240-09F2E702113A}"/>
              </a:ext>
            </a:extLst>
          </p:cNvPr>
          <p:cNvGraphicFramePr>
            <a:graphicFrameLocks noGrp="1"/>
          </p:cNvGraphicFramePr>
          <p:nvPr>
            <p:ph idx="1"/>
            <p:extLst>
              <p:ext uri="{D42A27DB-BD31-4B8C-83A1-F6EECF244321}">
                <p14:modId xmlns:p14="http://schemas.microsoft.com/office/powerpoint/2010/main" val="131141459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10949"/>
      </p:ext>
    </p:extLst>
  </p:cSld>
  <p:clrMapOvr>
    <a:masterClrMapping/>
  </p:clrMapOvr>
  <mc:AlternateContent xmlns:mc="http://schemas.openxmlformats.org/markup-compatibility/2006" xmlns:p14="http://schemas.microsoft.com/office/powerpoint/2010/main">
    <mc:Choice Requires="p14">
      <p:transition spd="slow" p14:dur="2000" advTm="53563"/>
    </mc:Choice>
    <mc:Fallback xmlns="">
      <p:transition spd="slow" advTm="5356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399A-91EF-0044-9B4E-99FAFE9AB49A}"/>
              </a:ext>
            </a:extLst>
          </p:cNvPr>
          <p:cNvSpPr>
            <a:spLocks noGrp="1"/>
          </p:cNvSpPr>
          <p:nvPr>
            <p:ph type="ctrTitle"/>
          </p:nvPr>
        </p:nvSpPr>
        <p:spPr>
          <a:xfrm>
            <a:off x="1524000" y="1744932"/>
            <a:ext cx="9144000" cy="2387600"/>
          </a:xfrm>
        </p:spPr>
        <p:txBody>
          <a:bodyPr>
            <a:normAutofit fontScale="90000"/>
          </a:bodyPr>
          <a:lstStyle/>
          <a:p>
            <a:r>
              <a:rPr kumimoji="0" lang="en-GB" sz="6000" b="1" i="0" u="none" strike="noStrike" kern="1200" cap="none" spc="0" normalizeH="0" baseline="0" noProof="0" dirty="0">
                <a:ln>
                  <a:noFill/>
                </a:ln>
                <a:solidFill>
                  <a:prstClr val="white"/>
                </a:solidFill>
                <a:effectLst/>
                <a:uLnTx/>
                <a:uFillTx/>
                <a:latin typeface="Calibri" panose="020F0502020204030204"/>
                <a:ea typeface="+mj-ea"/>
                <a:cs typeface="+mj-cs"/>
              </a:rPr>
              <a:t>Delivering Better Value</a:t>
            </a:r>
            <a:br>
              <a:rPr kumimoji="0" lang="en-GB" sz="6000" b="1" i="0" u="none" strike="noStrike" kern="1200" cap="none" spc="0" normalizeH="0" baseline="0" noProof="0" dirty="0">
                <a:ln>
                  <a:noFill/>
                </a:ln>
                <a:solidFill>
                  <a:prstClr val="white"/>
                </a:solidFill>
                <a:effectLst/>
                <a:uLnTx/>
                <a:uFillTx/>
                <a:latin typeface="Calibri" panose="020F0502020204030204"/>
                <a:ea typeface="+mj-ea"/>
                <a:cs typeface="+mj-cs"/>
              </a:rPr>
            </a:br>
            <a:br>
              <a:rPr kumimoji="0" lang="en-GB" sz="6000" b="1" i="0" u="none" strike="noStrike" kern="1200" cap="none" spc="0" normalizeH="0" baseline="0" noProof="0" dirty="0">
                <a:ln>
                  <a:noFill/>
                </a:ln>
                <a:solidFill>
                  <a:prstClr val="white"/>
                </a:solidFill>
                <a:effectLst/>
                <a:uLnTx/>
                <a:uFillTx/>
                <a:latin typeface="Calibri" panose="020F0502020204030204"/>
                <a:ea typeface="+mj-ea"/>
                <a:cs typeface="+mj-cs"/>
              </a:rPr>
            </a:br>
            <a:endParaRPr lang="en-US" dirty="0">
              <a:solidFill>
                <a:schemeClr val="bg1"/>
              </a:solidFill>
            </a:endParaRPr>
          </a:p>
        </p:txBody>
      </p:sp>
    </p:spTree>
    <p:extLst>
      <p:ext uri="{BB962C8B-B14F-4D97-AF65-F5344CB8AC3E}">
        <p14:creationId xmlns:p14="http://schemas.microsoft.com/office/powerpoint/2010/main" val="1241264526"/>
      </p:ext>
    </p:extLst>
  </p:cSld>
  <p:clrMapOvr>
    <a:masterClrMapping/>
  </p:clrMapOvr>
  <mc:AlternateContent xmlns:mc="http://schemas.openxmlformats.org/markup-compatibility/2006" xmlns:p14="http://schemas.microsoft.com/office/powerpoint/2010/main">
    <mc:Choice Requires="p14">
      <p:transition spd="slow" p14:dur="2000" advTm="21631"/>
    </mc:Choice>
    <mc:Fallback xmlns="">
      <p:transition spd="slow" advTm="21631"/>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1177</Words>
  <Application>Microsoft Office PowerPoint</Application>
  <PresentationFormat>Widescreen</PresentationFormat>
  <Paragraphs>113</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InterFace</vt:lpstr>
      <vt:lpstr>1_Office Theme</vt:lpstr>
      <vt:lpstr>Office Theme</vt:lpstr>
      <vt:lpstr>   SEND and Inclusion   Key Projects Update  Making Changes Together, June 2023</vt:lpstr>
      <vt:lpstr>PowerPoint Presentation</vt:lpstr>
      <vt:lpstr>Purpose</vt:lpstr>
      <vt:lpstr>SEND Partnership Review 2023  Ensuring we guide services to work positively with young people with SEND and their parents when they are reviewing or developing services </vt:lpstr>
      <vt:lpstr>Durham County Council  Home to School Transport Consultation and Review </vt:lpstr>
      <vt:lpstr>Eligibility &amp; Numbers </vt:lpstr>
      <vt:lpstr>PowerPoint Presentation</vt:lpstr>
      <vt:lpstr>Consultation and next steps</vt:lpstr>
      <vt:lpstr>Delivering Better Value  </vt:lpstr>
      <vt:lpstr>DBV Diagnostic Stages</vt:lpstr>
      <vt:lpstr>Key Headlines from Parental Response to DBV Survey</vt:lpstr>
      <vt:lpstr>Core Areas Of Action</vt:lpstr>
      <vt:lpstr>DBV Next Steps</vt:lpstr>
      <vt:lpstr>Thanks for Your Time  Get in Touch   paulshadforth@durham.gov.uk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SEND and Inclusion   Key Projects Update  Making Changes Together, June 2023</dc:title>
  <dc:creator>Paul Shadforth</dc:creator>
  <cp:lastModifiedBy>MCT Durham</cp:lastModifiedBy>
  <cp:revision>4</cp:revision>
  <dcterms:created xsi:type="dcterms:W3CDTF">2023-06-09T09:24:49Z</dcterms:created>
  <dcterms:modified xsi:type="dcterms:W3CDTF">2023-06-09T17:17:13Z</dcterms:modified>
</cp:coreProperties>
</file>