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6" r:id="rId3"/>
    <p:sldId id="275" r:id="rId4"/>
    <p:sldId id="258" r:id="rId5"/>
    <p:sldId id="277" r:id="rId6"/>
    <p:sldId id="351" r:id="rId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ley Anne Pyne" initials="" lastIdx="0" clrIdx="0"/>
  <p:cmAuthor id="2" name="shelley.pyne@investinginchildren.ne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CBA"/>
    <a:srgbClr val="339933"/>
    <a:srgbClr val="000099"/>
    <a:srgbClr val="FFFF00"/>
    <a:srgbClr val="000000"/>
    <a:srgbClr val="FF9900"/>
    <a:srgbClr val="B31109"/>
    <a:srgbClr val="EDEDD3"/>
    <a:srgbClr val="FFCC00"/>
    <a:srgbClr val="9C0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76961" autoAdjust="0"/>
  </p:normalViewPr>
  <p:slideViewPr>
    <p:cSldViewPr>
      <p:cViewPr varScale="1">
        <p:scale>
          <a:sx n="66" d="100"/>
          <a:sy n="66" d="100"/>
        </p:scale>
        <p:origin x="189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75" d="100"/>
          <a:sy n="75" d="100"/>
        </p:scale>
        <p:origin x="219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0D27EEF1-62CB-4025-AF9E-F3175181E5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B2FF1158-723B-453C-A613-77319840C0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51FF3B58-39B1-43F1-A95A-F593B5248B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A2479E59-C7BE-458A-A130-50AE623EF6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4FCA24-96C9-401D-9315-BC679DCA31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24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08A971F-E440-4BF9-BCCD-ACB58BF2FD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B119C3-DA2B-4FE9-92F4-7403CC7E9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7748401-3747-4A92-BCD2-9103BA152EF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79CF4835-0C27-4258-91C1-431FF33CD6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ACD7F9BB-7440-4BA6-863E-C30D915636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84639EC8-3CE1-4DA7-B733-28BF016EF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324C85-654B-4B19-83B6-B66CA68692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78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E684-3500-49EA-AE3D-77B5C8B35DD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22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16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E684-3500-49EA-AE3D-77B5C8B35DD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6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B45771E-C145-428C-9940-06513893E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E3BF205-427C-4B6D-A829-B29E0A035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308D3EC-E7CC-41D3-9AA8-F6EC621F7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3E346-B1B8-4C48-9990-0B3CDD315B5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07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hangingPunc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E684-3500-49EA-AE3D-77B5C8B35D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4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B45771E-C145-428C-9940-06513893E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E3BF205-427C-4B6D-A829-B29E0A035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308D3EC-E7CC-41D3-9AA8-F6EC621F7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3E346-B1B8-4C48-9990-0B3CDD315B5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7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7E684-3500-49EA-AE3D-77B5C8B35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18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42753-6F42-4C1C-8D01-13BF43F29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D237E-D9DF-4A5C-8319-A48D7B99E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65852-7D68-4FD9-AEA7-86EC278C6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421D-4B49-4F7C-A4A8-4EE9DEED12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3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4F574-C638-49F5-B0AC-D9129E5E6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FE1994-76C4-4387-B7A8-773F4263F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A0A5B4-D6EF-4D2C-A251-9FC4BE262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0E91-B778-496E-98A6-D1C2262DFE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88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59822-A793-4D2D-B2A2-1C70010EF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6D6D0D-51CB-4C5F-A14A-08A4B8056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2A1A0F-3A35-4FED-ACC0-98CF06365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61B1-A695-48A9-8F44-058573BC6F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2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02245D-BACE-4E26-9124-313A5D348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AADAD-7E7F-4923-AE37-E7F34F9A9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BBFF8-98E1-4FA6-80B0-BBE4D89CA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0DF6-1E5C-4E64-A298-2ABE7AB4E5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73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EAC4E7-6F1C-4250-B51E-E95DA7CD4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463A6C-4880-4AF7-ADDE-5658EADE6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5E99F-65C5-4380-891E-E5E81BD73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478B-7793-462E-BC24-214181F6AE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34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6020A4-ED72-48DB-A82D-BD4D1472D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21AEE1-3C7E-45A4-8B05-C8EC2704B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57D60-C2F9-4D70-9695-DB87CA5EA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3F1D-6B39-441E-BF2B-F931FFA128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70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E29D85-76BB-48A0-92FF-96A43EB12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B8783-2440-4A32-BD16-92AD00037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930534-9BE5-4002-8A25-4BC2B9575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E030-1E52-4CCE-BAF1-D21BF4CEC2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10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A475FF-2419-4E89-B31D-085DED8EE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72CFD5-94D1-4697-B666-CCFBCF6D6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264F9A-C109-4AAA-9D5E-EFBFE82D0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5724-3A6E-4F2B-9C35-4B999ECBE2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45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3C2784-7BED-467E-B867-C31F970C3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FE738C-BBF6-4FC9-B43D-B2BD9A87B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6506C0-2203-4B6D-B0BA-50EDCEC77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DDF0-72E6-4D8B-8B20-1E26E5A2A1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1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237A8-661A-434B-8023-AE04D105C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7D532-FB96-43CD-BFBE-D9B33FF99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8994B-FCE6-4793-883D-9EFE0111A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6895-9CAD-4E6A-86B5-3111CC0DB8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80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F6133-D3B5-4FFE-88C7-9F4F7F70B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D912C-66EB-48FC-94B4-B86311B8C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05745-9C65-43A6-9517-80D0CCDD9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0F9D-D4EE-416D-B301-59BB4CA7A6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24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F2061B-9AE4-4733-B04C-60381477C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B937D3-C9E1-41E4-885A-0194B43C0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4A21FE-B0F1-4C4D-A22E-5ADD829DA7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D62087-21D9-4BDD-A0BC-46820D55DD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6464E0-3A08-4818-B49F-D242005B73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B0545D-453E-4B98-B373-49B2390CB3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cid:4C715B0B-6656-42C9-82D7-5F9D939F1D78-L0-00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urham.gov.uk/media/30986/Children-and-Young-People-s-SEND-Promise-for-County-Durham/pdf/SENDpromise2022.pdf?m=638004772517070000" TargetMode="External"/><Relationship Id="rId5" Type="http://schemas.openxmlformats.org/officeDocument/2006/relationships/hyperlink" Target="https://yourautism.co.uk/" TargetMode="External"/><Relationship Id="rId4" Type="http://schemas.openxmlformats.org/officeDocument/2006/relationships/hyperlink" Target="https://www.youtube.com/watch?v=F03Dwp5YWw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info@investinginchildren.net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yourautism.co.uk/" TargetMode="External"/><Relationship Id="rId4" Type="http://schemas.openxmlformats.org/officeDocument/2006/relationships/hyperlink" Target="https://investinginchildren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E09D47-1ED3-1C49-8105-66BBDD060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1227524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D9243-E5F5-4B55-97FE-5BB3FC299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063571"/>
            <a:ext cx="2448272" cy="2590764"/>
          </a:xfrm>
          <a:prstGeom prst="rect">
            <a:avLst/>
          </a:prstGeom>
        </p:spPr>
      </p:pic>
      <p:pic>
        <p:nvPicPr>
          <p:cNvPr id="7" name="Picture 6" descr="image0.png">
            <a:extLst>
              <a:ext uri="{FF2B5EF4-FFF2-40B4-BE49-F238E27FC236}">
                <a16:creationId xmlns:a16="http://schemas.microsoft.com/office/drawing/2014/main" id="{292AF4A6-0DD8-4D41-A980-79FE12018040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360"/>
            <a:ext cx="2016224" cy="274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9DC2D6-58B2-4CB0-A7DC-44B8F281B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2743875"/>
            <a:ext cx="4143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7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85900" y="1916907"/>
            <a:ext cx="6172200" cy="378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endParaRPr lang="en-US" altLang="en-US" sz="2400" b="1" dirty="0">
              <a:solidFill>
                <a:srgbClr val="339933"/>
              </a:solidFill>
            </a:endParaRPr>
          </a:p>
        </p:txBody>
      </p:sp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1602000" y="2233801"/>
            <a:ext cx="6498000" cy="266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450"/>
              </a:spcBef>
              <a:spcAft>
                <a:spcPts val="900"/>
              </a:spcAft>
              <a:buClr>
                <a:srgbClr val="FFCC00"/>
              </a:buClr>
              <a:buFont typeface="Lato" panose="020F0502020204030203" pitchFamily="34" charset="0"/>
              <a:buChar char="*"/>
            </a:pPr>
            <a:r>
              <a:rPr lang="en-GB" alt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Children and young people possess the same rights as the rest of humanity. </a:t>
            </a:r>
          </a:p>
          <a:p>
            <a:pPr algn="just" eaLnBrk="1" hangingPunct="1">
              <a:spcBef>
                <a:spcPts val="450"/>
              </a:spcBef>
              <a:spcAft>
                <a:spcPts val="900"/>
              </a:spcAft>
              <a:buClr>
                <a:srgbClr val="FFCC00"/>
              </a:buClr>
              <a:buFont typeface="Lato" panose="020F0502020204030203" pitchFamily="34" charset="0"/>
              <a:buChar char="*"/>
            </a:pPr>
            <a:r>
              <a:rPr lang="en-GB" alt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Young people experience a better quality of life in society in general terms.</a:t>
            </a:r>
          </a:p>
          <a:p>
            <a:pPr algn="just" eaLnBrk="1" hangingPunct="1">
              <a:spcBef>
                <a:spcPts val="450"/>
              </a:spcBef>
              <a:spcAft>
                <a:spcPts val="900"/>
              </a:spcAft>
              <a:buClr>
                <a:srgbClr val="FFCC00"/>
              </a:buClr>
              <a:buFont typeface="Lato" panose="020F0502020204030203" pitchFamily="34" charset="0"/>
              <a:buChar char="*"/>
            </a:pPr>
            <a:r>
              <a:rPr lang="en-GB" alt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services they access recognise and respect their human rights.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10481-A441-DE41-B446-5A4EF8EF8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1227524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311100-B964-4372-B8D9-3E103DDD5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148" y="749661"/>
            <a:ext cx="6889071" cy="7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3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03E5381F-38BA-4BE8-B795-549E937E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1417638"/>
            <a:ext cx="7020570" cy="467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Lato" panose="020F0502020204030203"/>
              <a:ea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>
                <a:srgbClr val="FFCC00"/>
              </a:buClr>
              <a:buSzTx/>
              <a:buFont typeface="Lato" panose="020F0502020204030203" pitchFamily="34" charset="0"/>
              <a:buChar char="*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Microsoft New Tai Lue" panose="020B0502040204020203" pitchFamily="34" charset="0"/>
                <a:cs typeface="Microsoft New Tai Lue" panose="020B0502040204020203" pitchFamily="34" charset="0"/>
              </a:rPr>
              <a:t>IiC creates opportunities for children and young people to become genuine participants in decision making processes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>
                <a:srgbClr val="FFCC00"/>
              </a:buClr>
              <a:buSzTx/>
              <a:buFont typeface="Lato" panose="020F0502020204030203" pitchFamily="34" charset="0"/>
              <a:buChar char="*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Microsoft New Tai Lue" panose="020B0502040204020203" pitchFamily="34" charset="0"/>
                <a:cs typeface="Microsoft New Tai Lue" panose="020B0502040204020203" pitchFamily="34" charset="0"/>
              </a:rPr>
              <a:t>IiC works with a range of organisations to promote and engage in dialogue with children, which leads to real change 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>
                <a:srgbClr val="FFCC00"/>
              </a:buClr>
              <a:buSzTx/>
              <a:buFont typeface="Lato" panose="020F0502020204030203" pitchFamily="34" charset="0"/>
              <a:buChar char="*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+mn-ea"/>
                <a:cs typeface="Microsoft New Tai Lue" panose="020B0502040204020203" pitchFamily="34" charset="0"/>
              </a:rPr>
              <a:t>W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+mn-ea"/>
                <a:cs typeface="Microsoft New Tai Lue" panose="020B0502040204020203" pitchFamily="34" charset="0"/>
              </a:rPr>
              <a:t>e provide a platform for children and young people to share their ideas for creative and supportive projects.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DFCDD-55CC-441A-80AB-E1200DEE2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1227524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2D7A16-F704-4C4B-ADCA-1B9DE124A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65" y="582459"/>
            <a:ext cx="7625034" cy="824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60000" y="548680"/>
            <a:ext cx="5940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00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D38DE-11B7-DE46-9EDB-AF3AAA9BA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1227524" cy="51435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4EF065-9619-48B2-97FF-04F835E5A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27784" y="310428"/>
            <a:ext cx="4681688" cy="62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5DFCDD-55CC-441A-80AB-E1200DEE2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1227524" cy="51435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1C51B-0413-43BC-B829-73B3E1221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640" y="1600200"/>
            <a:ext cx="7206952" cy="4525963"/>
          </a:xfrm>
        </p:spPr>
        <p:txBody>
          <a:bodyPr numCol="2"/>
          <a:lstStyle/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r>
              <a:rPr lang="en-US" altLang="en-US" kern="1200" dirty="0">
                <a:solidFill>
                  <a:srgbClr val="1E7CBA"/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GB" altLang="en-US" kern="1200" dirty="0" err="1">
                <a:solidFill>
                  <a:srgbClr val="1E7CBA"/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anguage</a:t>
            </a:r>
            <a:r>
              <a:rPr lang="en-GB" altLang="en-US" kern="1200" dirty="0">
                <a:solidFill>
                  <a:srgbClr val="1E7CBA"/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Autism</a:t>
            </a:r>
            <a:endParaRPr lang="en-GB" altLang="en-US" kern="1200" dirty="0">
              <a:solidFill>
                <a:srgbClr val="1E7CBA"/>
              </a:solidFill>
              <a:latin typeface="Lato" panose="020F0502020204030203" pitchFamily="34" charset="0"/>
            </a:endParaRPr>
          </a:p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r>
              <a:rPr lang="en-US" altLang="en-US" kern="1200" dirty="0">
                <a:solidFill>
                  <a:srgbClr val="1E7CBA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GB" altLang="en-US" kern="1200" dirty="0">
                <a:solidFill>
                  <a:srgbClr val="1E7CBA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Autism </a:t>
            </a:r>
            <a:endParaRPr lang="en-GB" altLang="en-US" kern="1200" dirty="0">
              <a:solidFill>
                <a:srgbClr val="1E7CBA"/>
              </a:solidFill>
              <a:latin typeface="Lato" panose="020F0502020204030203" pitchFamily="34" charset="0"/>
            </a:endParaRPr>
          </a:p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r>
              <a:rPr lang="en-US" altLang="en-US" kern="1200" dirty="0">
                <a:solidFill>
                  <a:srgbClr val="1E7CBA"/>
                </a:solidFill>
                <a:latin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GB" altLang="en-US" kern="1200" dirty="0">
                <a:solidFill>
                  <a:srgbClr val="1E7CBA"/>
                </a:solidFill>
                <a:latin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Promise</a:t>
            </a:r>
            <a:endParaRPr lang="en-GB" altLang="en-US" kern="1200" dirty="0">
              <a:solidFill>
                <a:srgbClr val="1E7CBA"/>
              </a:solidFill>
              <a:latin typeface="Lato" panose="020F0502020204030203" pitchFamily="34" charset="0"/>
            </a:endParaRPr>
          </a:p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endParaRPr lang="en-US" altLang="en-US" kern="1200" dirty="0">
              <a:solidFill>
                <a:srgbClr val="000000"/>
              </a:solidFill>
              <a:latin typeface="Lato" panose="020F0502020204030203"/>
              <a:cs typeface="Microsoft New Tai Lue" panose="020B0502040204020203" pitchFamily="34" charset="0"/>
            </a:endParaRPr>
          </a:p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endParaRPr lang="en-US" altLang="en-US" kern="1200" dirty="0">
              <a:solidFill>
                <a:srgbClr val="000000"/>
              </a:solidFill>
              <a:latin typeface="Lato" panose="020F0502020204030203"/>
              <a:cs typeface="Microsoft New Tai Lue" panose="020B0502040204020203" pitchFamily="34" charset="0"/>
            </a:endParaRPr>
          </a:p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endParaRPr lang="en-US" altLang="en-US" kern="1200" dirty="0">
              <a:solidFill>
                <a:srgbClr val="000000"/>
              </a:solidFill>
              <a:latin typeface="Lato" panose="020F0502020204030203"/>
              <a:cs typeface="Microsoft New Tai Lue" panose="020B0502040204020203" pitchFamily="34" charset="0"/>
            </a:endParaRPr>
          </a:p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endParaRPr lang="en-US" altLang="en-US" kern="1200" dirty="0">
              <a:solidFill>
                <a:srgbClr val="000000"/>
              </a:solidFill>
              <a:latin typeface="Lato" panose="020F0502020204030203"/>
              <a:cs typeface="Microsoft New Tai Lue" panose="020B0502040204020203" pitchFamily="34" charset="0"/>
            </a:endParaRPr>
          </a:p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r>
              <a:rPr lang="en-US" altLang="en-US" kern="1200" dirty="0">
                <a:solidFill>
                  <a:srgbClr val="000000"/>
                </a:solidFill>
                <a:latin typeface="Lato" panose="020F0502020204030203"/>
                <a:cs typeface="Microsoft New Tai Lue" panose="020B0502040204020203" pitchFamily="34" charset="0"/>
              </a:rPr>
              <a:t>T</a:t>
            </a:r>
            <a:r>
              <a:rPr lang="en-GB" altLang="en-US" kern="1200" dirty="0" err="1">
                <a:solidFill>
                  <a:srgbClr val="000000"/>
                </a:solidFill>
                <a:latin typeface="Lato" panose="020F0502020204030203"/>
                <a:cs typeface="Microsoft New Tai Lue" panose="020B0502040204020203" pitchFamily="34" charset="0"/>
              </a:rPr>
              <a:t>ransport</a:t>
            </a:r>
            <a:endParaRPr lang="en-GB" altLang="en-US" kern="1200" dirty="0">
              <a:solidFill>
                <a:srgbClr val="000000"/>
              </a:solidFill>
              <a:latin typeface="Lato" panose="020F0502020204030203"/>
              <a:cs typeface="Microsoft New Tai Lue" panose="020B0502040204020203" pitchFamily="34" charset="0"/>
            </a:endParaRPr>
          </a:p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r>
              <a:rPr lang="en-US" altLang="en-US" dirty="0">
                <a:solidFill>
                  <a:srgbClr val="000000"/>
                </a:solidFill>
                <a:latin typeface="Lato" panose="020F0502020204030203"/>
                <a:cs typeface="Microsoft New Tai Lue" panose="020B0502040204020203" pitchFamily="34" charset="0"/>
              </a:rPr>
              <a:t>L</a:t>
            </a:r>
            <a:r>
              <a:rPr lang="en-GB" altLang="en-US" dirty="0" err="1">
                <a:solidFill>
                  <a:srgbClr val="000000"/>
                </a:solidFill>
                <a:latin typeface="Lato" panose="020F0502020204030203"/>
                <a:cs typeface="Microsoft New Tai Lue" panose="020B0502040204020203" pitchFamily="34" charset="0"/>
              </a:rPr>
              <a:t>eisure</a:t>
            </a:r>
            <a:endParaRPr lang="en-GB" altLang="en-US" dirty="0">
              <a:solidFill>
                <a:srgbClr val="000000"/>
              </a:solidFill>
              <a:latin typeface="Lato" panose="020F0502020204030203"/>
              <a:cs typeface="Microsoft New Tai Lue" panose="020B0502040204020203" pitchFamily="34" charset="0"/>
            </a:endParaRPr>
          </a:p>
          <a:p>
            <a:pPr lvl="0" eaLnBrk="1" hangingPunct="1">
              <a:spcBef>
                <a:spcPts val="1250"/>
              </a:spcBef>
              <a:buClr>
                <a:srgbClr val="FFCC00"/>
              </a:buClr>
              <a:buFont typeface="Lato" panose="020F0502020204030203" pitchFamily="34" charset="0"/>
              <a:buChar char="*"/>
              <a:defRPr/>
            </a:pPr>
            <a:r>
              <a:rPr lang="en-US" altLang="en-US" dirty="0">
                <a:solidFill>
                  <a:srgbClr val="000000"/>
                </a:solidFill>
                <a:latin typeface="Lato" panose="020F0502020204030203"/>
                <a:cs typeface="Microsoft New Tai Lue" panose="020B0502040204020203" pitchFamily="34" charset="0"/>
              </a:rPr>
              <a:t>K</a:t>
            </a:r>
            <a:r>
              <a:rPr lang="en-GB" altLang="en-US" dirty="0" err="1">
                <a:solidFill>
                  <a:srgbClr val="000000"/>
                </a:solidFill>
                <a:latin typeface="Lato" panose="020F0502020204030203"/>
                <a:cs typeface="Microsoft New Tai Lue" panose="020B0502040204020203" pitchFamily="34" charset="0"/>
              </a:rPr>
              <a:t>ey</a:t>
            </a:r>
            <a:r>
              <a:rPr lang="en-GB" altLang="en-US" dirty="0">
                <a:solidFill>
                  <a:srgbClr val="000000"/>
                </a:solidFill>
                <a:latin typeface="Lato" panose="020F0502020204030203"/>
                <a:cs typeface="Microsoft New Tai Lue" panose="020B0502040204020203" pitchFamily="34" charset="0"/>
              </a:rPr>
              <a:t> messages for social workers</a:t>
            </a:r>
          </a:p>
          <a:p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81436FD-F392-41EC-A58A-E2FCCFC184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6349"/>
          <a:stretch/>
        </p:blipFill>
        <p:spPr>
          <a:xfrm>
            <a:off x="2771800" y="3704449"/>
            <a:ext cx="4032448" cy="2748887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26E933-9561-4EB8-A248-C1386E4BE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647" y="520552"/>
            <a:ext cx="6639775" cy="9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7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107324" y="3212976"/>
            <a:ext cx="5940000" cy="333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E7CBA"/>
              </a:solidFill>
              <a:effectLst/>
              <a:uLnTx/>
              <a:uFillTx/>
              <a:latin typeface="BookWorm" panose="02000506080000020004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out more or get in touch: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info@investinginchildren.net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0191 307 7030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https://investinginchildren.net/</a:t>
            </a:r>
            <a:endParaRPr lang="en-US" altLang="en-US" sz="24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https://yourautism.co.uk/</a:t>
            </a:r>
            <a:r>
              <a:rPr lang="en-US" altLang="en-US" sz="2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E09D47-1ED3-1C49-8105-66BBDD060B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1227524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E86028-EF63-4A8C-A6CB-A0B4D7415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0" y="-775062"/>
            <a:ext cx="6174534" cy="47321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881B9B-D489-47B9-93E3-BEA4FE101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864" y="2870646"/>
            <a:ext cx="3324450" cy="11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48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12074</TotalTime>
  <Words>153</Words>
  <Application>Microsoft Office PowerPoint</Application>
  <PresentationFormat>On-screen Show (4:3)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BookWorm</vt:lpstr>
      <vt:lpstr>Lato</vt:lpstr>
      <vt:lpstr>Microsoft New Tai Lue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Darren.Howell</dc:creator>
  <cp:lastModifiedBy>Emma Rogan</cp:lastModifiedBy>
  <cp:revision>423</cp:revision>
  <cp:lastPrinted>2013-04-16T10:01:38Z</cp:lastPrinted>
  <dcterms:created xsi:type="dcterms:W3CDTF">2011-08-24T15:18:14Z</dcterms:created>
  <dcterms:modified xsi:type="dcterms:W3CDTF">2023-06-09T13:12:51Z</dcterms:modified>
</cp:coreProperties>
</file>