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3" r:id="rId5"/>
    <p:sldId id="280" r:id="rId6"/>
    <p:sldId id="261" r:id="rId7"/>
    <p:sldId id="278" r:id="rId8"/>
    <p:sldId id="277" r:id="rId9"/>
    <p:sldId id="282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110" d="100"/>
          <a:sy n="110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achael.allen13@nhs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untydurhamfamilies.info/kb5/durham/fsd/results.page?localofferchannel=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enc-countydurham.icb.nhs.uk/our-work/needs-led-neurodevelopmental-pathway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nenc-teesvalley.icb.nhs.uk/our-work/darlington-needs-led-neurodevelopmental-pathwa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362" y="2884343"/>
            <a:ext cx="7980565" cy="775845"/>
          </a:xfrm>
        </p:spPr>
        <p:txBody>
          <a:bodyPr anchor="b">
            <a:normAutofit fontScale="90000"/>
          </a:bodyPr>
          <a:lstStyle/>
          <a:p>
            <a:r>
              <a:rPr lang="en-US" altLang="en-US" sz="3600" dirty="0">
                <a:solidFill>
                  <a:schemeClr val="accent1"/>
                </a:solidFill>
              </a:rPr>
              <a:t>County Durham and Darlington </a:t>
            </a:r>
            <a:br>
              <a:rPr lang="en-US" altLang="en-US" sz="3600" dirty="0">
                <a:solidFill>
                  <a:schemeClr val="accent1"/>
                </a:solidFill>
              </a:rPr>
            </a:br>
            <a:r>
              <a:rPr lang="en-US" altLang="en-US" sz="3600" dirty="0">
                <a:solidFill>
                  <a:schemeClr val="accent1"/>
                </a:solidFill>
              </a:rPr>
              <a:t>Needs Led Neurodevelopmental Pathway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146044"/>
            <a:ext cx="7848872" cy="626624"/>
          </a:xfrm>
        </p:spPr>
        <p:txBody>
          <a:bodyPr anchor="ctr"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Sara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Chadwick,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Speech and Language Therapist</a:t>
            </a:r>
          </a:p>
          <a:p>
            <a:r>
              <a:rPr lang="en-US" sz="1800" dirty="0" err="1">
                <a:solidFill>
                  <a:schemeClr val="tx2"/>
                </a:solidFill>
                <a:latin typeface="+mj-lt"/>
              </a:rPr>
              <a:t>Tees,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Esk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&amp; Wear Valleys NHS FT</a:t>
            </a:r>
          </a:p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Sarah Watson, Clinical Nurse Specialist, </a:t>
            </a:r>
          </a:p>
          <a:p>
            <a:r>
              <a:rPr lang="en-US" sz="1800" dirty="0" err="1">
                <a:solidFill>
                  <a:schemeClr val="tx2"/>
                </a:solidFill>
                <a:latin typeface="+mj-lt"/>
              </a:rPr>
              <a:t>Tees,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+mj-lt"/>
              </a:rPr>
              <a:t>Esk</a:t>
            </a:r>
            <a:r>
              <a:rPr lang="en-US" sz="1800" dirty="0">
                <a:solidFill>
                  <a:schemeClr val="tx2"/>
                </a:solidFill>
                <a:latin typeface="+mj-lt"/>
              </a:rPr>
              <a:t> &amp; Wear Valleys NHS FT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602" y="2174333"/>
            <a:ext cx="7980565" cy="775845"/>
          </a:xfrm>
        </p:spPr>
        <p:txBody>
          <a:bodyPr anchor="b">
            <a:normAutofit/>
          </a:bodyPr>
          <a:lstStyle/>
          <a:p>
            <a:r>
              <a:rPr lang="en-US" altLang="en-US" sz="3600" dirty="0">
                <a:solidFill>
                  <a:schemeClr val="accent1"/>
                </a:solidFill>
              </a:rPr>
              <a:t>Further information / queries?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476" y="4322878"/>
            <a:ext cx="6872818" cy="197685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  <a:hlinkClick r:id="rId2"/>
              </a:rPr>
              <a:t>Rachael.allen13@nhs.net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887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602" y="1398488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Needs Led ‘Offer’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602" y="2443281"/>
            <a:ext cx="4228612" cy="3985064"/>
          </a:xfrm>
        </p:spPr>
        <p:txBody>
          <a:bodyPr anchor="ctr">
            <a:normAutofit fontScale="5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400" dirty="0"/>
              <a:t>Information brought together for the local area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400" dirty="0"/>
              <a:t>Some additional funding available to minimise ‘gaps’ identified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400" dirty="0"/>
              <a:t>Emphasis on support and advice being available regardless of diagnosis </a:t>
            </a:r>
          </a:p>
          <a:p>
            <a:pPr algn="l"/>
            <a:endParaRPr lang="en-GB" sz="2400" dirty="0"/>
          </a:p>
          <a:p>
            <a:pPr algn="l"/>
            <a:r>
              <a:rPr lang="en-GB" sz="3800" u="sng" dirty="0">
                <a:hlinkClick r:id="rId2"/>
              </a:rPr>
              <a:t>County Durham's Families Information Service | Search results (countydurhamfamilies.info)</a:t>
            </a:r>
            <a:r>
              <a:rPr lang="en-GB" sz="3800" dirty="0"/>
              <a:t>  </a:t>
            </a:r>
          </a:p>
          <a:p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22951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83515B5-3E97-4753-8DD7-926B31CA9BC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396" y="2260972"/>
            <a:ext cx="3930068" cy="430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5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8064" y="3169186"/>
            <a:ext cx="3228037" cy="775845"/>
          </a:xfrm>
        </p:spPr>
        <p:txBody>
          <a:bodyPr anchor="b">
            <a:normAutofit fontScale="90000"/>
          </a:bodyPr>
          <a:lstStyle/>
          <a:p>
            <a:r>
              <a:rPr lang="en-US" altLang="en-US" sz="3600" dirty="0">
                <a:solidFill>
                  <a:schemeClr val="accent1"/>
                </a:solidFill>
              </a:rPr>
              <a:t>County Durham</a:t>
            </a:r>
            <a:br>
              <a:rPr lang="en-US" altLang="en-US" sz="3600" dirty="0">
                <a:solidFill>
                  <a:schemeClr val="accent1"/>
                </a:solidFill>
              </a:rPr>
            </a:br>
            <a:r>
              <a:rPr lang="en-US" altLang="en-US" sz="3600" dirty="0">
                <a:solidFill>
                  <a:schemeClr val="accent1"/>
                </a:solidFill>
              </a:rPr>
              <a:t>Needs Led Pathway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859" y="1261796"/>
            <a:ext cx="4235692" cy="5191540"/>
          </a:xfrm>
        </p:spPr>
        <p:txBody>
          <a:bodyPr anchor="ctr">
            <a:normAutofit/>
          </a:bodyPr>
          <a:lstStyle/>
          <a:p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 descr="Diagram, text&#10;&#10;Description automatically generated">
            <a:extLst>
              <a:ext uri="{FF2B5EF4-FFF2-40B4-BE49-F238E27FC236}">
                <a16:creationId xmlns:a16="http://schemas.microsoft.com/office/drawing/2014/main" id="{3997B5FC-1D22-47B7-94F2-C340BB7398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40432"/>
            <a:ext cx="4464496" cy="532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28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236738"/>
            <a:ext cx="7980565" cy="775845"/>
          </a:xfrm>
        </p:spPr>
        <p:txBody>
          <a:bodyPr anchor="b">
            <a:normAutofit/>
          </a:bodyPr>
          <a:lstStyle/>
          <a:p>
            <a:r>
              <a:rPr lang="en-US" altLang="en-US" sz="3600" dirty="0">
                <a:solidFill>
                  <a:schemeClr val="accent1"/>
                </a:solidFill>
              </a:rPr>
              <a:t>CCG Hosted Webpages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484" y="2012584"/>
            <a:ext cx="4595539" cy="912360"/>
          </a:xfrm>
        </p:spPr>
        <p:txBody>
          <a:bodyPr anchor="ctr">
            <a:noAutofit/>
          </a:bodyPr>
          <a:lstStyle/>
          <a:p>
            <a:r>
              <a:rPr lang="en-GB" sz="1600" b="1" dirty="0">
                <a:hlinkClick r:id="rId2"/>
              </a:rPr>
              <a:t>County Durham Needs Led Neurodevelopmental Pathway (icb.nhs.uk)</a:t>
            </a:r>
            <a:endParaRPr lang="en-US" sz="1600" b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ubtitle 2">
            <a:extLst>
              <a:ext uri="{FF2B5EF4-FFF2-40B4-BE49-F238E27FC236}">
                <a16:creationId xmlns:a16="http://schemas.microsoft.com/office/drawing/2014/main" id="{689DA86C-437D-46AC-889F-331B5F15E75B}"/>
              </a:ext>
            </a:extLst>
          </p:cNvPr>
          <p:cNvSpPr txBox="1">
            <a:spLocks/>
          </p:cNvSpPr>
          <p:nvPr/>
        </p:nvSpPr>
        <p:spPr>
          <a:xfrm>
            <a:off x="4372052" y="2024812"/>
            <a:ext cx="4664444" cy="881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A4FE8-542C-7715-2DE7-DD768C46F530}"/>
              </a:ext>
            </a:extLst>
          </p:cNvPr>
          <p:cNvSpPr txBox="1"/>
          <p:nvPr/>
        </p:nvSpPr>
        <p:spPr>
          <a:xfrm>
            <a:off x="4658926" y="2161800"/>
            <a:ext cx="44312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hlinkClick r:id="rId4"/>
              </a:rPr>
              <a:t>Darlington Needs Led Neurodevelopmental Pathway - NENC Tees Valley (icb.nhs.uk)</a:t>
            </a:r>
            <a:endParaRPr lang="en-GB" sz="16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767AD6-D606-E825-2CE8-C4E28F8308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926" y="2882493"/>
            <a:ext cx="7417917" cy="383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5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44331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rgbClr val="4F81BD"/>
                </a:solidFill>
              </a:rPr>
              <a:t>What’s happening</a:t>
            </a:r>
            <a:endParaRPr lang="en-US" sz="35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74334"/>
            <a:ext cx="8424936" cy="4322878"/>
          </a:xfrm>
        </p:spPr>
        <p:txBody>
          <a:bodyPr anchor="ctr"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898989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Consett pilot – improved liaison with parents and schools at the earliest point, before and after referral.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Ongoing review of 0-5 pathway.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Improving single neurodevelopmental assessment for all young people based on national guidelines and family feedback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Neurodevelopmental key worker to guide families through their assessment journey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Individualised assessment planning aiming to improve outcomes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Recruiting staff to support capacity. Although there are still capacity challenges.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Reviewing the information that is sent out with suggestions of support available. Increased Daisy Chain offer. </a:t>
            </a:r>
          </a:p>
          <a:p>
            <a:pPr algn="l"/>
            <a:endParaRPr lang="en-GB" sz="2200" dirty="0">
              <a:solidFill>
                <a:srgbClr val="898989"/>
              </a:solidFill>
            </a:endParaRPr>
          </a:p>
          <a:p>
            <a:pPr algn="l"/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29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44331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rgbClr val="4F81BD"/>
                </a:solidFill>
              </a:rPr>
              <a:t>What we are working on </a:t>
            </a:r>
            <a:endParaRPr lang="en-US" sz="35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74334"/>
            <a:ext cx="8424936" cy="4322878"/>
          </a:xfrm>
        </p:spPr>
        <p:txBody>
          <a:bodyPr anchor="ctr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898989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Partnership working to improve access to advice and information on what support is available, regardless of diagnosis.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Better liaison with adult services to ensure transition between teams as appropriate.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Improving the 0-5s and early school age pathway with partner agencies.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Updating the Referral Form</a:t>
            </a:r>
          </a:p>
          <a:p>
            <a:pPr algn="l"/>
            <a:endParaRPr lang="en-GB" sz="2200" dirty="0">
              <a:solidFill>
                <a:srgbClr val="898989"/>
              </a:solidFill>
            </a:endParaRPr>
          </a:p>
          <a:p>
            <a:pPr algn="l"/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45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44331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rgbClr val="4F81BD"/>
                </a:solidFill>
              </a:rPr>
              <a:t>Assessment Process</a:t>
            </a:r>
            <a:endParaRPr lang="en-US" sz="35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17" y="2196638"/>
            <a:ext cx="8424936" cy="4441837"/>
          </a:xfrm>
        </p:spPr>
        <p:txBody>
          <a:bodyPr anchor="ctr"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898989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898989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Initial appointment with family and young person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Background information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Clinical impression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School information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Assessment planning meeting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898989"/>
                </a:solidFill>
              </a:rPr>
              <a:t>Assessment appointments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Developmental history (1, 2 or more appointments)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Additional observations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Standardised assessments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</a:rPr>
              <a:t>Information gathering from other agencies (social care, mental health, health)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898989"/>
              </a:solidFill>
            </a:endParaRPr>
          </a:p>
          <a:p>
            <a:pPr algn="l"/>
            <a:endParaRPr lang="en-GB" sz="2200" dirty="0">
              <a:solidFill>
                <a:srgbClr val="898989"/>
              </a:solidFill>
            </a:endParaRPr>
          </a:p>
          <a:p>
            <a:pPr algn="l"/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101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44331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rgbClr val="4F81BD"/>
                </a:solidFill>
              </a:rPr>
              <a:t>Key Worker Model</a:t>
            </a:r>
            <a:endParaRPr lang="en-US" sz="35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74334"/>
            <a:ext cx="8424936" cy="4322878"/>
          </a:xfrm>
        </p:spPr>
        <p:txBody>
          <a:bodyPr anchor="ctr">
            <a:normAutofit/>
          </a:bodyPr>
          <a:lstStyle/>
          <a:p>
            <a:pPr algn="l"/>
            <a:endParaRPr lang="en-GB" sz="2200" dirty="0">
              <a:solidFill>
                <a:srgbClr val="898989"/>
              </a:solidFill>
            </a:endParaRPr>
          </a:p>
          <a:p>
            <a:pPr algn="l"/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50D0947-1960-9EF1-8A78-5D41EA57A4D4}"/>
              </a:ext>
            </a:extLst>
          </p:cNvPr>
          <p:cNvSpPr txBox="1"/>
          <p:nvPr/>
        </p:nvSpPr>
        <p:spPr>
          <a:xfrm>
            <a:off x="539552" y="1995968"/>
            <a:ext cx="8136904" cy="4020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keep the child and family at the centre of the assessment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be confident that the information we are using in our decision making is current and accurate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reduce families having to retell their story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use standardised paperwork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reduce the number of appointments needed to make a decision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89898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Ensure we are following a</a:t>
            </a:r>
            <a:r>
              <a:rPr lang="en-GB" sz="1800" dirty="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NICE compliant process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streamline the process, and cut out unnecessary steps and assessment for the young </a:t>
            </a:r>
            <a:r>
              <a:rPr lang="en-GB" sz="1800">
                <a:solidFill>
                  <a:srgbClr val="89898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 </a:t>
            </a:r>
            <a:endParaRPr lang="en-GB" sz="1800" dirty="0">
              <a:solidFill>
                <a:srgbClr val="89898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5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44331"/>
            <a:ext cx="7980565" cy="775845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rgbClr val="4F81BD"/>
                </a:solidFill>
              </a:rPr>
              <a:t>What’s next? </a:t>
            </a:r>
            <a:endParaRPr lang="en-US" sz="35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74334"/>
            <a:ext cx="8424936" cy="4322878"/>
          </a:xfrm>
        </p:spPr>
        <p:txBody>
          <a:bodyPr anchor="ctr">
            <a:normAutofit/>
          </a:bodyPr>
          <a:lstStyle/>
          <a:p>
            <a:pPr algn="l"/>
            <a:endParaRPr lang="en-GB" sz="2200" dirty="0">
              <a:solidFill>
                <a:srgbClr val="898989"/>
              </a:solidFill>
            </a:endParaRPr>
          </a:p>
          <a:p>
            <a:pPr algn="l"/>
            <a:endParaRPr lang="en-US" sz="17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D145520-2C97-49F9-920E-2FF60A02EB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916"/>
            <a:ext cx="4993316" cy="79341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58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408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County Durham and Darlington  Needs Led Neurodevelopmental Pathway</vt:lpstr>
      <vt:lpstr>Needs Led ‘Offer’</vt:lpstr>
      <vt:lpstr>County Durham Needs Led Pathway</vt:lpstr>
      <vt:lpstr>CCG Hosted Webpages</vt:lpstr>
      <vt:lpstr>What’s happening</vt:lpstr>
      <vt:lpstr>What we are working on </vt:lpstr>
      <vt:lpstr>Assessment Process</vt:lpstr>
      <vt:lpstr>Key Worker Model</vt:lpstr>
      <vt:lpstr>What’s next? </vt:lpstr>
      <vt:lpstr>Further information / queries?</vt:lpstr>
    </vt:vector>
  </TitlesOfParts>
  <Company>Microsoft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Durham and Darlington  Needs Led Neurodevelopmental Pathway</dc:title>
  <dc:creator>RAEBURN, Jill (TEES, ESK AND WEAR VALLEYS NHS FOUNDATION TRUST)</dc:creator>
  <cp:lastModifiedBy>CHADWICK, Sara (TEES, ESK AND WEAR VALLEYS NHS FOUNDATION TRUST)</cp:lastModifiedBy>
  <cp:revision>18</cp:revision>
  <dcterms:created xsi:type="dcterms:W3CDTF">2021-11-29T20:48:12Z</dcterms:created>
  <dcterms:modified xsi:type="dcterms:W3CDTF">2023-11-20T15:11:39Z</dcterms:modified>
</cp:coreProperties>
</file>