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5F"/>
    <a:srgbClr val="3A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4AD6-16C5-D045-9F6A-95549EEB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3DAB0-9BAC-854D-B15F-6F80950A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1795"/>
            <a:ext cx="9144000" cy="612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0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A5BD-DF77-6F40-91FE-16EE7FDD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DF09-1BE3-AB41-9600-01495FAB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E390-6CE6-BE4A-A0EF-7907438C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69EDA-A954-574B-8EBA-98D046A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6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0F0B-5931-B842-9D16-C50D5EBD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ACC5-0059-3B48-9A3F-80D5BD77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BCF27-438C-CC49-AB9C-2B9F02C7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7AB-0258-974C-97F8-D91B08B8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335E-E2AA-D743-A841-1871EF08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E60D9-54BE-BA4C-91D8-B6A5327A0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1506-D216-F441-A035-CA5546320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488CA-1C32-4C47-AEF6-782C35D8C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1D079-1D5D-2846-8721-482F0B73E6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" y="5916257"/>
            <a:ext cx="12191976" cy="1028239"/>
          </a:xfrm>
          <a:prstGeom prst="rect">
            <a:avLst/>
          </a:prstGeom>
        </p:spPr>
      </p:pic>
      <p:pic>
        <p:nvPicPr>
          <p:cNvPr id="11" name="Picture 10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88AEAFA4-1944-7741-8F26-48093AE93F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2566" y="574710"/>
            <a:ext cx="3023996" cy="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ecsu.durhamneuroproject@nhs.ne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91ED6-0974-7643-BFF5-274A8294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469" y="563396"/>
            <a:ext cx="9144000" cy="4197063"/>
          </a:xfrm>
        </p:spPr>
        <p:txBody>
          <a:bodyPr/>
          <a:lstStyle/>
          <a:p>
            <a:r>
              <a:rPr lang="en-US" sz="4800" b="1" dirty="0">
                <a:solidFill>
                  <a:srgbClr val="0D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Valuing Neurodiversity in County Durham Update</a:t>
            </a:r>
            <a:br>
              <a:rPr lang="en-US" b="1" dirty="0">
                <a:solidFill>
                  <a:srgbClr val="0D2F5F"/>
                </a:solidFill>
                <a:latin typeface="Frutiger 75 Black" panose="020B0500000000000000" pitchFamily="34" charset="0"/>
              </a:rPr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D94EFB-A949-274F-834C-CE38007CE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469" y="5042158"/>
            <a:ext cx="9144000" cy="612153"/>
          </a:xfrm>
        </p:spPr>
        <p:txBody>
          <a:bodyPr/>
          <a:lstStyle/>
          <a:p>
            <a:r>
              <a:rPr lang="en-US" b="1" dirty="0">
                <a:solidFill>
                  <a:srgbClr val="3A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Bell</a:t>
            </a:r>
          </a:p>
          <a:p>
            <a:r>
              <a:rPr lang="en-US" b="1" dirty="0">
                <a:solidFill>
                  <a:srgbClr val="3A7AB9"/>
                </a:solidFill>
              </a:rPr>
              <a:t>Commissioning Support Officer for Children’s Services</a:t>
            </a:r>
            <a:endParaRPr lang="en-US" b="1" dirty="0">
              <a:solidFill>
                <a:srgbClr val="3A7A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57D2AAC6-14D4-43CD-6678-1F9908458E65}"/>
              </a:ext>
            </a:extLst>
          </p:cNvPr>
          <p:cNvSpPr txBox="1">
            <a:spLocks/>
          </p:cNvSpPr>
          <p:nvPr/>
        </p:nvSpPr>
        <p:spPr>
          <a:xfrm>
            <a:off x="1492469" y="4043852"/>
            <a:ext cx="9144000" cy="612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A7AB9"/>
                </a:solidFill>
              </a:rPr>
              <a:t>MCT Conference 22 November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r>
              <a:rPr lang="en-GB" dirty="0"/>
              <a:t>Told you of our plans to look at the support offer and to move from a diagnosis focussed system to a needs-led system</a:t>
            </a:r>
          </a:p>
          <a:p>
            <a:r>
              <a:rPr lang="en-GB" dirty="0"/>
              <a:t>We held a survey and did some work to identify how things were and how you’d like things to be in the future.</a:t>
            </a:r>
          </a:p>
          <a:p>
            <a:r>
              <a:rPr lang="en-GB" dirty="0"/>
              <a:t>County Durham Care Partnership Executive approved our proposal to take this work forward as a project.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7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4" y="139094"/>
            <a:ext cx="10515600" cy="1325563"/>
          </a:xfrm>
        </p:spPr>
        <p:txBody>
          <a:bodyPr/>
          <a:lstStyle/>
          <a:p>
            <a:r>
              <a:rPr lang="en-GB" b="1" dirty="0"/>
              <a:t>What are we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103297"/>
            <a:ext cx="10515600" cy="4351338"/>
          </a:xfrm>
        </p:spPr>
        <p:txBody>
          <a:bodyPr/>
          <a:lstStyle/>
          <a:p>
            <a:r>
              <a:rPr lang="en-GB" dirty="0"/>
              <a:t>Agreed a title – Valuing Neurodiversity in County Durham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(Improving advice, help, and support for neurodivergent children, young people and families)</a:t>
            </a:r>
            <a:endParaRPr lang="en-GB" sz="2400" dirty="0"/>
          </a:p>
          <a:p>
            <a:r>
              <a:rPr lang="en-GB" dirty="0"/>
              <a:t>Set up a multi-agency project board which meets every 2 months.</a:t>
            </a:r>
          </a:p>
          <a:p>
            <a:r>
              <a:rPr lang="en-GB" dirty="0"/>
              <a:t>Set up subgroups to take the work forward:</a:t>
            </a:r>
          </a:p>
          <a:p>
            <a:pPr lvl="1"/>
            <a:r>
              <a:rPr lang="en-GB" dirty="0"/>
              <a:t>Training</a:t>
            </a:r>
          </a:p>
          <a:p>
            <a:pPr lvl="1"/>
            <a:r>
              <a:rPr lang="en-GB" dirty="0"/>
              <a:t>Support Offer Mapping</a:t>
            </a:r>
          </a:p>
          <a:p>
            <a:pPr lvl="1"/>
            <a:r>
              <a:rPr lang="en-GB" dirty="0"/>
              <a:t>In Schools Support Project</a:t>
            </a:r>
          </a:p>
          <a:p>
            <a:pPr lvl="1"/>
            <a:r>
              <a:rPr lang="en-GB" dirty="0"/>
              <a:t>Communications and Engagement</a:t>
            </a:r>
          </a:p>
          <a:p>
            <a:pPr lvl="1"/>
            <a:r>
              <a:rPr lang="en-GB" dirty="0"/>
              <a:t>Project Management</a:t>
            </a:r>
          </a:p>
          <a:p>
            <a:r>
              <a:rPr lang="en-GB" dirty="0"/>
              <a:t>Subgroups report into the board on a quarterly basis.</a:t>
            </a:r>
          </a:p>
        </p:txBody>
      </p:sp>
    </p:spTree>
    <p:extLst>
      <p:ext uri="{BB962C8B-B14F-4D97-AF65-F5344CB8AC3E}">
        <p14:creationId xmlns:p14="http://schemas.microsoft.com/office/powerpoint/2010/main" val="70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963D28-0855-30DD-810C-2EF73037D650}"/>
              </a:ext>
            </a:extLst>
          </p:cNvPr>
          <p:cNvSpPr/>
          <p:nvPr/>
        </p:nvSpPr>
        <p:spPr>
          <a:xfrm>
            <a:off x="4603161" y="1041992"/>
            <a:ext cx="2648244" cy="156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Needs Led Project Board</a:t>
            </a:r>
          </a:p>
          <a:p>
            <a:pPr algn="ctr"/>
            <a:r>
              <a:rPr lang="en-GB" dirty="0"/>
              <a:t>Chair – Jen Illingworth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6A922A-AA68-ABC2-B91E-3B2F2C71A984}"/>
              </a:ext>
            </a:extLst>
          </p:cNvPr>
          <p:cNvSpPr/>
          <p:nvPr/>
        </p:nvSpPr>
        <p:spPr>
          <a:xfrm>
            <a:off x="523990" y="3739801"/>
            <a:ext cx="1831594" cy="247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Training Subgroup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Chair – Liz Jackson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EA9388-9E96-419E-D82E-5FC2D454EC47}"/>
              </a:ext>
            </a:extLst>
          </p:cNvPr>
          <p:cNvSpPr/>
          <p:nvPr/>
        </p:nvSpPr>
        <p:spPr>
          <a:xfrm>
            <a:off x="2647507" y="3739793"/>
            <a:ext cx="1955654" cy="24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Communication and Engagement Subgroup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Chair – Charlotte Herron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9393D4-C34D-2900-E1B3-4E27D9DB24EC}"/>
              </a:ext>
            </a:extLst>
          </p:cNvPr>
          <p:cNvSpPr/>
          <p:nvPr/>
        </p:nvSpPr>
        <p:spPr>
          <a:xfrm>
            <a:off x="7320680" y="3739801"/>
            <a:ext cx="1883298" cy="24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b="1" dirty="0"/>
              <a:t>Neurodivergent Support in Schools Pilot Subgroup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Chair – Liz Mulholland		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5E6ADF-DA57-A79B-6471-15B677AD77E2}"/>
              </a:ext>
            </a:extLst>
          </p:cNvPr>
          <p:cNvSpPr/>
          <p:nvPr/>
        </p:nvSpPr>
        <p:spPr>
          <a:xfrm>
            <a:off x="9482014" y="3739801"/>
            <a:ext cx="1947652" cy="24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b="1" dirty="0"/>
              <a:t>Project Management </a:t>
            </a:r>
          </a:p>
          <a:p>
            <a:pPr algn="ctr"/>
            <a:r>
              <a:rPr lang="en-GB" b="1" dirty="0"/>
              <a:t>Subgroup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Chair – Alison Ayres</a:t>
            </a:r>
          </a:p>
          <a:p>
            <a:pPr algn="ctr"/>
            <a:r>
              <a:rPr lang="en-GB" dirty="0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A8083E-0105-4134-0CE2-041A7EEAEA50}"/>
              </a:ext>
            </a:extLst>
          </p:cNvPr>
          <p:cNvCxnSpPr>
            <a:cxnSpLocks/>
          </p:cNvCxnSpPr>
          <p:nvPr/>
        </p:nvCxnSpPr>
        <p:spPr>
          <a:xfrm>
            <a:off x="1486534" y="3261506"/>
            <a:ext cx="8956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ADC15F-40F8-AE45-2153-79AC695EB3CD}"/>
              </a:ext>
            </a:extLst>
          </p:cNvPr>
          <p:cNvCxnSpPr>
            <a:cxnSpLocks/>
          </p:cNvCxnSpPr>
          <p:nvPr/>
        </p:nvCxnSpPr>
        <p:spPr>
          <a:xfrm flipV="1">
            <a:off x="8288181" y="3261506"/>
            <a:ext cx="0" cy="64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A4309A-878C-E471-A686-89D1443D989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55840" y="3261506"/>
            <a:ext cx="0" cy="478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B87299-4C8F-125D-4610-FFCD36C053C0}"/>
              </a:ext>
            </a:extLst>
          </p:cNvPr>
          <p:cNvCxnSpPr>
            <a:cxnSpLocks/>
          </p:cNvCxnSpPr>
          <p:nvPr/>
        </p:nvCxnSpPr>
        <p:spPr>
          <a:xfrm flipV="1">
            <a:off x="5961920" y="2606273"/>
            <a:ext cx="0" cy="619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45C44A-443B-B1D0-CAF3-9AA050F848B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614765" y="3237708"/>
            <a:ext cx="10569" cy="50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E57430C-46EF-451A-6BFD-68AB6A8B4F85}"/>
              </a:ext>
            </a:extLst>
          </p:cNvPr>
          <p:cNvSpPr/>
          <p:nvPr/>
        </p:nvSpPr>
        <p:spPr>
          <a:xfrm>
            <a:off x="4946918" y="3739793"/>
            <a:ext cx="2081709" cy="2476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Support Offer Mapping Subgroup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Chair – Lisa Kirton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43C85CF-822F-41DB-FFA8-5D3EC7D79DAF}"/>
              </a:ext>
            </a:extLst>
          </p:cNvPr>
          <p:cNvCxnSpPr>
            <a:cxnSpLocks/>
          </p:cNvCxnSpPr>
          <p:nvPr/>
        </p:nvCxnSpPr>
        <p:spPr>
          <a:xfrm flipV="1">
            <a:off x="5961920" y="3237708"/>
            <a:ext cx="0" cy="66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2EB9A1-F9B9-7FA6-8A33-DFC7FF5373A4}"/>
              </a:ext>
            </a:extLst>
          </p:cNvPr>
          <p:cNvCxnSpPr>
            <a:cxnSpLocks/>
          </p:cNvCxnSpPr>
          <p:nvPr/>
        </p:nvCxnSpPr>
        <p:spPr>
          <a:xfrm flipV="1">
            <a:off x="1486534" y="3261506"/>
            <a:ext cx="0" cy="66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we are focussing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4224-78E0-4117-BC7C-E121E90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46" y="1476303"/>
            <a:ext cx="10515600" cy="4351338"/>
          </a:xfrm>
        </p:spPr>
        <p:txBody>
          <a:bodyPr/>
          <a:lstStyle/>
          <a:p>
            <a:r>
              <a:rPr lang="en-GB" dirty="0"/>
              <a:t>Terms of reference – for the project board and subgroups</a:t>
            </a:r>
          </a:p>
          <a:p>
            <a:r>
              <a:rPr lang="en-GB" dirty="0"/>
              <a:t>Forward plan – items for discussion at future meetings</a:t>
            </a:r>
          </a:p>
          <a:p>
            <a:r>
              <a:rPr lang="en-GB" dirty="0"/>
              <a:t>Update from Support Offer Mapping Group:</a:t>
            </a:r>
          </a:p>
          <a:p>
            <a:pPr lvl="1"/>
            <a:r>
              <a:rPr lang="en-GB" dirty="0"/>
              <a:t>First meeting in October.</a:t>
            </a:r>
          </a:p>
          <a:p>
            <a:pPr lvl="1"/>
            <a:r>
              <a:rPr lang="en-GB" dirty="0"/>
              <a:t>Membership includes MCT, Early Help, One Point, VCS and SENDIASS.</a:t>
            </a:r>
          </a:p>
          <a:p>
            <a:pPr lvl="1"/>
            <a:r>
              <a:rPr lang="en-GB" dirty="0"/>
              <a:t>Mapping support offered to families.</a:t>
            </a:r>
          </a:p>
          <a:p>
            <a:pPr lvl="1"/>
            <a:r>
              <a:rPr lang="en-GB" dirty="0"/>
              <a:t>Visual map shared.</a:t>
            </a:r>
          </a:p>
          <a:p>
            <a:pPr lvl="1"/>
            <a:r>
              <a:rPr lang="en-GB" dirty="0"/>
              <a:t>Need to work with families around gaps.</a:t>
            </a:r>
          </a:p>
          <a:p>
            <a:pPr lvl="1"/>
            <a:r>
              <a:rPr lang="en-GB" dirty="0"/>
              <a:t>Will work with communications and engagement group to communicate this when ready to share.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6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A3EC-ABA5-F24A-0FA3-DA18D907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9" y="190464"/>
            <a:ext cx="10515600" cy="1325563"/>
          </a:xfrm>
        </p:spPr>
        <p:txBody>
          <a:bodyPr/>
          <a:lstStyle/>
          <a:p>
            <a:r>
              <a:rPr lang="en-GB" b="1" dirty="0"/>
              <a:t>What are we focussing on cont’d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E4C1-B949-B1D0-BA45-CFA8C67C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9" y="1363288"/>
            <a:ext cx="10515600" cy="4351338"/>
          </a:xfrm>
        </p:spPr>
        <p:txBody>
          <a:bodyPr/>
          <a:lstStyle/>
          <a:p>
            <a:r>
              <a:rPr lang="en-GB" dirty="0"/>
              <a:t>Update from Neurodivergent Support in Schools Pilot:</a:t>
            </a:r>
          </a:p>
          <a:p>
            <a:pPr lvl="1"/>
            <a:r>
              <a:rPr lang="en-GB" dirty="0"/>
              <a:t>Detailed delivery plan drafted in July 2023.  Key areas include:</a:t>
            </a:r>
          </a:p>
          <a:p>
            <a:pPr lvl="1"/>
            <a:r>
              <a:rPr lang="en-GB" dirty="0"/>
              <a:t>Direct work into schools (CPD, whole school practice audit, school action plans, bespoke CPD and workshops, sharing good practice, direct work with families, voice of the parent and child).</a:t>
            </a:r>
          </a:p>
          <a:p>
            <a:pPr lvl="1"/>
            <a:r>
              <a:rPr lang="en-GB" dirty="0"/>
              <a:t>Development of continuous professional development across services.</a:t>
            </a:r>
          </a:p>
          <a:p>
            <a:pPr lvl="1"/>
            <a:r>
              <a:rPr lang="en-GB" dirty="0"/>
              <a:t>Improving communications with parents.</a:t>
            </a:r>
          </a:p>
          <a:p>
            <a:r>
              <a:rPr lang="en-GB" dirty="0"/>
              <a:t>10 schools in Consett area have been linked into this work.</a:t>
            </a:r>
          </a:p>
          <a:p>
            <a:r>
              <a:rPr lang="en-GB" dirty="0"/>
              <a:t>We are working with the “Consett Pilot” which is focussing specifically on mental health.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13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7EE-83D8-B370-7F26-39F98A54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Forward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CDDE-9215-6D9D-B069-594C6F9F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36" y="1414659"/>
            <a:ext cx="10515600" cy="4351338"/>
          </a:xfrm>
        </p:spPr>
        <p:txBody>
          <a:bodyPr/>
          <a:lstStyle/>
          <a:p>
            <a:r>
              <a:rPr lang="en-GB" dirty="0"/>
              <a:t>Regular updates on subgroup progress</a:t>
            </a:r>
          </a:p>
          <a:p>
            <a:r>
              <a:rPr lang="en-GB" dirty="0"/>
              <a:t>Gender dysphoria</a:t>
            </a:r>
          </a:p>
          <a:p>
            <a:r>
              <a:rPr lang="en-GB" dirty="0"/>
              <a:t>Foetal Alcohol Syndrome Disorder</a:t>
            </a:r>
          </a:p>
          <a:p>
            <a:r>
              <a:rPr lang="en-GB" dirty="0"/>
              <a:t>Tics and Tourette's</a:t>
            </a:r>
          </a:p>
          <a:p>
            <a:r>
              <a:rPr lang="en-GB" dirty="0"/>
              <a:t>Sleep</a:t>
            </a:r>
          </a:p>
          <a:p>
            <a:r>
              <a:rPr lang="en-GB" dirty="0"/>
              <a:t>Sensory Processing Needs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Self-harm</a:t>
            </a:r>
          </a:p>
        </p:txBody>
      </p:sp>
    </p:spTree>
    <p:extLst>
      <p:ext uri="{BB962C8B-B14F-4D97-AF65-F5344CB8AC3E}">
        <p14:creationId xmlns:p14="http://schemas.microsoft.com/office/powerpoint/2010/main" val="40973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0A6E-D2F4-06F2-0AAB-1F1BD7E1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87" y="205327"/>
            <a:ext cx="10515600" cy="1325563"/>
          </a:xfrm>
        </p:spPr>
        <p:txBody>
          <a:bodyPr/>
          <a:lstStyle/>
          <a:p>
            <a:r>
              <a:rPr lang="en-GB" b="1" dirty="0"/>
              <a:t>Links to other work in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3788-4A35-ADB5-3BAA-61688D343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77" y="1037574"/>
            <a:ext cx="11716820" cy="4351338"/>
          </a:xfrm>
        </p:spPr>
        <p:txBody>
          <a:bodyPr/>
          <a:lstStyle/>
          <a:p>
            <a:r>
              <a:rPr lang="en-GB" dirty="0"/>
              <a:t>ICB work to standardise the neurodevelopmental diagnostic pathway.  Colleagues across Durham and Tees Valley are focussing on improving the pathway for 0-5s.</a:t>
            </a:r>
          </a:p>
          <a:p>
            <a:r>
              <a:rPr lang="en-GB" dirty="0"/>
              <a:t>Sleep project – workshop held 21</a:t>
            </a:r>
            <a:r>
              <a:rPr lang="en-GB" baseline="30000" dirty="0"/>
              <a:t>st</a:t>
            </a:r>
            <a:r>
              <a:rPr lang="en-GB" dirty="0"/>
              <a:t> November will inform the work we take forward to improve support for sleep issues.</a:t>
            </a:r>
          </a:p>
          <a:p>
            <a:r>
              <a:rPr lang="en-GB" dirty="0"/>
              <a:t>Update of health information on the Local Offer – MCT support with key words.</a:t>
            </a:r>
          </a:p>
          <a:p>
            <a:r>
              <a:rPr lang="en-GB" dirty="0"/>
              <a:t>Consett Pilot – progressing at pace.  Focussing initially on training and information for professionals and families.</a:t>
            </a:r>
          </a:p>
          <a:p>
            <a:r>
              <a:rPr lang="en-GB" dirty="0"/>
              <a:t>Transitions – Jen Illingworth leads a group - working with children and young people with neurodivergent needs.</a:t>
            </a:r>
          </a:p>
          <a:p>
            <a:r>
              <a:rPr lang="en-GB"/>
              <a:t> DCO work with GPs about SEND.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6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6" y="218227"/>
            <a:ext cx="10515600" cy="1325563"/>
          </a:xfrm>
        </p:spPr>
        <p:txBody>
          <a:bodyPr/>
          <a:lstStyle/>
          <a:p>
            <a:r>
              <a:rPr lang="en-GB" b="1" dirty="0"/>
              <a:t>Questions?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64EBEDFF-BFBD-BB95-09F3-E9EF8E7D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81" y="1215024"/>
            <a:ext cx="6724302" cy="4672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997BC-A848-B78A-3060-D76353525689}"/>
              </a:ext>
            </a:extLst>
          </p:cNvPr>
          <p:cNvSpPr txBox="1"/>
          <p:nvPr/>
        </p:nvSpPr>
        <p:spPr>
          <a:xfrm>
            <a:off x="552236" y="1543790"/>
            <a:ext cx="41430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If you have any further questions or if you would like to be involved in any of the work mentioned in today’s presentation, contact us at: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necsu.durhamneuroproject@nhs.net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59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572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Frutiger 75 Black</vt:lpstr>
      <vt:lpstr>Office Theme</vt:lpstr>
      <vt:lpstr>Valuing Neurodiversity in County Durham Update </vt:lpstr>
      <vt:lpstr>Last time</vt:lpstr>
      <vt:lpstr>What are we doing now?</vt:lpstr>
      <vt:lpstr>PowerPoint Presentation</vt:lpstr>
      <vt:lpstr>What we are focussing on</vt:lpstr>
      <vt:lpstr>What are we focussing on cont’d.</vt:lpstr>
      <vt:lpstr>Forward plan</vt:lpstr>
      <vt:lpstr>Links to other work in the system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Gary Booth</dc:creator>
  <cp:lastModifiedBy>BELL, Andrea (NHS NORTH EAST AND NORTH CUMBRIA ICB - 84H)</cp:lastModifiedBy>
  <cp:revision>14</cp:revision>
  <dcterms:created xsi:type="dcterms:W3CDTF">2020-02-12T12:16:57Z</dcterms:created>
  <dcterms:modified xsi:type="dcterms:W3CDTF">2023-11-17T11:25:55Z</dcterms:modified>
</cp:coreProperties>
</file>