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57" r:id="rId5"/>
    <p:sldId id="259" r:id="rId6"/>
    <p:sldId id="258"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C87612-141E-42FC-A412-A102F87FE3FB}" v="10" dt="2023-11-09T18:42:17.501"/>
    <p1510:client id="{FD81585B-BB96-4A46-9360-D7E25672701E}" v="1" dt="2023-11-20T11:45:37.7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T Durham" userId="4c908d827eb2e0bf" providerId="LiveId" clId="{41C87612-141E-42FC-A412-A102F87FE3FB}"/>
    <pc:docChg chg="undo custSel addSld delSld modSld sldOrd">
      <pc:chgData name="MCT Durham" userId="4c908d827eb2e0bf" providerId="LiveId" clId="{41C87612-141E-42FC-A412-A102F87FE3FB}" dt="2023-11-11T11:37:50.389" v="391" actId="20577"/>
      <pc:docMkLst>
        <pc:docMk/>
      </pc:docMkLst>
      <pc:sldChg chg="addSp delSp modSp mod modAnim">
        <pc:chgData name="MCT Durham" userId="4c908d827eb2e0bf" providerId="LiveId" clId="{41C87612-141E-42FC-A412-A102F87FE3FB}" dt="2023-11-09T18:43:29.943" v="43" actId="14100"/>
        <pc:sldMkLst>
          <pc:docMk/>
          <pc:sldMk cId="4077810082" sldId="256"/>
        </pc:sldMkLst>
        <pc:picChg chg="del mod">
          <ac:chgData name="MCT Durham" userId="4c908d827eb2e0bf" providerId="LiveId" clId="{41C87612-141E-42FC-A412-A102F87FE3FB}" dt="2023-11-09T18:42:21.233" v="36" actId="478"/>
          <ac:picMkLst>
            <pc:docMk/>
            <pc:sldMk cId="4077810082" sldId="256"/>
            <ac:picMk id="5" creationId="{700CDCE1-B17F-356B-A3AE-DECC9613EA72}"/>
          </ac:picMkLst>
        </pc:picChg>
        <pc:picChg chg="add del mod">
          <ac:chgData name="MCT Durham" userId="4c908d827eb2e0bf" providerId="LiveId" clId="{41C87612-141E-42FC-A412-A102F87FE3FB}" dt="2023-11-07T12:27:29.367" v="19" actId="478"/>
          <ac:picMkLst>
            <pc:docMk/>
            <pc:sldMk cId="4077810082" sldId="256"/>
            <ac:picMk id="6" creationId="{64820428-5FFF-7043-6CAB-02C401E13C2B}"/>
          </ac:picMkLst>
        </pc:picChg>
        <pc:picChg chg="add mod">
          <ac:chgData name="MCT Durham" userId="4c908d827eb2e0bf" providerId="LiveId" clId="{41C87612-141E-42FC-A412-A102F87FE3FB}" dt="2023-11-09T18:43:29.943" v="43" actId="14100"/>
          <ac:picMkLst>
            <pc:docMk/>
            <pc:sldMk cId="4077810082" sldId="256"/>
            <ac:picMk id="6" creationId="{932E8B62-DD66-91B6-8981-B435B7D13FAC}"/>
          </ac:picMkLst>
        </pc:picChg>
      </pc:sldChg>
      <pc:sldChg chg="addSp modSp mod">
        <pc:chgData name="MCT Durham" userId="4c908d827eb2e0bf" providerId="LiveId" clId="{41C87612-141E-42FC-A412-A102F87FE3FB}" dt="2023-11-07T12:27:16.912" v="17" actId="1076"/>
        <pc:sldMkLst>
          <pc:docMk/>
          <pc:sldMk cId="1006511705" sldId="257"/>
        </pc:sldMkLst>
        <pc:picChg chg="add mod">
          <ac:chgData name="MCT Durham" userId="4c908d827eb2e0bf" providerId="LiveId" clId="{41C87612-141E-42FC-A412-A102F87FE3FB}" dt="2023-11-07T12:27:16.912" v="17" actId="1076"/>
          <ac:picMkLst>
            <pc:docMk/>
            <pc:sldMk cId="1006511705" sldId="257"/>
            <ac:picMk id="4" creationId="{726C5D18-61DE-7146-65D0-E143A68AB0FE}"/>
          </ac:picMkLst>
        </pc:picChg>
      </pc:sldChg>
      <pc:sldChg chg="addSp delSp modSp mod">
        <pc:chgData name="MCT Durham" userId="4c908d827eb2e0bf" providerId="LiveId" clId="{41C87612-141E-42FC-A412-A102F87FE3FB}" dt="2023-11-10T08:38:23.441" v="46" actId="313"/>
        <pc:sldMkLst>
          <pc:docMk/>
          <pc:sldMk cId="789952723" sldId="258"/>
        </pc:sldMkLst>
        <pc:spChg chg="mod">
          <ac:chgData name="MCT Durham" userId="4c908d827eb2e0bf" providerId="LiveId" clId="{41C87612-141E-42FC-A412-A102F87FE3FB}" dt="2023-11-10T08:38:23.441" v="46" actId="313"/>
          <ac:spMkLst>
            <pc:docMk/>
            <pc:sldMk cId="789952723" sldId="258"/>
            <ac:spMk id="3" creationId="{EB4056EB-0467-D0E8-97FD-47704160C2CD}"/>
          </ac:spMkLst>
        </pc:spChg>
        <pc:picChg chg="add del mod">
          <ac:chgData name="MCT Durham" userId="4c908d827eb2e0bf" providerId="LiveId" clId="{41C87612-141E-42FC-A412-A102F87FE3FB}" dt="2023-11-07T12:28:08.410" v="22" actId="478"/>
          <ac:picMkLst>
            <pc:docMk/>
            <pc:sldMk cId="789952723" sldId="258"/>
            <ac:picMk id="4" creationId="{9A33390E-F505-1794-5DC4-F9FC5A224993}"/>
          </ac:picMkLst>
        </pc:picChg>
        <pc:picChg chg="add mod">
          <ac:chgData name="MCT Durham" userId="4c908d827eb2e0bf" providerId="LiveId" clId="{41C87612-141E-42FC-A412-A102F87FE3FB}" dt="2023-11-07T12:28:13.347" v="23"/>
          <ac:picMkLst>
            <pc:docMk/>
            <pc:sldMk cId="789952723" sldId="258"/>
            <ac:picMk id="5" creationId="{20968B87-07CB-93D4-6D95-983BAEBC5F67}"/>
          </ac:picMkLst>
        </pc:picChg>
      </pc:sldChg>
      <pc:sldChg chg="addSp delSp modSp mod">
        <pc:chgData name="MCT Durham" userId="4c908d827eb2e0bf" providerId="LiveId" clId="{41C87612-141E-42FC-A412-A102F87FE3FB}" dt="2023-11-08T12:54:04.280" v="29" actId="20577"/>
        <pc:sldMkLst>
          <pc:docMk/>
          <pc:sldMk cId="3839805962" sldId="259"/>
        </pc:sldMkLst>
        <pc:spChg chg="mod">
          <ac:chgData name="MCT Durham" userId="4c908d827eb2e0bf" providerId="LiveId" clId="{41C87612-141E-42FC-A412-A102F87FE3FB}" dt="2023-11-08T12:54:04.280" v="29" actId="20577"/>
          <ac:spMkLst>
            <pc:docMk/>
            <pc:sldMk cId="3839805962" sldId="259"/>
            <ac:spMk id="3" creationId="{F93E80BF-7BEA-1FA0-36FB-A4DEAE060ECF}"/>
          </ac:spMkLst>
        </pc:spChg>
        <pc:picChg chg="add del mod">
          <ac:chgData name="MCT Durham" userId="4c908d827eb2e0bf" providerId="LiveId" clId="{41C87612-141E-42FC-A412-A102F87FE3FB}" dt="2023-11-07T12:27:57.380" v="20" actId="478"/>
          <ac:picMkLst>
            <pc:docMk/>
            <pc:sldMk cId="3839805962" sldId="259"/>
            <ac:picMk id="4" creationId="{56DDEDE6-91FD-5CFB-30F9-A65ABDF36FA8}"/>
          </ac:picMkLst>
        </pc:picChg>
        <pc:picChg chg="add mod">
          <ac:chgData name="MCT Durham" userId="4c908d827eb2e0bf" providerId="LiveId" clId="{41C87612-141E-42FC-A412-A102F87FE3FB}" dt="2023-11-07T12:28:01.700" v="21"/>
          <ac:picMkLst>
            <pc:docMk/>
            <pc:sldMk cId="3839805962" sldId="259"/>
            <ac:picMk id="5" creationId="{6245F909-EBB9-1107-CB8D-CECEBC5AF9C5}"/>
          </ac:picMkLst>
        </pc:picChg>
      </pc:sldChg>
      <pc:sldChg chg="addSp delSp modSp mod">
        <pc:chgData name="MCT Durham" userId="4c908d827eb2e0bf" providerId="LiveId" clId="{41C87612-141E-42FC-A412-A102F87FE3FB}" dt="2023-11-07T12:28:23.740" v="25"/>
        <pc:sldMkLst>
          <pc:docMk/>
          <pc:sldMk cId="2507429300" sldId="260"/>
        </pc:sldMkLst>
        <pc:picChg chg="add del mod">
          <ac:chgData name="MCT Durham" userId="4c908d827eb2e0bf" providerId="LiveId" clId="{41C87612-141E-42FC-A412-A102F87FE3FB}" dt="2023-11-07T12:28:18.132" v="24" actId="478"/>
          <ac:picMkLst>
            <pc:docMk/>
            <pc:sldMk cId="2507429300" sldId="260"/>
            <ac:picMk id="4" creationId="{82DFEA5D-6E17-8ACD-E419-26AF04470115}"/>
          </ac:picMkLst>
        </pc:picChg>
        <pc:picChg chg="add mod">
          <ac:chgData name="MCT Durham" userId="4c908d827eb2e0bf" providerId="LiveId" clId="{41C87612-141E-42FC-A412-A102F87FE3FB}" dt="2023-11-07T12:28:23.740" v="25"/>
          <ac:picMkLst>
            <pc:docMk/>
            <pc:sldMk cId="2507429300" sldId="260"/>
            <ac:picMk id="5" creationId="{177E48D7-152B-B4E1-8769-0DFFC6EDFFF4}"/>
          </ac:picMkLst>
        </pc:picChg>
      </pc:sldChg>
      <pc:sldChg chg="modSp add mod ord">
        <pc:chgData name="MCT Durham" userId="4c908d827eb2e0bf" providerId="LiveId" clId="{41C87612-141E-42FC-A412-A102F87FE3FB}" dt="2023-11-11T11:37:50.389" v="391" actId="20577"/>
        <pc:sldMkLst>
          <pc:docMk/>
          <pc:sldMk cId="82594111" sldId="261"/>
        </pc:sldMkLst>
        <pc:spChg chg="mod">
          <ac:chgData name="MCT Durham" userId="4c908d827eb2e0bf" providerId="LiveId" clId="{41C87612-141E-42FC-A412-A102F87FE3FB}" dt="2023-11-11T11:31:57.432" v="127" actId="20577"/>
          <ac:spMkLst>
            <pc:docMk/>
            <pc:sldMk cId="82594111" sldId="261"/>
            <ac:spMk id="2" creationId="{485892E2-7E98-96B5-C6DA-0312DB024386}"/>
          </ac:spMkLst>
        </pc:spChg>
        <pc:spChg chg="mod">
          <ac:chgData name="MCT Durham" userId="4c908d827eb2e0bf" providerId="LiveId" clId="{41C87612-141E-42FC-A412-A102F87FE3FB}" dt="2023-11-11T11:37:50.389" v="391" actId="20577"/>
          <ac:spMkLst>
            <pc:docMk/>
            <pc:sldMk cId="82594111" sldId="261"/>
            <ac:spMk id="3" creationId="{F93E80BF-7BEA-1FA0-36FB-A4DEAE060ECF}"/>
          </ac:spMkLst>
        </pc:spChg>
      </pc:sldChg>
      <pc:sldChg chg="add del">
        <pc:chgData name="MCT Durham" userId="4c908d827eb2e0bf" providerId="LiveId" clId="{41C87612-141E-42FC-A412-A102F87FE3FB}" dt="2023-11-07T12:38:00.750" v="27" actId="2696"/>
        <pc:sldMkLst>
          <pc:docMk/>
          <pc:sldMk cId="508303479" sldId="261"/>
        </pc:sldMkLst>
      </pc:sldChg>
      <pc:sldChg chg="new del">
        <pc:chgData name="MCT Durham" userId="4c908d827eb2e0bf" providerId="LiveId" clId="{41C87612-141E-42FC-A412-A102F87FE3FB}" dt="2023-11-11T11:29:54.036" v="48" actId="680"/>
        <pc:sldMkLst>
          <pc:docMk/>
          <pc:sldMk cId="2143497319" sldId="261"/>
        </pc:sldMkLst>
      </pc:sldChg>
      <pc:sldChg chg="modSp add mod">
        <pc:chgData name="MCT Durham" userId="4c908d827eb2e0bf" providerId="LiveId" clId="{41C87612-141E-42FC-A412-A102F87FE3FB}" dt="2023-11-11T11:35:26.236" v="357" actId="27636"/>
        <pc:sldMkLst>
          <pc:docMk/>
          <pc:sldMk cId="549253813" sldId="262"/>
        </pc:sldMkLst>
        <pc:spChg chg="mod">
          <ac:chgData name="MCT Durham" userId="4c908d827eb2e0bf" providerId="LiveId" clId="{41C87612-141E-42FC-A412-A102F87FE3FB}" dt="2023-11-11T11:33:56.009" v="341" actId="6549"/>
          <ac:spMkLst>
            <pc:docMk/>
            <pc:sldMk cId="549253813" sldId="262"/>
            <ac:spMk id="2" creationId="{485892E2-7E98-96B5-C6DA-0312DB024386}"/>
          </ac:spMkLst>
        </pc:spChg>
        <pc:spChg chg="mod">
          <ac:chgData name="MCT Durham" userId="4c908d827eb2e0bf" providerId="LiveId" clId="{41C87612-141E-42FC-A412-A102F87FE3FB}" dt="2023-11-11T11:35:26.236" v="357" actId="27636"/>
          <ac:spMkLst>
            <pc:docMk/>
            <pc:sldMk cId="549253813" sldId="262"/>
            <ac:spMk id="3" creationId="{F93E80BF-7BEA-1FA0-36FB-A4DEAE060ECF}"/>
          </ac:spMkLst>
        </pc:spChg>
      </pc:sldChg>
    </pc:docChg>
  </pc:docChgLst>
  <pc:docChgLst>
    <pc:chgData name="MCT Durham" userId="4d71cb063b0540bc" providerId="Windows Live" clId="Web-{FD81585B-BB96-4A46-9360-D7E25672701E}"/>
    <pc:docChg chg="modSld">
      <pc:chgData name="MCT Durham" userId="4d71cb063b0540bc" providerId="Windows Live" clId="Web-{FD81585B-BB96-4A46-9360-D7E25672701E}" dt="2023-11-20T11:45:37.719" v="0"/>
      <pc:docMkLst>
        <pc:docMk/>
      </pc:docMkLst>
      <pc:sldChg chg="delSp">
        <pc:chgData name="MCT Durham" userId="4d71cb063b0540bc" providerId="Windows Live" clId="Web-{FD81585B-BB96-4A46-9360-D7E25672701E}" dt="2023-11-20T11:45:37.719" v="0"/>
        <pc:sldMkLst>
          <pc:docMk/>
          <pc:sldMk cId="4077810082" sldId="256"/>
        </pc:sldMkLst>
        <pc:spChg chg="del">
          <ac:chgData name="MCT Durham" userId="4d71cb063b0540bc" providerId="Windows Live" clId="Web-{FD81585B-BB96-4A46-9360-D7E25672701E}" dt="2023-11-20T11:45:37.719" v="0"/>
          <ac:spMkLst>
            <pc:docMk/>
            <pc:sldMk cId="4077810082" sldId="256"/>
            <ac:spMk id="3" creationId="{106693D8-5096-1DC0-CC18-B203DD1ABF2C}"/>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BD5DA83-E5B9-460D-9192-13685DA0C428}" type="datetimeFigureOut">
              <a:rPr lang="en-GB" smtClean="0"/>
              <a:t>20/11/2023</a:t>
            </a:fld>
            <a:endParaRPr lang="en-GB"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87EE4858-6FDE-4211-87E6-9AA7C03D46F7}" type="slidenum">
              <a:rPr lang="en-GB" smtClean="0"/>
              <a:t>‹#›</a:t>
            </a:fld>
            <a:endParaRPr lang="en-GB" dirty="0"/>
          </a:p>
        </p:txBody>
      </p:sp>
    </p:spTree>
    <p:extLst>
      <p:ext uri="{BB962C8B-B14F-4D97-AF65-F5344CB8AC3E}">
        <p14:creationId xmlns:p14="http://schemas.microsoft.com/office/powerpoint/2010/main" val="525185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D5DA83-E5B9-460D-9192-13685DA0C428}" type="datetimeFigureOut">
              <a:rPr lang="en-GB" smtClean="0"/>
              <a:t>20/11/2023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7EE4858-6FDE-4211-87E6-9AA7C03D46F7}" type="slidenum">
              <a:rPr lang="en-GB" smtClean="0"/>
              <a:t>‹#›</a:t>
            </a:fld>
            <a:endParaRPr lang="en-GB" dirty="0"/>
          </a:p>
        </p:txBody>
      </p:sp>
    </p:spTree>
    <p:extLst>
      <p:ext uri="{BB962C8B-B14F-4D97-AF65-F5344CB8AC3E}">
        <p14:creationId xmlns:p14="http://schemas.microsoft.com/office/powerpoint/2010/main" val="837462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BD5DA83-E5B9-460D-9192-13685DA0C428}" type="datetimeFigureOut">
              <a:rPr lang="en-GB" smtClean="0"/>
              <a:t>20/11/2023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7EE4858-6FDE-4211-87E6-9AA7C03D46F7}" type="slidenum">
              <a:rPr lang="en-GB" smtClean="0"/>
              <a:t>‹#›</a:t>
            </a:fld>
            <a:endParaRPr lang="en-GB" dirty="0"/>
          </a:p>
        </p:txBody>
      </p:sp>
    </p:spTree>
    <p:extLst>
      <p:ext uri="{BB962C8B-B14F-4D97-AF65-F5344CB8AC3E}">
        <p14:creationId xmlns:p14="http://schemas.microsoft.com/office/powerpoint/2010/main" val="3674608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BD5DA83-E5B9-460D-9192-13685DA0C428}" type="datetimeFigureOut">
              <a:rPr lang="en-GB" smtClean="0"/>
              <a:t>20/11/2023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7EE4858-6FDE-4211-87E6-9AA7C03D46F7}" type="slidenum">
              <a:rPr lang="en-GB" smtClean="0"/>
              <a:t>‹#›</a:t>
            </a:fld>
            <a:endParaRPr lang="en-GB" dirty="0"/>
          </a:p>
        </p:txBody>
      </p:sp>
    </p:spTree>
    <p:extLst>
      <p:ext uri="{BB962C8B-B14F-4D97-AF65-F5344CB8AC3E}">
        <p14:creationId xmlns:p14="http://schemas.microsoft.com/office/powerpoint/2010/main" val="3285388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D5DA83-E5B9-460D-9192-13685DA0C428}" type="datetimeFigureOut">
              <a:rPr lang="en-GB" smtClean="0"/>
              <a:t>20/11/2023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7EE4858-6FDE-4211-87E6-9AA7C03D46F7}" type="slidenum">
              <a:rPr lang="en-GB" smtClean="0"/>
              <a:t>‹#›</a:t>
            </a:fld>
            <a:endParaRPr lang="en-GB" dirty="0"/>
          </a:p>
        </p:txBody>
      </p:sp>
    </p:spTree>
    <p:extLst>
      <p:ext uri="{BB962C8B-B14F-4D97-AF65-F5344CB8AC3E}">
        <p14:creationId xmlns:p14="http://schemas.microsoft.com/office/powerpoint/2010/main" val="42842623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BD5DA83-E5B9-460D-9192-13685DA0C428}" type="datetimeFigureOut">
              <a:rPr lang="en-GB" smtClean="0"/>
              <a:t>20/11/2023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87EE4858-6FDE-4211-87E6-9AA7C03D46F7}" type="slidenum">
              <a:rPr lang="en-GB" smtClean="0"/>
              <a:t>‹#›</a:t>
            </a:fld>
            <a:endParaRPr lang="en-GB" dirty="0"/>
          </a:p>
        </p:txBody>
      </p:sp>
    </p:spTree>
    <p:extLst>
      <p:ext uri="{BB962C8B-B14F-4D97-AF65-F5344CB8AC3E}">
        <p14:creationId xmlns:p14="http://schemas.microsoft.com/office/powerpoint/2010/main" val="4401084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BD5DA83-E5B9-460D-9192-13685DA0C428}" type="datetimeFigureOut">
              <a:rPr lang="en-GB" smtClean="0"/>
              <a:t>20/11/2023</a:t>
            </a:fld>
            <a:endParaRPr lang="en-GB" dirty="0"/>
          </a:p>
        </p:txBody>
      </p:sp>
      <p:sp>
        <p:nvSpPr>
          <p:cNvPr id="8" name="Footer Placeholder 7"/>
          <p:cNvSpPr>
            <a:spLocks noGrp="1"/>
          </p:cNvSpPr>
          <p:nvPr>
            <p:ph type="ftr" sz="quarter" idx="11"/>
          </p:nvPr>
        </p:nvSpPr>
        <p:spPr>
          <a:xfrm>
            <a:off x="561111" y="6391838"/>
            <a:ext cx="3644282" cy="304801"/>
          </a:xfrm>
        </p:spPr>
        <p:txBody>
          <a:bodyPr/>
          <a:lstStyle/>
          <a:p>
            <a:endParaRPr lang="en-GB" dirty="0"/>
          </a:p>
        </p:txBody>
      </p:sp>
      <p:sp>
        <p:nvSpPr>
          <p:cNvPr id="9" name="Slide Number Placeholder 8"/>
          <p:cNvSpPr>
            <a:spLocks noGrp="1"/>
          </p:cNvSpPr>
          <p:nvPr>
            <p:ph type="sldNum" sz="quarter" idx="12"/>
          </p:nvPr>
        </p:nvSpPr>
        <p:spPr/>
        <p:txBody>
          <a:bodyPr/>
          <a:lstStyle/>
          <a:p>
            <a:fld id="{87EE4858-6FDE-4211-87E6-9AA7C03D46F7}" type="slidenum">
              <a:rPr lang="en-GB" smtClean="0"/>
              <a:t>‹#›</a:t>
            </a:fld>
            <a:endParaRPr lang="en-GB" dirty="0"/>
          </a:p>
        </p:txBody>
      </p:sp>
    </p:spTree>
    <p:extLst>
      <p:ext uri="{BB962C8B-B14F-4D97-AF65-F5344CB8AC3E}">
        <p14:creationId xmlns:p14="http://schemas.microsoft.com/office/powerpoint/2010/main" val="3650613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BD5DA83-E5B9-460D-9192-13685DA0C428}" type="datetimeFigureOut">
              <a:rPr lang="en-GB" smtClean="0"/>
              <a:t>20/11/2023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7EE4858-6FDE-4211-87E6-9AA7C03D46F7}" type="slidenum">
              <a:rPr lang="en-GB" smtClean="0"/>
              <a:t>‹#›</a:t>
            </a:fld>
            <a:endParaRPr lang="en-GB" dirty="0"/>
          </a:p>
        </p:txBody>
      </p:sp>
    </p:spTree>
    <p:extLst>
      <p:ext uri="{BB962C8B-B14F-4D97-AF65-F5344CB8AC3E}">
        <p14:creationId xmlns:p14="http://schemas.microsoft.com/office/powerpoint/2010/main" val="2094296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5BD5DA83-E5B9-460D-9192-13685DA0C428}" type="datetimeFigureOut">
              <a:rPr lang="en-GB" smtClean="0"/>
              <a:t>20/11/2023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7EE4858-6FDE-4211-87E6-9AA7C03D46F7}" type="slidenum">
              <a:rPr lang="en-GB" smtClean="0"/>
              <a:t>‹#›</a:t>
            </a:fld>
            <a:endParaRPr lang="en-GB" dirty="0"/>
          </a:p>
        </p:txBody>
      </p:sp>
    </p:spTree>
    <p:extLst>
      <p:ext uri="{BB962C8B-B14F-4D97-AF65-F5344CB8AC3E}">
        <p14:creationId xmlns:p14="http://schemas.microsoft.com/office/powerpoint/2010/main" val="4158040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D5DA83-E5B9-460D-9192-13685DA0C428}" type="datetimeFigureOut">
              <a:rPr lang="en-GB" smtClean="0"/>
              <a:t>20/11/2023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7EE4858-6FDE-4211-87E6-9AA7C03D46F7}" type="slidenum">
              <a:rPr lang="en-GB" smtClean="0"/>
              <a:t>‹#›</a:t>
            </a:fld>
            <a:endParaRPr lang="en-GB" dirty="0"/>
          </a:p>
        </p:txBody>
      </p:sp>
    </p:spTree>
    <p:extLst>
      <p:ext uri="{BB962C8B-B14F-4D97-AF65-F5344CB8AC3E}">
        <p14:creationId xmlns:p14="http://schemas.microsoft.com/office/powerpoint/2010/main" val="2289251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D5DA83-E5B9-460D-9192-13685DA0C428}" type="datetimeFigureOut">
              <a:rPr lang="en-GB" smtClean="0"/>
              <a:t>20/11/2023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7EE4858-6FDE-4211-87E6-9AA7C03D46F7}" type="slidenum">
              <a:rPr lang="en-GB" smtClean="0"/>
              <a:t>‹#›</a:t>
            </a:fld>
            <a:endParaRPr lang="en-GB" dirty="0"/>
          </a:p>
        </p:txBody>
      </p:sp>
    </p:spTree>
    <p:extLst>
      <p:ext uri="{BB962C8B-B14F-4D97-AF65-F5344CB8AC3E}">
        <p14:creationId xmlns:p14="http://schemas.microsoft.com/office/powerpoint/2010/main" val="2610473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D5DA83-E5B9-460D-9192-13685DA0C428}" type="datetimeFigureOut">
              <a:rPr lang="en-GB" smtClean="0"/>
              <a:t>20/11/2023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7EE4858-6FDE-4211-87E6-9AA7C03D46F7}" type="slidenum">
              <a:rPr lang="en-GB" smtClean="0"/>
              <a:t>‹#›</a:t>
            </a:fld>
            <a:endParaRPr lang="en-GB" dirty="0"/>
          </a:p>
        </p:txBody>
      </p:sp>
    </p:spTree>
    <p:extLst>
      <p:ext uri="{BB962C8B-B14F-4D97-AF65-F5344CB8AC3E}">
        <p14:creationId xmlns:p14="http://schemas.microsoft.com/office/powerpoint/2010/main" val="3604352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D5DA83-E5B9-460D-9192-13685DA0C428}" type="datetimeFigureOut">
              <a:rPr lang="en-GB" smtClean="0"/>
              <a:t>20/11/2023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87EE4858-6FDE-4211-87E6-9AA7C03D46F7}" type="slidenum">
              <a:rPr lang="en-GB" smtClean="0"/>
              <a:t>‹#›</a:t>
            </a:fld>
            <a:endParaRPr lang="en-GB" dirty="0"/>
          </a:p>
        </p:txBody>
      </p:sp>
    </p:spTree>
    <p:extLst>
      <p:ext uri="{BB962C8B-B14F-4D97-AF65-F5344CB8AC3E}">
        <p14:creationId xmlns:p14="http://schemas.microsoft.com/office/powerpoint/2010/main" val="778487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D5DA83-E5B9-460D-9192-13685DA0C428}" type="datetimeFigureOut">
              <a:rPr lang="en-GB" smtClean="0"/>
              <a:t>20/11/2023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87EE4858-6FDE-4211-87E6-9AA7C03D46F7}" type="slidenum">
              <a:rPr lang="en-GB" smtClean="0"/>
              <a:t>‹#›</a:t>
            </a:fld>
            <a:endParaRPr lang="en-GB" dirty="0"/>
          </a:p>
        </p:txBody>
      </p:sp>
    </p:spTree>
    <p:extLst>
      <p:ext uri="{BB962C8B-B14F-4D97-AF65-F5344CB8AC3E}">
        <p14:creationId xmlns:p14="http://schemas.microsoft.com/office/powerpoint/2010/main" val="3268587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D5DA83-E5B9-460D-9192-13685DA0C428}" type="datetimeFigureOut">
              <a:rPr lang="en-GB" smtClean="0"/>
              <a:t>20/11/2023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87EE4858-6FDE-4211-87E6-9AA7C03D46F7}" type="slidenum">
              <a:rPr lang="en-GB" smtClean="0"/>
              <a:t>‹#›</a:t>
            </a:fld>
            <a:endParaRPr lang="en-GB" dirty="0"/>
          </a:p>
        </p:txBody>
      </p:sp>
    </p:spTree>
    <p:extLst>
      <p:ext uri="{BB962C8B-B14F-4D97-AF65-F5344CB8AC3E}">
        <p14:creationId xmlns:p14="http://schemas.microsoft.com/office/powerpoint/2010/main" val="3854358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D5DA83-E5B9-460D-9192-13685DA0C428}" type="datetimeFigureOut">
              <a:rPr lang="en-GB" smtClean="0"/>
              <a:t>20/11/2023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7EE4858-6FDE-4211-87E6-9AA7C03D46F7}" type="slidenum">
              <a:rPr lang="en-GB" smtClean="0"/>
              <a:t>‹#›</a:t>
            </a:fld>
            <a:endParaRPr lang="en-GB" dirty="0"/>
          </a:p>
        </p:txBody>
      </p:sp>
    </p:spTree>
    <p:extLst>
      <p:ext uri="{BB962C8B-B14F-4D97-AF65-F5344CB8AC3E}">
        <p14:creationId xmlns:p14="http://schemas.microsoft.com/office/powerpoint/2010/main" val="1352365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dirty="0"/>
              <a:t>Click icon to add picture</a:t>
            </a:r>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D5DA83-E5B9-460D-9192-13685DA0C428}" type="datetimeFigureOut">
              <a:rPr lang="en-GB" smtClean="0"/>
              <a:t>20/11/2023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7EE4858-6FDE-4211-87E6-9AA7C03D46F7}" type="slidenum">
              <a:rPr lang="en-GB" smtClean="0"/>
              <a:t>‹#›</a:t>
            </a:fld>
            <a:endParaRPr lang="en-GB" dirty="0"/>
          </a:p>
        </p:txBody>
      </p:sp>
    </p:spTree>
    <p:extLst>
      <p:ext uri="{BB962C8B-B14F-4D97-AF65-F5344CB8AC3E}">
        <p14:creationId xmlns:p14="http://schemas.microsoft.com/office/powerpoint/2010/main" val="4184027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BD5DA83-E5B9-460D-9192-13685DA0C428}" type="datetimeFigureOut">
              <a:rPr lang="en-GB" smtClean="0"/>
              <a:t>20/11/2023</a:t>
            </a:fld>
            <a:endParaRPr lang="en-GB"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87EE4858-6FDE-4211-87E6-9AA7C03D46F7}" type="slidenum">
              <a:rPr lang="en-GB" smtClean="0"/>
              <a:t>‹#›</a:t>
            </a:fld>
            <a:endParaRPr lang="en-GB" dirty="0"/>
          </a:p>
        </p:txBody>
      </p:sp>
    </p:spTree>
    <p:extLst>
      <p:ext uri="{BB962C8B-B14F-4D97-AF65-F5344CB8AC3E}">
        <p14:creationId xmlns:p14="http://schemas.microsoft.com/office/powerpoint/2010/main" val="10665729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2D529E20-662F-4915-ACD7-970C026FD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5677511" flipH="1">
            <a:off x="3527283" y="1857885"/>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n-GB" dirty="0"/>
          </a:p>
        </p:txBody>
      </p:sp>
      <p:sp>
        <p:nvSpPr>
          <p:cNvPr id="12" name="Freeform 5">
            <a:extLst>
              <a:ext uri="{FF2B5EF4-FFF2-40B4-BE49-F238E27FC236}">
                <a16:creationId xmlns:a16="http://schemas.microsoft.com/office/drawing/2014/main" id="{1AD5EB79-7F9A-4BBC-92A5-188382CBA1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GB" dirty="0"/>
          </a:p>
        </p:txBody>
      </p:sp>
      <p:sp>
        <p:nvSpPr>
          <p:cNvPr id="2" name="Title 1">
            <a:extLst>
              <a:ext uri="{FF2B5EF4-FFF2-40B4-BE49-F238E27FC236}">
                <a16:creationId xmlns:a16="http://schemas.microsoft.com/office/drawing/2014/main" id="{D64D0082-1ADC-BCE3-D9A3-4959C8B242AD}"/>
              </a:ext>
            </a:extLst>
          </p:cNvPr>
          <p:cNvSpPr>
            <a:spLocks noGrp="1"/>
          </p:cNvSpPr>
          <p:nvPr>
            <p:ph type="ctrTitle"/>
          </p:nvPr>
        </p:nvSpPr>
        <p:spPr>
          <a:xfrm>
            <a:off x="5695061" y="1241266"/>
            <a:ext cx="5428551" cy="3153753"/>
          </a:xfrm>
        </p:spPr>
        <p:txBody>
          <a:bodyPr>
            <a:normAutofit/>
          </a:bodyPr>
          <a:lstStyle/>
          <a:p>
            <a:r>
              <a:rPr lang="en-GB" dirty="0">
                <a:latin typeface="Comic Sans MS" panose="030F0702030302020204" pitchFamily="66" charset="0"/>
              </a:rPr>
              <a:t>SEND Participation Strategy review</a:t>
            </a:r>
          </a:p>
        </p:txBody>
      </p:sp>
      <p:sp>
        <p:nvSpPr>
          <p:cNvPr id="14" name="Rectangle 13">
            <a:extLst>
              <a:ext uri="{FF2B5EF4-FFF2-40B4-BE49-F238E27FC236}">
                <a16:creationId xmlns:a16="http://schemas.microsoft.com/office/drawing/2014/main" id="{B9B8A17F-DC3A-4D9A-AA53-9BFB894CD7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GB" dirty="0"/>
          </a:p>
        </p:txBody>
      </p:sp>
      <p:pic>
        <p:nvPicPr>
          <p:cNvPr id="6" name="Picture 5" descr="A group of people in a meeting&#10;&#10;Description automatically generated">
            <a:extLst>
              <a:ext uri="{FF2B5EF4-FFF2-40B4-BE49-F238E27FC236}">
                <a16:creationId xmlns:a16="http://schemas.microsoft.com/office/drawing/2014/main" id="{932E8B62-DD66-91B6-8981-B435B7D13F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234" y="416238"/>
            <a:ext cx="4359981" cy="6025525"/>
          </a:xfrm>
          <a:prstGeom prst="rect">
            <a:avLst/>
          </a:prstGeom>
        </p:spPr>
      </p:pic>
    </p:spTree>
    <p:extLst>
      <p:ext uri="{BB962C8B-B14F-4D97-AF65-F5344CB8AC3E}">
        <p14:creationId xmlns:p14="http://schemas.microsoft.com/office/powerpoint/2010/main" val="4077810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892E2-7E98-96B5-C6DA-0312DB024386}"/>
              </a:ext>
            </a:extLst>
          </p:cNvPr>
          <p:cNvSpPr>
            <a:spLocks noGrp="1"/>
          </p:cNvSpPr>
          <p:nvPr>
            <p:ph type="title"/>
          </p:nvPr>
        </p:nvSpPr>
        <p:spPr/>
        <p:txBody>
          <a:bodyPr/>
          <a:lstStyle/>
          <a:p>
            <a:pPr algn="ctr"/>
            <a:r>
              <a:rPr lang="en-GB" dirty="0">
                <a:latin typeface="Comic Sans MS" panose="030F0702030302020204" pitchFamily="66" charset="0"/>
              </a:rPr>
              <a:t>What is Participation?</a:t>
            </a:r>
          </a:p>
        </p:txBody>
      </p:sp>
      <p:sp>
        <p:nvSpPr>
          <p:cNvPr id="3" name="Content Placeholder 2">
            <a:extLst>
              <a:ext uri="{FF2B5EF4-FFF2-40B4-BE49-F238E27FC236}">
                <a16:creationId xmlns:a16="http://schemas.microsoft.com/office/drawing/2014/main" id="{F93E80BF-7BEA-1FA0-36FB-A4DEAE060ECF}"/>
              </a:ext>
            </a:extLst>
          </p:cNvPr>
          <p:cNvSpPr>
            <a:spLocks noGrp="1"/>
          </p:cNvSpPr>
          <p:nvPr>
            <p:ph idx="1"/>
          </p:nvPr>
        </p:nvSpPr>
        <p:spPr/>
        <p:txBody>
          <a:bodyPr>
            <a:normAutofit lnSpcReduction="10000"/>
          </a:bodyPr>
          <a:lstStyle/>
          <a:p>
            <a:r>
              <a:rPr lang="en-GB" sz="2400" dirty="0">
                <a:latin typeface="Comic Sans MS" panose="030F0702030302020204" pitchFamily="66" charset="0"/>
              </a:rPr>
              <a:t>Participation is the involvement of parents and carers in services to give them the opportunity to air their views and influence the design and delivery of services</a:t>
            </a:r>
          </a:p>
          <a:p>
            <a:pPr marL="0" indent="0">
              <a:buNone/>
            </a:pPr>
            <a:endParaRPr lang="en-GB" sz="2400" dirty="0">
              <a:latin typeface="Comic Sans MS" panose="030F0702030302020204" pitchFamily="66" charset="0"/>
            </a:endParaRPr>
          </a:p>
          <a:p>
            <a:r>
              <a:rPr lang="en-GB" sz="2400" dirty="0">
                <a:latin typeface="Comic Sans MS" panose="030F0702030302020204" pitchFamily="66" charset="0"/>
              </a:rPr>
              <a:t>There are different degrees of participation but the main one every service should aim for is co-production, this is seen as the ‘golden standard’ of participation which everyone should strive to do, it gives a more person centred approach.</a:t>
            </a:r>
          </a:p>
          <a:p>
            <a:endParaRPr lang="en-GB" sz="2400" dirty="0">
              <a:latin typeface="Comic Sans MS" panose="030F0702030302020204" pitchFamily="66" charset="0"/>
            </a:endParaRPr>
          </a:p>
          <a:p>
            <a:pPr marL="0" indent="0">
              <a:buNone/>
            </a:pPr>
            <a:endParaRPr lang="en-GB" sz="2400" dirty="0">
              <a:latin typeface="Comic Sans MS" panose="030F0702030302020204" pitchFamily="66" charset="0"/>
            </a:endParaRPr>
          </a:p>
        </p:txBody>
      </p:sp>
      <p:pic>
        <p:nvPicPr>
          <p:cNvPr id="4" name="Picture 3" descr="A logo with leaves and text&#10;&#10;Description automatically generated">
            <a:extLst>
              <a:ext uri="{FF2B5EF4-FFF2-40B4-BE49-F238E27FC236}">
                <a16:creationId xmlns:a16="http://schemas.microsoft.com/office/drawing/2014/main" id="{726C5D18-61DE-7146-65D0-E143A68AB0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9469" y="5375278"/>
            <a:ext cx="1268192" cy="1289044"/>
          </a:xfrm>
          <a:prstGeom prst="rect">
            <a:avLst/>
          </a:prstGeom>
        </p:spPr>
      </p:pic>
    </p:spTree>
    <p:extLst>
      <p:ext uri="{BB962C8B-B14F-4D97-AF65-F5344CB8AC3E}">
        <p14:creationId xmlns:p14="http://schemas.microsoft.com/office/powerpoint/2010/main" val="8259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892E2-7E98-96B5-C6DA-0312DB024386}"/>
              </a:ext>
            </a:extLst>
          </p:cNvPr>
          <p:cNvSpPr>
            <a:spLocks noGrp="1"/>
          </p:cNvSpPr>
          <p:nvPr>
            <p:ph type="title"/>
          </p:nvPr>
        </p:nvSpPr>
        <p:spPr/>
        <p:txBody>
          <a:bodyPr/>
          <a:lstStyle/>
          <a:p>
            <a:pPr algn="ctr"/>
            <a:r>
              <a:rPr lang="en-GB" dirty="0">
                <a:latin typeface="Comic Sans MS" panose="030F0702030302020204" pitchFamily="66" charset="0"/>
              </a:rPr>
              <a:t>What is Co-Production?</a:t>
            </a:r>
          </a:p>
        </p:txBody>
      </p:sp>
      <p:sp>
        <p:nvSpPr>
          <p:cNvPr id="3" name="Content Placeholder 2">
            <a:extLst>
              <a:ext uri="{FF2B5EF4-FFF2-40B4-BE49-F238E27FC236}">
                <a16:creationId xmlns:a16="http://schemas.microsoft.com/office/drawing/2014/main" id="{F93E80BF-7BEA-1FA0-36FB-A4DEAE060ECF}"/>
              </a:ext>
            </a:extLst>
          </p:cNvPr>
          <p:cNvSpPr>
            <a:spLocks noGrp="1"/>
          </p:cNvSpPr>
          <p:nvPr>
            <p:ph idx="1"/>
          </p:nvPr>
        </p:nvSpPr>
        <p:spPr/>
        <p:txBody>
          <a:bodyPr>
            <a:normAutofit fontScale="92500"/>
          </a:bodyPr>
          <a:lstStyle/>
          <a:p>
            <a:r>
              <a:rPr lang="en-GB" sz="2400" dirty="0">
                <a:latin typeface="Comic Sans MS" panose="030F0702030302020204" pitchFamily="66" charset="0"/>
              </a:rPr>
              <a:t>Co-production is an equal relationship between people who use services and the people who are responsible for the delivery of services. They work together from design to delivery, sharing decision making. Co-production requires dedication and commitment to achieve and sustain, but the rewards are worth the effort.</a:t>
            </a:r>
          </a:p>
          <a:p>
            <a:r>
              <a:rPr lang="en-GB" sz="2400" dirty="0">
                <a:latin typeface="Comic Sans MS" panose="030F0702030302020204" pitchFamily="66" charset="0"/>
              </a:rPr>
              <a:t>Co-production should always be meaningful and not carried out as a tick box exercise. It’s proven to have a positive impact on achievement and progress and overall reduces conflict.</a:t>
            </a:r>
          </a:p>
          <a:p>
            <a:endParaRPr lang="en-GB" sz="2400" dirty="0">
              <a:latin typeface="Comic Sans MS" panose="030F0702030302020204" pitchFamily="66" charset="0"/>
            </a:endParaRPr>
          </a:p>
          <a:p>
            <a:pPr marL="0" indent="0">
              <a:buNone/>
            </a:pPr>
            <a:endParaRPr lang="en-GB" sz="2400" dirty="0">
              <a:latin typeface="Comic Sans MS" panose="030F0702030302020204" pitchFamily="66" charset="0"/>
            </a:endParaRPr>
          </a:p>
        </p:txBody>
      </p:sp>
      <p:pic>
        <p:nvPicPr>
          <p:cNvPr id="4" name="Picture 3" descr="A logo with leaves and text&#10;&#10;Description automatically generated">
            <a:extLst>
              <a:ext uri="{FF2B5EF4-FFF2-40B4-BE49-F238E27FC236}">
                <a16:creationId xmlns:a16="http://schemas.microsoft.com/office/drawing/2014/main" id="{726C5D18-61DE-7146-65D0-E143A68AB0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9469" y="5375278"/>
            <a:ext cx="1268192" cy="1289044"/>
          </a:xfrm>
          <a:prstGeom prst="rect">
            <a:avLst/>
          </a:prstGeom>
        </p:spPr>
      </p:pic>
    </p:spTree>
    <p:extLst>
      <p:ext uri="{BB962C8B-B14F-4D97-AF65-F5344CB8AC3E}">
        <p14:creationId xmlns:p14="http://schemas.microsoft.com/office/powerpoint/2010/main" val="549253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892E2-7E98-96B5-C6DA-0312DB024386}"/>
              </a:ext>
            </a:extLst>
          </p:cNvPr>
          <p:cNvSpPr>
            <a:spLocks noGrp="1"/>
          </p:cNvSpPr>
          <p:nvPr>
            <p:ph type="title"/>
          </p:nvPr>
        </p:nvSpPr>
        <p:spPr/>
        <p:txBody>
          <a:bodyPr/>
          <a:lstStyle/>
          <a:p>
            <a:pPr algn="ctr"/>
            <a:r>
              <a:rPr lang="en-GB" dirty="0">
                <a:latin typeface="Comic Sans MS" panose="030F0702030302020204" pitchFamily="66" charset="0"/>
              </a:rPr>
              <a:t>2018</a:t>
            </a:r>
          </a:p>
        </p:txBody>
      </p:sp>
      <p:sp>
        <p:nvSpPr>
          <p:cNvPr id="3" name="Content Placeholder 2">
            <a:extLst>
              <a:ext uri="{FF2B5EF4-FFF2-40B4-BE49-F238E27FC236}">
                <a16:creationId xmlns:a16="http://schemas.microsoft.com/office/drawing/2014/main" id="{F93E80BF-7BEA-1FA0-36FB-A4DEAE060ECF}"/>
              </a:ext>
            </a:extLst>
          </p:cNvPr>
          <p:cNvSpPr>
            <a:spLocks noGrp="1"/>
          </p:cNvSpPr>
          <p:nvPr>
            <p:ph idx="1"/>
          </p:nvPr>
        </p:nvSpPr>
        <p:spPr/>
        <p:txBody>
          <a:bodyPr>
            <a:normAutofit/>
          </a:bodyPr>
          <a:lstStyle/>
          <a:p>
            <a:r>
              <a:rPr lang="en-GB" sz="2400" dirty="0">
                <a:latin typeface="Comic Sans MS" panose="030F0702030302020204" pitchFamily="66" charset="0"/>
              </a:rPr>
              <a:t>Back in 2018, MCT got together with Elaine Chandler (former SENDIASS Manager) and Durham County Council to co-produce this Strategy. </a:t>
            </a:r>
          </a:p>
          <a:p>
            <a:pPr marL="0" indent="0">
              <a:buNone/>
            </a:pPr>
            <a:endParaRPr lang="en-GB" sz="2400" dirty="0">
              <a:latin typeface="Comic Sans MS" panose="030F0702030302020204" pitchFamily="66" charset="0"/>
            </a:endParaRPr>
          </a:p>
          <a:p>
            <a:r>
              <a:rPr lang="en-GB" sz="2400" dirty="0">
                <a:latin typeface="Comic Sans MS" panose="030F0702030302020204" pitchFamily="66" charset="0"/>
              </a:rPr>
              <a:t>The Strategy was placed on the Local Offer and advertised on our website and Facebook page.</a:t>
            </a:r>
          </a:p>
          <a:p>
            <a:pPr marL="0" indent="0">
              <a:buNone/>
            </a:pPr>
            <a:endParaRPr lang="en-GB" sz="2400" dirty="0">
              <a:latin typeface="Comic Sans MS" panose="030F0702030302020204" pitchFamily="66" charset="0"/>
            </a:endParaRPr>
          </a:p>
        </p:txBody>
      </p:sp>
      <p:pic>
        <p:nvPicPr>
          <p:cNvPr id="4" name="Picture 3" descr="A logo with leaves and text&#10;&#10;Description automatically generated">
            <a:extLst>
              <a:ext uri="{FF2B5EF4-FFF2-40B4-BE49-F238E27FC236}">
                <a16:creationId xmlns:a16="http://schemas.microsoft.com/office/drawing/2014/main" id="{726C5D18-61DE-7146-65D0-E143A68AB0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9469" y="5375278"/>
            <a:ext cx="1268192" cy="1289044"/>
          </a:xfrm>
          <a:prstGeom prst="rect">
            <a:avLst/>
          </a:prstGeom>
        </p:spPr>
      </p:pic>
    </p:spTree>
    <p:extLst>
      <p:ext uri="{BB962C8B-B14F-4D97-AF65-F5344CB8AC3E}">
        <p14:creationId xmlns:p14="http://schemas.microsoft.com/office/powerpoint/2010/main" val="1006511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892E2-7E98-96B5-C6DA-0312DB024386}"/>
              </a:ext>
            </a:extLst>
          </p:cNvPr>
          <p:cNvSpPr>
            <a:spLocks noGrp="1"/>
          </p:cNvSpPr>
          <p:nvPr>
            <p:ph type="title"/>
          </p:nvPr>
        </p:nvSpPr>
        <p:spPr/>
        <p:txBody>
          <a:bodyPr/>
          <a:lstStyle/>
          <a:p>
            <a:pPr algn="ctr"/>
            <a:r>
              <a:rPr lang="en-GB" dirty="0">
                <a:latin typeface="Comic Sans MS" panose="030F0702030302020204" pitchFamily="66" charset="0"/>
              </a:rPr>
              <a:t>2019</a:t>
            </a:r>
          </a:p>
        </p:txBody>
      </p:sp>
      <p:sp>
        <p:nvSpPr>
          <p:cNvPr id="3" name="Content Placeholder 2">
            <a:extLst>
              <a:ext uri="{FF2B5EF4-FFF2-40B4-BE49-F238E27FC236}">
                <a16:creationId xmlns:a16="http://schemas.microsoft.com/office/drawing/2014/main" id="{F93E80BF-7BEA-1FA0-36FB-A4DEAE060ECF}"/>
              </a:ext>
            </a:extLst>
          </p:cNvPr>
          <p:cNvSpPr>
            <a:spLocks noGrp="1"/>
          </p:cNvSpPr>
          <p:nvPr>
            <p:ph idx="1"/>
          </p:nvPr>
        </p:nvSpPr>
        <p:spPr/>
        <p:txBody>
          <a:bodyPr>
            <a:normAutofit lnSpcReduction="10000"/>
          </a:bodyPr>
          <a:lstStyle/>
          <a:p>
            <a:r>
              <a:rPr lang="en-GB" sz="2400" dirty="0">
                <a:latin typeface="Comic Sans MS" panose="030F0702030302020204" pitchFamily="66" charset="0"/>
              </a:rPr>
              <a:t>In 2019 training workshops were delivered to Frontline staff and Managers at various venues across County Durham delivered by SENDIASS &amp; MCT together. The 90 minute sessions covered:</a:t>
            </a:r>
          </a:p>
          <a:p>
            <a:pPr lvl="1"/>
            <a:r>
              <a:rPr lang="en-GB" sz="2200" dirty="0">
                <a:latin typeface="Comic Sans MS" panose="030F0702030302020204" pitchFamily="66" charset="0"/>
              </a:rPr>
              <a:t>Participation - why it works and why it’s necessary,</a:t>
            </a:r>
          </a:p>
          <a:p>
            <a:pPr lvl="1"/>
            <a:r>
              <a:rPr lang="en-GB" sz="2200" dirty="0">
                <a:latin typeface="Comic Sans MS" panose="030F0702030302020204" pitchFamily="66" charset="0"/>
              </a:rPr>
              <a:t>What engagement, participation and co-production look like,</a:t>
            </a:r>
          </a:p>
          <a:p>
            <a:pPr lvl="1"/>
            <a:r>
              <a:rPr lang="en-GB" sz="2200" dirty="0">
                <a:latin typeface="Comic Sans MS" panose="030F0702030302020204" pitchFamily="66" charset="0"/>
              </a:rPr>
              <a:t>How to engage with service users to ensure the offer you develop and </a:t>
            </a:r>
            <a:r>
              <a:rPr lang="en-GB" sz="2400" dirty="0">
                <a:latin typeface="Comic Sans MS" panose="030F0702030302020204" pitchFamily="66" charset="0"/>
              </a:rPr>
              <a:t>provide is meeting the needs of your client group.</a:t>
            </a:r>
          </a:p>
        </p:txBody>
      </p:sp>
      <p:pic>
        <p:nvPicPr>
          <p:cNvPr id="5" name="Picture 4" descr="A logo with leaves and text&#10;&#10;Description automatically generated">
            <a:extLst>
              <a:ext uri="{FF2B5EF4-FFF2-40B4-BE49-F238E27FC236}">
                <a16:creationId xmlns:a16="http://schemas.microsoft.com/office/drawing/2014/main" id="{6245F909-EBB9-1107-CB8D-CECEBC5AF9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9469" y="5375278"/>
            <a:ext cx="1268192" cy="1289044"/>
          </a:xfrm>
          <a:prstGeom prst="rect">
            <a:avLst/>
          </a:prstGeom>
        </p:spPr>
      </p:pic>
    </p:spTree>
    <p:extLst>
      <p:ext uri="{BB962C8B-B14F-4D97-AF65-F5344CB8AC3E}">
        <p14:creationId xmlns:p14="http://schemas.microsoft.com/office/powerpoint/2010/main" val="3839805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95A09-B0AB-D076-7916-1E3FEEA2523A}"/>
              </a:ext>
            </a:extLst>
          </p:cNvPr>
          <p:cNvSpPr>
            <a:spLocks noGrp="1"/>
          </p:cNvSpPr>
          <p:nvPr>
            <p:ph type="title"/>
          </p:nvPr>
        </p:nvSpPr>
        <p:spPr/>
        <p:txBody>
          <a:bodyPr/>
          <a:lstStyle/>
          <a:p>
            <a:pPr algn="ctr"/>
            <a:r>
              <a:rPr lang="en-GB" dirty="0">
                <a:latin typeface="Comic Sans MS" panose="030F0702030302020204" pitchFamily="66" charset="0"/>
              </a:rPr>
              <a:t>2023</a:t>
            </a:r>
          </a:p>
        </p:txBody>
      </p:sp>
      <p:sp>
        <p:nvSpPr>
          <p:cNvPr id="3" name="Content Placeholder 2">
            <a:extLst>
              <a:ext uri="{FF2B5EF4-FFF2-40B4-BE49-F238E27FC236}">
                <a16:creationId xmlns:a16="http://schemas.microsoft.com/office/drawing/2014/main" id="{EB4056EB-0467-D0E8-97FD-47704160C2CD}"/>
              </a:ext>
            </a:extLst>
          </p:cNvPr>
          <p:cNvSpPr>
            <a:spLocks noGrp="1"/>
          </p:cNvSpPr>
          <p:nvPr>
            <p:ph idx="1"/>
          </p:nvPr>
        </p:nvSpPr>
        <p:spPr/>
        <p:txBody>
          <a:bodyPr>
            <a:normAutofit fontScale="92500" lnSpcReduction="10000"/>
          </a:bodyPr>
          <a:lstStyle/>
          <a:p>
            <a:r>
              <a:rPr lang="en-GB" sz="2400" dirty="0">
                <a:latin typeface="Comic Sans MS" panose="030F0702030302020204" pitchFamily="66" charset="0"/>
              </a:rPr>
              <a:t>MCT &amp; Lisa Skelton (Quality Improvement Manager, Children &amp; Young People’s Service) started to relook at this document to check that it was still relevant and propose any changes that needed to be made.</a:t>
            </a:r>
          </a:p>
          <a:p>
            <a:endParaRPr lang="en-GB" sz="2400" dirty="0">
              <a:latin typeface="Comic Sans MS" panose="030F0702030302020204" pitchFamily="66" charset="0"/>
            </a:endParaRPr>
          </a:p>
          <a:p>
            <a:r>
              <a:rPr lang="en-GB" sz="2400" dirty="0">
                <a:latin typeface="Comic Sans MS" panose="030F0702030302020204" pitchFamily="66" charset="0"/>
              </a:rPr>
              <a:t>We then got together with Paul </a:t>
            </a:r>
            <a:r>
              <a:rPr lang="en-GB" sz="2400" dirty="0" err="1">
                <a:latin typeface="Comic Sans MS" panose="030F0702030302020204" pitchFamily="66" charset="0"/>
              </a:rPr>
              <a:t>Shadforth</a:t>
            </a:r>
            <a:r>
              <a:rPr lang="en-GB" sz="2400" dirty="0">
                <a:latin typeface="Comic Sans MS" panose="030F0702030302020204" pitchFamily="66" charset="0"/>
              </a:rPr>
              <a:t> (Strategic Manager - SEND), Diane Watson (Designated Clinical Officer for SEND) &amp; Judith Bowman (Designated Social Care Officer) to look at it together and to discuss training that could go alongside updating the Strategy. </a:t>
            </a:r>
          </a:p>
        </p:txBody>
      </p:sp>
      <p:pic>
        <p:nvPicPr>
          <p:cNvPr id="5" name="Picture 4" descr="A logo with leaves and text&#10;&#10;Description automatically generated">
            <a:extLst>
              <a:ext uri="{FF2B5EF4-FFF2-40B4-BE49-F238E27FC236}">
                <a16:creationId xmlns:a16="http://schemas.microsoft.com/office/drawing/2014/main" id="{20968B87-07CB-93D4-6D95-983BAEBC5F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9469" y="5375278"/>
            <a:ext cx="1268192" cy="1289044"/>
          </a:xfrm>
          <a:prstGeom prst="rect">
            <a:avLst/>
          </a:prstGeom>
        </p:spPr>
      </p:pic>
    </p:spTree>
    <p:extLst>
      <p:ext uri="{BB962C8B-B14F-4D97-AF65-F5344CB8AC3E}">
        <p14:creationId xmlns:p14="http://schemas.microsoft.com/office/powerpoint/2010/main" val="789952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95A09-B0AB-D076-7916-1E3FEEA2523A}"/>
              </a:ext>
            </a:extLst>
          </p:cNvPr>
          <p:cNvSpPr>
            <a:spLocks noGrp="1"/>
          </p:cNvSpPr>
          <p:nvPr>
            <p:ph type="title"/>
          </p:nvPr>
        </p:nvSpPr>
        <p:spPr/>
        <p:txBody>
          <a:bodyPr/>
          <a:lstStyle/>
          <a:p>
            <a:pPr algn="ctr"/>
            <a:r>
              <a:rPr lang="en-GB" dirty="0">
                <a:latin typeface="Comic Sans MS" panose="030F0702030302020204" pitchFamily="66" charset="0"/>
              </a:rPr>
              <a:t>2024 plan</a:t>
            </a:r>
          </a:p>
        </p:txBody>
      </p:sp>
      <p:sp>
        <p:nvSpPr>
          <p:cNvPr id="3" name="Content Placeholder 2">
            <a:extLst>
              <a:ext uri="{FF2B5EF4-FFF2-40B4-BE49-F238E27FC236}">
                <a16:creationId xmlns:a16="http://schemas.microsoft.com/office/drawing/2014/main" id="{EB4056EB-0467-D0E8-97FD-47704160C2CD}"/>
              </a:ext>
            </a:extLst>
          </p:cNvPr>
          <p:cNvSpPr>
            <a:spLocks noGrp="1"/>
          </p:cNvSpPr>
          <p:nvPr>
            <p:ph idx="1"/>
          </p:nvPr>
        </p:nvSpPr>
        <p:spPr/>
        <p:txBody>
          <a:bodyPr>
            <a:normAutofit/>
          </a:bodyPr>
          <a:lstStyle/>
          <a:p>
            <a:r>
              <a:rPr lang="en-GB" sz="2400" dirty="0">
                <a:latin typeface="Comic Sans MS" panose="030F0702030302020204" pitchFamily="66" charset="0"/>
              </a:rPr>
              <a:t>We plan to share the newly updated Strategy at MCT’s May 2024 conference and share updates about the training that will run alongside this strategy.</a:t>
            </a:r>
          </a:p>
          <a:p>
            <a:endParaRPr lang="en-GB" sz="2400" dirty="0">
              <a:latin typeface="Comic Sans MS" panose="030F0702030302020204" pitchFamily="66" charset="0"/>
            </a:endParaRPr>
          </a:p>
          <a:p>
            <a:r>
              <a:rPr lang="en-GB" sz="2400" dirty="0">
                <a:latin typeface="Comic Sans MS" panose="030F0702030302020204" pitchFamily="66" charset="0"/>
              </a:rPr>
              <a:t>Any further announcements will be made on our website and Facebook page.</a:t>
            </a:r>
          </a:p>
        </p:txBody>
      </p:sp>
      <p:pic>
        <p:nvPicPr>
          <p:cNvPr id="5" name="Picture 4" descr="A logo with leaves and text&#10;&#10;Description automatically generated">
            <a:extLst>
              <a:ext uri="{FF2B5EF4-FFF2-40B4-BE49-F238E27FC236}">
                <a16:creationId xmlns:a16="http://schemas.microsoft.com/office/drawing/2014/main" id="{177E48D7-152B-B4E1-8769-0DFFC6EDFF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9469" y="5375278"/>
            <a:ext cx="1268192" cy="1289044"/>
          </a:xfrm>
          <a:prstGeom prst="rect">
            <a:avLst/>
          </a:prstGeom>
        </p:spPr>
      </p:pic>
    </p:spTree>
    <p:extLst>
      <p:ext uri="{BB962C8B-B14F-4D97-AF65-F5344CB8AC3E}">
        <p14:creationId xmlns:p14="http://schemas.microsoft.com/office/powerpoint/2010/main" val="25074293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SEND Participation Strategy review" id="{33638B4D-0189-4D3D-BEE8-9CFB1CC2F5CC}" vid="{B18C55BC-5FD3-4C6C-A6C9-879A558C750A}"/>
    </a:ext>
  </a:extLst>
</a:theme>
</file>

<file path=docProps/app.xml><?xml version="1.0" encoding="utf-8"?>
<Properties xmlns="http://schemas.openxmlformats.org/officeDocument/2006/extended-properties" xmlns:vt="http://schemas.openxmlformats.org/officeDocument/2006/docPropsVTypes">
  <Template>SEND Participation Strategy review</Template>
  <TotalTime>1100</TotalTime>
  <Words>409</Words>
  <Application>Microsoft Office PowerPoint</Application>
  <PresentationFormat>Widescreen</PresentationFormat>
  <Paragraphs>25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Ion Boardroom</vt:lpstr>
      <vt:lpstr>SEND Participation Strategy review</vt:lpstr>
      <vt:lpstr>What is Participation?</vt:lpstr>
      <vt:lpstr>What is Co-Production?</vt:lpstr>
      <vt:lpstr>2018</vt:lpstr>
      <vt:lpstr>2019</vt:lpstr>
      <vt:lpstr>2023</vt:lpstr>
      <vt:lpstr>2024 plan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SEND Participation Strategy review</dc:title>
  <dc:creator>MCT Durham</dc:creator>
  <cp:lastModifiedBy>MCT Durham</cp:lastModifiedBy>
  <cp:revision>2</cp:revision>
  <dcterms:created xsi:type="dcterms:W3CDTF">2023-11-07T11:53:23Z</dcterms:created>
  <dcterms:modified xsi:type="dcterms:W3CDTF">2023-11-20T11:45:37Z</dcterms:modified>
</cp:coreProperties>
</file>