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61" r:id="rId3"/>
    <p:sldId id="260" r:id="rId4"/>
    <p:sldId id="262" r:id="rId5"/>
    <p:sldId id="257" r:id="rId6"/>
    <p:sldId id="258" r:id="rId7"/>
    <p:sldId id="259"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E98B53-1016-4D28-AD46-D1A2FC478601}" v="5" dt="2021-06-18T08:41:53.2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69388" autoAdjust="0"/>
  </p:normalViewPr>
  <p:slideViewPr>
    <p:cSldViewPr snapToGrid="0">
      <p:cViewPr varScale="1">
        <p:scale>
          <a:sx n="46" d="100"/>
          <a:sy n="46" d="100"/>
        </p:scale>
        <p:origin x="14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di Donkin" userId="5e49e188-79ac-49d6-8e1f-0e657b90dd64" providerId="ADAL" clId="{A3C9CEFD-937B-421E-BA7E-1C68832724F1}"/>
    <pc:docChg chg="custSel addSld modSld">
      <pc:chgData name="Heidi Donkin" userId="5e49e188-79ac-49d6-8e1f-0e657b90dd64" providerId="ADAL" clId="{A3C9CEFD-937B-421E-BA7E-1C68832724F1}" dt="2021-05-19T12:32:31.593" v="2220" actId="403"/>
      <pc:docMkLst>
        <pc:docMk/>
      </pc:docMkLst>
      <pc:sldChg chg="modNotesTx">
        <pc:chgData name="Heidi Donkin" userId="5e49e188-79ac-49d6-8e1f-0e657b90dd64" providerId="ADAL" clId="{A3C9CEFD-937B-421E-BA7E-1C68832724F1}" dt="2021-05-13T15:10:21.592" v="2" actId="20577"/>
        <pc:sldMkLst>
          <pc:docMk/>
          <pc:sldMk cId="535917401" sldId="257"/>
        </pc:sldMkLst>
      </pc:sldChg>
      <pc:sldChg chg="modNotesTx">
        <pc:chgData name="Heidi Donkin" userId="5e49e188-79ac-49d6-8e1f-0e657b90dd64" providerId="ADAL" clId="{A3C9CEFD-937B-421E-BA7E-1C68832724F1}" dt="2021-05-13T15:24:39.097" v="1688" actId="20577"/>
        <pc:sldMkLst>
          <pc:docMk/>
          <pc:sldMk cId="2277546342" sldId="258"/>
        </pc:sldMkLst>
      </pc:sldChg>
      <pc:sldChg chg="modNotesTx">
        <pc:chgData name="Heidi Donkin" userId="5e49e188-79ac-49d6-8e1f-0e657b90dd64" providerId="ADAL" clId="{A3C9CEFD-937B-421E-BA7E-1C68832724F1}" dt="2021-05-13T15:26:17.929" v="2036" actId="20577"/>
        <pc:sldMkLst>
          <pc:docMk/>
          <pc:sldMk cId="241568544" sldId="259"/>
        </pc:sldMkLst>
      </pc:sldChg>
      <pc:sldChg chg="addSp delSp modSp new mod">
        <pc:chgData name="Heidi Donkin" userId="5e49e188-79ac-49d6-8e1f-0e657b90dd64" providerId="ADAL" clId="{A3C9CEFD-937B-421E-BA7E-1C68832724F1}" dt="2021-05-19T12:29:02.507" v="2168" actId="14100"/>
        <pc:sldMkLst>
          <pc:docMk/>
          <pc:sldMk cId="2593963754" sldId="261"/>
        </pc:sldMkLst>
        <pc:spChg chg="del">
          <ac:chgData name="Heidi Donkin" userId="5e49e188-79ac-49d6-8e1f-0e657b90dd64" providerId="ADAL" clId="{A3C9CEFD-937B-421E-BA7E-1C68832724F1}" dt="2021-05-19T12:27:23.917" v="2039" actId="478"/>
          <ac:spMkLst>
            <pc:docMk/>
            <pc:sldMk cId="2593963754" sldId="261"/>
            <ac:spMk id="2" creationId="{831917C2-3EAF-43FF-9EB0-A613DA3E17E2}"/>
          </ac:spMkLst>
        </pc:spChg>
        <pc:spChg chg="mod">
          <ac:chgData name="Heidi Donkin" userId="5e49e188-79ac-49d6-8e1f-0e657b90dd64" providerId="ADAL" clId="{A3C9CEFD-937B-421E-BA7E-1C68832724F1}" dt="2021-05-19T12:28:39.112" v="2164" actId="14100"/>
          <ac:spMkLst>
            <pc:docMk/>
            <pc:sldMk cId="2593963754" sldId="261"/>
            <ac:spMk id="3" creationId="{773FD21F-E10E-479F-B5FF-8CD430ACC7DD}"/>
          </ac:spMkLst>
        </pc:spChg>
        <pc:picChg chg="add mod">
          <ac:chgData name="Heidi Donkin" userId="5e49e188-79ac-49d6-8e1f-0e657b90dd64" providerId="ADAL" clId="{A3C9CEFD-937B-421E-BA7E-1C68832724F1}" dt="2021-05-19T12:29:02.507" v="2168" actId="14100"/>
          <ac:picMkLst>
            <pc:docMk/>
            <pc:sldMk cId="2593963754" sldId="261"/>
            <ac:picMk id="4" creationId="{8959AE0F-A1C9-4EAE-8D0C-79082BF815E0}"/>
          </ac:picMkLst>
        </pc:picChg>
      </pc:sldChg>
      <pc:sldChg chg="addSp delSp modSp new mod">
        <pc:chgData name="Heidi Donkin" userId="5e49e188-79ac-49d6-8e1f-0e657b90dd64" providerId="ADAL" clId="{A3C9CEFD-937B-421E-BA7E-1C68832724F1}" dt="2021-05-19T12:32:31.593" v="2220" actId="403"/>
        <pc:sldMkLst>
          <pc:docMk/>
          <pc:sldMk cId="3064076972" sldId="262"/>
        </pc:sldMkLst>
        <pc:spChg chg="del">
          <ac:chgData name="Heidi Donkin" userId="5e49e188-79ac-49d6-8e1f-0e657b90dd64" providerId="ADAL" clId="{A3C9CEFD-937B-421E-BA7E-1C68832724F1}" dt="2021-05-19T12:30:22.995" v="2170" actId="478"/>
          <ac:spMkLst>
            <pc:docMk/>
            <pc:sldMk cId="3064076972" sldId="262"/>
            <ac:spMk id="2" creationId="{5EBE3BDD-0B72-4645-A560-A91CE6C4DAE2}"/>
          </ac:spMkLst>
        </pc:spChg>
        <pc:spChg chg="del">
          <ac:chgData name="Heidi Donkin" userId="5e49e188-79ac-49d6-8e1f-0e657b90dd64" providerId="ADAL" clId="{A3C9CEFD-937B-421E-BA7E-1C68832724F1}" dt="2021-05-19T12:30:23.987" v="2171" actId="478"/>
          <ac:spMkLst>
            <pc:docMk/>
            <pc:sldMk cId="3064076972" sldId="262"/>
            <ac:spMk id="3" creationId="{065D00FE-CDB1-4A83-98D6-F41693C440FD}"/>
          </ac:spMkLst>
        </pc:spChg>
        <pc:spChg chg="add del mod">
          <ac:chgData name="Heidi Donkin" userId="5e49e188-79ac-49d6-8e1f-0e657b90dd64" providerId="ADAL" clId="{A3C9CEFD-937B-421E-BA7E-1C68832724F1}" dt="2021-05-19T12:31:20.747" v="2181" actId="478"/>
          <ac:spMkLst>
            <pc:docMk/>
            <pc:sldMk cId="3064076972" sldId="262"/>
            <ac:spMk id="5" creationId="{FCD57A00-DB9B-43C3-95C6-7137483E261A}"/>
          </ac:spMkLst>
        </pc:spChg>
        <pc:spChg chg="add mod">
          <ac:chgData name="Heidi Donkin" userId="5e49e188-79ac-49d6-8e1f-0e657b90dd64" providerId="ADAL" clId="{A3C9CEFD-937B-421E-BA7E-1C68832724F1}" dt="2021-05-19T12:32:31.593" v="2220" actId="403"/>
          <ac:spMkLst>
            <pc:docMk/>
            <pc:sldMk cId="3064076972" sldId="262"/>
            <ac:spMk id="6" creationId="{68912CA6-6A77-464C-8F71-FBFF25B52EE5}"/>
          </ac:spMkLst>
        </pc:spChg>
        <pc:picChg chg="add mod modCrop">
          <ac:chgData name="Heidi Donkin" userId="5e49e188-79ac-49d6-8e1f-0e657b90dd64" providerId="ADAL" clId="{A3C9CEFD-937B-421E-BA7E-1C68832724F1}" dt="2021-05-19T12:30:57.055" v="2177" actId="1076"/>
          <ac:picMkLst>
            <pc:docMk/>
            <pc:sldMk cId="3064076972" sldId="262"/>
            <ac:picMk id="4" creationId="{06A6158E-9A4A-4B7A-BB19-001E1369E639}"/>
          </ac:picMkLst>
        </pc:picChg>
      </pc:sldChg>
    </pc:docChg>
  </pc:docChgLst>
  <pc:docChgLst>
    <pc:chgData name="Heidi Donkin" userId="5e49e188-79ac-49d6-8e1f-0e657b90dd64" providerId="ADAL" clId="{DEE98B53-1016-4D28-AD46-D1A2FC478601}"/>
    <pc:docChg chg="undo custSel addSld delSld modSld">
      <pc:chgData name="Heidi Donkin" userId="5e49e188-79ac-49d6-8e1f-0e657b90dd64" providerId="ADAL" clId="{DEE98B53-1016-4D28-AD46-D1A2FC478601}" dt="2021-06-18T08:42:08.746" v="150" actId="47"/>
      <pc:docMkLst>
        <pc:docMk/>
      </pc:docMkLst>
      <pc:sldChg chg="addSp delSp modSp">
        <pc:chgData name="Heidi Donkin" userId="5e49e188-79ac-49d6-8e1f-0e657b90dd64" providerId="ADAL" clId="{DEE98B53-1016-4D28-AD46-D1A2FC478601}" dt="2021-06-18T08:41:53.253" v="148"/>
        <pc:sldMkLst>
          <pc:docMk/>
          <pc:sldMk cId="2277546342" sldId="258"/>
        </pc:sldMkLst>
        <pc:spChg chg="add del mod">
          <ac:chgData name="Heidi Donkin" userId="5e49e188-79ac-49d6-8e1f-0e657b90dd64" providerId="ADAL" clId="{DEE98B53-1016-4D28-AD46-D1A2FC478601}" dt="2021-06-18T08:41:53.253" v="148"/>
          <ac:spMkLst>
            <pc:docMk/>
            <pc:sldMk cId="2277546342" sldId="258"/>
            <ac:spMk id="5" creationId="{6688478C-3971-4C9B-8178-3A12B0B14AFD}"/>
          </ac:spMkLst>
        </pc:spChg>
      </pc:sldChg>
      <pc:sldChg chg="addSp delSp modSp new add del mod setBg">
        <pc:chgData name="Heidi Donkin" userId="5e49e188-79ac-49d6-8e1f-0e657b90dd64" providerId="ADAL" clId="{DEE98B53-1016-4D28-AD46-D1A2FC478601}" dt="2021-06-18T08:42:08.746" v="150" actId="47"/>
        <pc:sldMkLst>
          <pc:docMk/>
          <pc:sldMk cId="1363547710" sldId="263"/>
        </pc:sldMkLst>
        <pc:spChg chg="mod">
          <ac:chgData name="Heidi Donkin" userId="5e49e188-79ac-49d6-8e1f-0e657b90dd64" providerId="ADAL" clId="{DEE98B53-1016-4D28-AD46-D1A2FC478601}" dt="2021-06-14T13:05:50.866" v="145" actId="1076"/>
          <ac:spMkLst>
            <pc:docMk/>
            <pc:sldMk cId="1363547710" sldId="263"/>
            <ac:spMk id="2" creationId="{6F89110E-9FAA-4654-A963-158B54840FE5}"/>
          </ac:spMkLst>
        </pc:spChg>
        <pc:spChg chg="add del mod ord">
          <ac:chgData name="Heidi Donkin" userId="5e49e188-79ac-49d6-8e1f-0e657b90dd64" providerId="ADAL" clId="{DEE98B53-1016-4D28-AD46-D1A2FC478601}" dt="2021-06-14T13:04:35.823" v="110" actId="26606"/>
          <ac:spMkLst>
            <pc:docMk/>
            <pc:sldMk cId="1363547710" sldId="263"/>
            <ac:spMk id="3" creationId="{10567C13-FBCC-41E9-AD4B-0DA0E72DDE32}"/>
          </ac:spMkLst>
        </pc:spChg>
        <pc:spChg chg="add del">
          <ac:chgData name="Heidi Donkin" userId="5e49e188-79ac-49d6-8e1f-0e657b90dd64" providerId="ADAL" clId="{DEE98B53-1016-4D28-AD46-D1A2FC478601}" dt="2021-06-14T13:04:27.567" v="105" actId="26606"/>
          <ac:spMkLst>
            <pc:docMk/>
            <pc:sldMk cId="1363547710" sldId="263"/>
            <ac:spMk id="11" creationId="{10567C13-FBCC-41E9-AD4B-0DA0E72DDE32}"/>
          </ac:spMkLst>
        </pc:spChg>
        <pc:spChg chg="add del">
          <ac:chgData name="Heidi Donkin" userId="5e49e188-79ac-49d6-8e1f-0e657b90dd64" providerId="ADAL" clId="{DEE98B53-1016-4D28-AD46-D1A2FC478601}" dt="2021-06-14T13:04:32.927" v="107" actId="26606"/>
          <ac:spMkLst>
            <pc:docMk/>
            <pc:sldMk cId="1363547710" sldId="263"/>
            <ac:spMk id="13" creationId="{10567C13-FBCC-41E9-AD4B-0DA0E72DDE32}"/>
          </ac:spMkLst>
        </pc:spChg>
        <pc:spChg chg="add del">
          <ac:chgData name="Heidi Donkin" userId="5e49e188-79ac-49d6-8e1f-0e657b90dd64" providerId="ADAL" clId="{DEE98B53-1016-4D28-AD46-D1A2FC478601}" dt="2021-06-14T13:04:35.823" v="109" actId="26606"/>
          <ac:spMkLst>
            <pc:docMk/>
            <pc:sldMk cId="1363547710" sldId="263"/>
            <ac:spMk id="15" creationId="{10567C13-FBCC-41E9-AD4B-0DA0E72DDE32}"/>
          </ac:spMkLst>
        </pc:spChg>
        <pc:spChg chg="add mod">
          <ac:chgData name="Heidi Donkin" userId="5e49e188-79ac-49d6-8e1f-0e657b90dd64" providerId="ADAL" clId="{DEE98B53-1016-4D28-AD46-D1A2FC478601}" dt="2021-06-14T13:05:41.804" v="144" actId="14100"/>
          <ac:spMkLst>
            <pc:docMk/>
            <pc:sldMk cId="1363547710" sldId="263"/>
            <ac:spMk id="17" creationId="{10567C13-FBCC-41E9-AD4B-0DA0E72DDE32}"/>
          </ac:spMkLst>
        </pc:spChg>
        <pc:graphicFrameChg chg="add del">
          <ac:chgData name="Heidi Donkin" userId="5e49e188-79ac-49d6-8e1f-0e657b90dd64" providerId="ADAL" clId="{DEE98B53-1016-4D28-AD46-D1A2FC478601}" dt="2021-06-14T13:04:25.559" v="103" actId="26606"/>
          <ac:graphicFrameMkLst>
            <pc:docMk/>
            <pc:sldMk cId="1363547710" sldId="263"/>
            <ac:graphicFrameMk id="9" creationId="{2D007306-D9BE-4BA0-83A9-65755DD43402}"/>
          </ac:graphicFrameMkLst>
        </pc:graphicFrameChg>
        <pc:picChg chg="add mod">
          <ac:chgData name="Heidi Donkin" userId="5e49e188-79ac-49d6-8e1f-0e657b90dd64" providerId="ADAL" clId="{DEE98B53-1016-4D28-AD46-D1A2FC478601}" dt="2021-06-14T13:05:38.814" v="143" actId="1076"/>
          <ac:picMkLst>
            <pc:docMk/>
            <pc:sldMk cId="1363547710" sldId="263"/>
            <ac:picMk id="7" creationId="{E24515E2-E781-42B6-BF75-78D1505F8A0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9EEBB3-8C32-4A6D-BF2E-92EE53EF1E7E}" type="datetimeFigureOut">
              <a:rPr lang="en-GB" smtClean="0"/>
              <a:t>18/06/2021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FD75B1-FC18-43BD-B7A7-6043FBC30DDF}" type="slidenum">
              <a:rPr lang="en-GB" smtClean="0"/>
              <a:t>‹#›</a:t>
            </a:fld>
            <a:endParaRPr lang="en-GB"/>
          </a:p>
        </p:txBody>
      </p:sp>
    </p:spTree>
    <p:extLst>
      <p:ext uri="{BB962C8B-B14F-4D97-AF65-F5344CB8AC3E}">
        <p14:creationId xmlns:p14="http://schemas.microsoft.com/office/powerpoint/2010/main" val="3306428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Morning / Afternoon – Thank you for taking the time to attend MCT virtual conference. My name is Heidi Donkin and I am new to the SENDIASS team in Durham. I have been appointed to a newly created post to enhance the offer of support that SENDIASS already have whilst focusing on helping families with children and young people with autism or social communication difficulties with or without a diagnosis in County Durham.</a:t>
            </a:r>
          </a:p>
        </p:txBody>
      </p:sp>
      <p:sp>
        <p:nvSpPr>
          <p:cNvPr id="4" name="Slide Number Placeholder 3"/>
          <p:cNvSpPr>
            <a:spLocks noGrp="1"/>
          </p:cNvSpPr>
          <p:nvPr>
            <p:ph type="sldNum" sz="quarter" idx="5"/>
          </p:nvPr>
        </p:nvSpPr>
        <p:spPr/>
        <p:txBody>
          <a:bodyPr/>
          <a:lstStyle/>
          <a:p>
            <a:fld id="{4EFD75B1-FC18-43BD-B7A7-6043FBC30DDF}" type="slidenum">
              <a:rPr lang="en-GB" smtClean="0"/>
              <a:t>1</a:t>
            </a:fld>
            <a:endParaRPr lang="en-GB"/>
          </a:p>
        </p:txBody>
      </p:sp>
    </p:spTree>
    <p:extLst>
      <p:ext uri="{BB962C8B-B14F-4D97-AF65-F5344CB8AC3E}">
        <p14:creationId xmlns:p14="http://schemas.microsoft.com/office/powerpoint/2010/main" val="2634553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FD75B1-FC18-43BD-B7A7-6043FBC30DDF}" type="slidenum">
              <a:rPr lang="en-GB" smtClean="0"/>
              <a:t>2</a:t>
            </a:fld>
            <a:endParaRPr lang="en-GB"/>
          </a:p>
        </p:txBody>
      </p:sp>
    </p:spTree>
    <p:extLst>
      <p:ext uri="{BB962C8B-B14F-4D97-AF65-F5344CB8AC3E}">
        <p14:creationId xmlns:p14="http://schemas.microsoft.com/office/powerpoint/2010/main" val="946018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2060"/>
                </a:solidFill>
                <a:cs typeface="Calibri Light" panose="020F0302020204030204" pitchFamily="34" charset="0"/>
              </a:rPr>
              <a:t>The SENDIASS Team in Durham are a well established team and offer support and advice in numerous ways already which I will briefly recap on incase anyone joining us today is unfamiliar with the team.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2060"/>
              </a:solidFill>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2060"/>
                </a:solidFill>
                <a:cs typeface="Calibri Light" panose="020F0302020204030204" pitchFamily="34" charset="0"/>
              </a:rPr>
              <a:t>1) Offer a dedicated telephone helpline, email correspondence, </a:t>
            </a:r>
            <a:r>
              <a:rPr lang="en-GB" b="1" dirty="0">
                <a:solidFill>
                  <a:srgbClr val="002060"/>
                </a:solidFill>
                <a:cs typeface="Calibri Light" panose="020F0302020204030204" pitchFamily="34" charset="0"/>
              </a:rPr>
              <a:t>telephone call back appointments </a:t>
            </a:r>
            <a:r>
              <a:rPr lang="en-GB" dirty="0">
                <a:solidFill>
                  <a:srgbClr val="002060"/>
                </a:solidFill>
                <a:cs typeface="Calibri Light" panose="020F0302020204030204" pitchFamily="34" charset="0"/>
              </a:rPr>
              <a:t>and virtual appointments (some families like to have a face to face discussion and the virtual world has really opened the way we engage with families).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2060"/>
                </a:solidFill>
                <a:cs typeface="Calibri Light" panose="020F0302020204030204" pitchFamily="34" charset="0"/>
              </a:rPr>
              <a:t>2) Families contact SENDIASS because they are unhappy, frustrated, misled, overwhelmed or unsure. We must in confidence listen to the views and concerns of families and offer impartial support to resolve their dispute or dissatisfaction.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2060"/>
              </a:solidFill>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2060"/>
                </a:solidFill>
                <a:cs typeface="Calibri Light" panose="020F0302020204030204" pitchFamily="34" charset="0"/>
              </a:rPr>
              <a:t>3) We work with families to explore their options by offering accurate information and advice that is legally based within the SEND code of practice. Our role is to enable families to make informed decisions, know their options and what to do next.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2060"/>
              </a:solidFill>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2060"/>
                </a:solidFill>
                <a:cs typeface="Calibri Light" panose="020F0302020204030204" pitchFamily="34" charset="0"/>
              </a:rPr>
              <a:t>4) Work to promote effective communication between the family and the setting, services and the LA.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2060"/>
              </a:solidFill>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2060"/>
                </a:solidFill>
                <a:cs typeface="Calibri Light" panose="020F0302020204030204" pitchFamily="34" charset="0"/>
              </a:rPr>
              <a:t>5) Offer practical support families to prepare for meetings, to be confident to express their views and wishes.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2060"/>
              </a:solidFill>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2060"/>
                </a:solidFill>
                <a:cs typeface="Calibri Light" panose="020F0302020204030204" pitchFamily="34" charset="0"/>
              </a:rPr>
              <a:t>6) Offer information to help families understand and have confidence in the graduated support to SEND including SEN Support Plans, funding, Statutory Assessment and EHCP. Families tell is it can still be a complicated and overwhelming process for them and they need to know what this means for their child.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2060"/>
              </a:solidFill>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2060"/>
                </a:solidFill>
                <a:cs typeface="Calibri Light" panose="020F0302020204030204" pitchFamily="34" charset="0"/>
              </a:rPr>
              <a:t>7) Support with written information including parental request for an EHCP assessment, parental views, young persons views and wishes.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2060"/>
              </a:solidFill>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2060"/>
                </a:solidFill>
                <a:cs typeface="Calibri Light" panose="020F0302020204030204" pitchFamily="34" charset="0"/>
              </a:rPr>
              <a:t>8) Information about health and social care provisions for children and young people with SEND.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2060"/>
              </a:solidFill>
              <a:cs typeface="Calibri Light" panose="020F0302020204030204" pitchFamily="34" charset="0"/>
            </a:endParaRPr>
          </a:p>
          <a:p>
            <a:r>
              <a:rPr lang="en-GB" dirty="0">
                <a:solidFill>
                  <a:srgbClr val="002060"/>
                </a:solidFill>
                <a:cs typeface="Calibri Light" panose="020F0302020204030204" pitchFamily="34" charset="0"/>
              </a:rPr>
              <a:t>9) Advice and support regarding SEND Appeals including forms and written preparation and we can be asked to go with a family to a tribunal.</a:t>
            </a:r>
          </a:p>
          <a:p>
            <a:endParaRPr lang="en-GB" dirty="0">
              <a:solidFill>
                <a:srgbClr val="002060"/>
              </a:solidFill>
              <a:cs typeface="Calibri Light" panose="020F0302020204030204" pitchFamily="34" charset="0"/>
            </a:endParaRPr>
          </a:p>
          <a:p>
            <a:r>
              <a:rPr lang="en-GB" dirty="0">
                <a:solidFill>
                  <a:srgbClr val="002060"/>
                </a:solidFill>
                <a:cs typeface="Calibri Light" panose="020F0302020204030204" pitchFamily="34" charset="0"/>
              </a:rPr>
              <a:t>10) Information about using the local offer as well as signposting to support that is available across County Durham.</a:t>
            </a:r>
          </a:p>
          <a:p>
            <a:endParaRPr lang="en-GB" dirty="0">
              <a:solidFill>
                <a:srgbClr val="002060"/>
              </a:solidFill>
              <a:cs typeface="Calibri Light" panose="020F0302020204030204" pitchFamily="34" charset="0"/>
            </a:endParaRPr>
          </a:p>
          <a:p>
            <a:r>
              <a:rPr lang="en-GB" dirty="0">
                <a:solidFill>
                  <a:srgbClr val="002060"/>
                </a:solidFill>
                <a:cs typeface="Calibri Light" panose="020F0302020204030204" pitchFamily="34" charset="0"/>
              </a:rPr>
              <a:t>12) Offer SEND workshops for parents and Carers: How my child is support in school, SEND &amp; the LAW, Exclusions, A Parents Toolkit to SEND, Statutory Assessment &amp; EHCP’s, Transitions.</a:t>
            </a:r>
          </a:p>
        </p:txBody>
      </p:sp>
      <p:sp>
        <p:nvSpPr>
          <p:cNvPr id="4" name="Slide Number Placeholder 3"/>
          <p:cNvSpPr>
            <a:spLocks noGrp="1"/>
          </p:cNvSpPr>
          <p:nvPr>
            <p:ph type="sldNum" sz="quarter" idx="5"/>
          </p:nvPr>
        </p:nvSpPr>
        <p:spPr/>
        <p:txBody>
          <a:bodyPr/>
          <a:lstStyle/>
          <a:p>
            <a:fld id="{4EFD75B1-FC18-43BD-B7A7-6043FBC30DDF}" type="slidenum">
              <a:rPr lang="en-GB" smtClean="0"/>
              <a:t>3</a:t>
            </a:fld>
            <a:endParaRPr lang="en-GB"/>
          </a:p>
        </p:txBody>
      </p:sp>
    </p:spTree>
    <p:extLst>
      <p:ext uri="{BB962C8B-B14F-4D97-AF65-F5344CB8AC3E}">
        <p14:creationId xmlns:p14="http://schemas.microsoft.com/office/powerpoint/2010/main" val="316727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FD75B1-FC18-43BD-B7A7-6043FBC30DDF}" type="slidenum">
              <a:rPr lang="en-GB" smtClean="0"/>
              <a:t>4</a:t>
            </a:fld>
            <a:endParaRPr lang="en-GB"/>
          </a:p>
        </p:txBody>
      </p:sp>
    </p:spTree>
    <p:extLst>
      <p:ext uri="{BB962C8B-B14F-4D97-AF65-F5344CB8AC3E}">
        <p14:creationId xmlns:p14="http://schemas.microsoft.com/office/powerpoint/2010/main" val="405735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new role has been commissioned with objectives in mind to support families of children and young people within county </a:t>
            </a:r>
            <a:r>
              <a:rPr lang="en-GB" dirty="0" err="1"/>
              <a:t>durham</a:t>
            </a:r>
            <a:r>
              <a:rPr lang="en-GB" dirty="0"/>
              <a:t> with autism or social communication difficulties. This support is available regardless of whether there is a diagnosis in place or not. </a:t>
            </a:r>
          </a:p>
          <a:p>
            <a:r>
              <a:rPr lang="en-GB" dirty="0"/>
              <a:t>I am developing the role within the team to offer a central point of contact for families to access support, advice and </a:t>
            </a:r>
            <a:r>
              <a:rPr lang="en-GB" dirty="0" err="1"/>
              <a:t>signpositing</a:t>
            </a:r>
            <a:r>
              <a:rPr lang="en-GB" dirty="0"/>
              <a:t> to services within the local area</a:t>
            </a:r>
          </a:p>
          <a:p>
            <a:r>
              <a:rPr lang="en-GB" dirty="0"/>
              <a:t>I hope to support families to build their own skills and knowledge and to help develop better understanding of autism and communication difficulties. I aim to create resilience and strengthen parents and carers so they can make the best choices for their children and YP.</a:t>
            </a:r>
          </a:p>
          <a:p>
            <a:r>
              <a:rPr lang="en-GB" dirty="0"/>
              <a:t>Alongside families and services like MCT parent forum, I hope we can learn more around the barriers and challenges that face families and use this information to find gaps or duplications in services to further enhance support within co </a:t>
            </a:r>
            <a:r>
              <a:rPr lang="en-GB" dirty="0" err="1"/>
              <a:t>durham</a:t>
            </a:r>
            <a:r>
              <a:rPr lang="en-GB" dirty="0"/>
              <a:t>.</a:t>
            </a:r>
          </a:p>
        </p:txBody>
      </p:sp>
      <p:sp>
        <p:nvSpPr>
          <p:cNvPr id="4" name="Slide Number Placeholder 3"/>
          <p:cNvSpPr>
            <a:spLocks noGrp="1"/>
          </p:cNvSpPr>
          <p:nvPr>
            <p:ph type="sldNum" sz="quarter" idx="5"/>
          </p:nvPr>
        </p:nvSpPr>
        <p:spPr/>
        <p:txBody>
          <a:bodyPr/>
          <a:lstStyle/>
          <a:p>
            <a:fld id="{4EFD75B1-FC18-43BD-B7A7-6043FBC30DDF}" type="slidenum">
              <a:rPr lang="en-GB" smtClean="0"/>
              <a:t>5</a:t>
            </a:fld>
            <a:endParaRPr lang="en-GB"/>
          </a:p>
        </p:txBody>
      </p:sp>
    </p:spTree>
    <p:extLst>
      <p:ext uri="{BB962C8B-B14F-4D97-AF65-F5344CB8AC3E}">
        <p14:creationId xmlns:p14="http://schemas.microsoft.com/office/powerpoint/2010/main" val="3194002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have lots of exciting ideas that I would like to develop in Co Durham to support families. These include:</a:t>
            </a:r>
          </a:p>
          <a:p>
            <a:pPr marL="228600" indent="-228600">
              <a:buAutoNum type="arabicPeriod"/>
            </a:pPr>
            <a:r>
              <a:rPr lang="en-GB" dirty="0"/>
              <a:t>Setting up a website that is linked to the SENDIASS page and the Local offer where families can access information and advice as a central point. This will be the Durham Autism Hub and will have lots of useful information, advice, activities and support located in one place which makes it easier to access and find.</a:t>
            </a:r>
          </a:p>
          <a:p>
            <a:pPr marL="228600" indent="-228600">
              <a:buAutoNum type="arabicPeriod"/>
            </a:pPr>
            <a:r>
              <a:rPr lang="en-GB" dirty="0"/>
              <a:t>When restrictions are lifted and we are allowed to move forward from lock down, we are hoping to set up a physical hub in Durham. A room where you can come to find information and attend drop in sessions and coffee mornings. Once we have this set up and an idea of how this will look and run, we will then look at using different buildings in co </a:t>
            </a:r>
            <a:r>
              <a:rPr lang="en-GB" dirty="0" err="1"/>
              <a:t>durham</a:t>
            </a:r>
            <a:r>
              <a:rPr lang="en-GB" dirty="0"/>
              <a:t> to host drop in sessions to access support in all areas of county </a:t>
            </a:r>
            <a:r>
              <a:rPr lang="en-GB" dirty="0" err="1"/>
              <a:t>durham</a:t>
            </a:r>
            <a:r>
              <a:rPr lang="en-GB" dirty="0"/>
              <a:t> and not just in one area.</a:t>
            </a:r>
          </a:p>
          <a:p>
            <a:pPr marL="228600" indent="-228600">
              <a:buAutoNum type="arabicPeriod"/>
            </a:pPr>
            <a:r>
              <a:rPr lang="en-GB" dirty="0"/>
              <a:t>We are working alongside the neurodevelopmental pathway team to look at how support can be offered to families during the assessment process and afterwards.</a:t>
            </a:r>
          </a:p>
          <a:p>
            <a:pPr marL="228600" indent="-228600">
              <a:buAutoNum type="arabicPeriod"/>
            </a:pPr>
            <a:r>
              <a:rPr lang="en-GB" dirty="0"/>
              <a:t>We would like to be able to run coffee mornings and workshops with partner agencies for families and carers to attend.</a:t>
            </a:r>
          </a:p>
          <a:p>
            <a:pPr marL="228600" indent="-228600">
              <a:buAutoNum type="arabicPeriod"/>
            </a:pPr>
            <a:r>
              <a:rPr lang="en-GB" dirty="0"/>
              <a:t>I hope that through forums such as MCT we are able to work together to identify gaps in services and support and look for ways to fill these and offer the support that is needed to families at the right time in the right way.</a:t>
            </a:r>
          </a:p>
          <a:p>
            <a:pPr marL="228600" indent="-228600">
              <a:buAutoNum type="arabicPeriod"/>
            </a:pPr>
            <a:r>
              <a:rPr lang="en-GB" dirty="0"/>
              <a:t>There are lots of exciting developments to look forward to so please watch this space and I look forward to being able to keep you all updated as the journey and the role develops further.</a:t>
            </a:r>
          </a:p>
        </p:txBody>
      </p:sp>
      <p:sp>
        <p:nvSpPr>
          <p:cNvPr id="4" name="Slide Number Placeholder 3"/>
          <p:cNvSpPr>
            <a:spLocks noGrp="1"/>
          </p:cNvSpPr>
          <p:nvPr>
            <p:ph type="sldNum" sz="quarter" idx="5"/>
          </p:nvPr>
        </p:nvSpPr>
        <p:spPr/>
        <p:txBody>
          <a:bodyPr/>
          <a:lstStyle/>
          <a:p>
            <a:fld id="{4EFD75B1-FC18-43BD-B7A7-6043FBC30DDF}" type="slidenum">
              <a:rPr lang="en-GB" smtClean="0"/>
              <a:t>6</a:t>
            </a:fld>
            <a:endParaRPr lang="en-GB"/>
          </a:p>
        </p:txBody>
      </p:sp>
    </p:spTree>
    <p:extLst>
      <p:ext uri="{BB962C8B-B14F-4D97-AF65-F5344CB8AC3E}">
        <p14:creationId xmlns:p14="http://schemas.microsoft.com/office/powerpoint/2010/main" val="539389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always, if you are a family, parent carer or young person and you feel that you could use some support from SENDIASS, please contact the team helpline on 01915873541 or email us on sendiass@durham.gov.uk.</a:t>
            </a:r>
          </a:p>
          <a:p>
            <a:endParaRPr lang="en-GB" dirty="0"/>
          </a:p>
          <a:p>
            <a:r>
              <a:rPr lang="en-GB" dirty="0"/>
              <a:t>Thank you for your time today and I hope you enjoy listening to the rest of the speakers here today.</a:t>
            </a:r>
          </a:p>
          <a:p>
            <a:endParaRPr lang="en-GB" dirty="0"/>
          </a:p>
          <a:p>
            <a:r>
              <a:rPr lang="en-GB" dirty="0"/>
              <a:t>Thank you.</a:t>
            </a:r>
          </a:p>
        </p:txBody>
      </p:sp>
      <p:sp>
        <p:nvSpPr>
          <p:cNvPr id="4" name="Slide Number Placeholder 3"/>
          <p:cNvSpPr>
            <a:spLocks noGrp="1"/>
          </p:cNvSpPr>
          <p:nvPr>
            <p:ph type="sldNum" sz="quarter" idx="5"/>
          </p:nvPr>
        </p:nvSpPr>
        <p:spPr/>
        <p:txBody>
          <a:bodyPr/>
          <a:lstStyle/>
          <a:p>
            <a:fld id="{4EFD75B1-FC18-43BD-B7A7-6043FBC30DDF}" type="slidenum">
              <a:rPr lang="en-GB" smtClean="0"/>
              <a:t>7</a:t>
            </a:fld>
            <a:endParaRPr lang="en-GB"/>
          </a:p>
        </p:txBody>
      </p:sp>
    </p:spTree>
    <p:extLst>
      <p:ext uri="{BB962C8B-B14F-4D97-AF65-F5344CB8AC3E}">
        <p14:creationId xmlns:p14="http://schemas.microsoft.com/office/powerpoint/2010/main" val="100182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Heidi.Donkin@durham.gov.u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7F218-6E96-4D3F-84E2-363786355495}"/>
              </a:ext>
            </a:extLst>
          </p:cNvPr>
          <p:cNvSpPr>
            <a:spLocks noGrp="1"/>
          </p:cNvSpPr>
          <p:nvPr>
            <p:ph type="ctrTitle"/>
          </p:nvPr>
        </p:nvSpPr>
        <p:spPr>
          <a:xfrm>
            <a:off x="4974337" y="1265314"/>
            <a:ext cx="4299666" cy="3249131"/>
          </a:xfrm>
        </p:spPr>
        <p:txBody>
          <a:bodyPr>
            <a:normAutofit/>
          </a:bodyPr>
          <a:lstStyle/>
          <a:p>
            <a:pPr algn="l">
              <a:lnSpc>
                <a:spcPct val="90000"/>
              </a:lnSpc>
            </a:pPr>
            <a:r>
              <a:rPr lang="en-GB" sz="3000" dirty="0"/>
              <a:t>SENDIASS – Information, Advice, Support Officer (Autism Spectrum Condition and Social Communication Difficulties)</a:t>
            </a:r>
          </a:p>
        </p:txBody>
      </p:sp>
      <p:sp>
        <p:nvSpPr>
          <p:cNvPr id="3" name="Subtitle 2">
            <a:extLst>
              <a:ext uri="{FF2B5EF4-FFF2-40B4-BE49-F238E27FC236}">
                <a16:creationId xmlns:a16="http://schemas.microsoft.com/office/drawing/2014/main" id="{94ADFFFF-A7C5-415A-AF64-C9D17493B20E}"/>
              </a:ext>
            </a:extLst>
          </p:cNvPr>
          <p:cNvSpPr>
            <a:spLocks noGrp="1"/>
          </p:cNvSpPr>
          <p:nvPr>
            <p:ph type="subTitle" idx="1"/>
          </p:nvPr>
        </p:nvSpPr>
        <p:spPr>
          <a:xfrm>
            <a:off x="4974336" y="4514446"/>
            <a:ext cx="4299666" cy="871042"/>
          </a:xfrm>
        </p:spPr>
        <p:txBody>
          <a:bodyPr>
            <a:normAutofit/>
          </a:bodyPr>
          <a:lstStyle/>
          <a:p>
            <a:pPr algn="l"/>
            <a:r>
              <a:rPr lang="en-GB"/>
              <a:t>Heidi Donkin</a:t>
            </a:r>
          </a:p>
        </p:txBody>
      </p:sp>
      <p:sp>
        <p:nvSpPr>
          <p:cNvPr id="10" name="Isosceles Triangle 9">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DCBE8642-08C3-4EC4-8E15-EFDFBA8DA46F">
            <a:extLst>
              <a:ext uri="{FF2B5EF4-FFF2-40B4-BE49-F238E27FC236}">
                <a16:creationId xmlns:a16="http://schemas.microsoft.com/office/drawing/2014/main" id="{69A6DC3D-CAC3-4F3A-8595-C25B782E38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06" t="79850" r="28219" b="-1354"/>
          <a:stretch/>
        </p:blipFill>
        <p:spPr bwMode="auto">
          <a:xfrm>
            <a:off x="888604" y="2539079"/>
            <a:ext cx="3765692" cy="17878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600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3FD21F-E10E-479F-B5FF-8CD430ACC7DD}"/>
              </a:ext>
            </a:extLst>
          </p:cNvPr>
          <p:cNvSpPr>
            <a:spLocks noGrp="1"/>
          </p:cNvSpPr>
          <p:nvPr>
            <p:ph idx="1"/>
          </p:nvPr>
        </p:nvSpPr>
        <p:spPr>
          <a:xfrm>
            <a:off x="677333" y="740229"/>
            <a:ext cx="8727923" cy="5301133"/>
          </a:xfrm>
        </p:spPr>
        <p:txBody>
          <a:bodyPr/>
          <a:lstStyle/>
          <a:p>
            <a:endParaRPr lang="en-GB" dirty="0"/>
          </a:p>
          <a:p>
            <a:endParaRPr lang="en-GB" dirty="0"/>
          </a:p>
          <a:p>
            <a:endParaRPr lang="en-GB" dirty="0"/>
          </a:p>
          <a:p>
            <a:endParaRPr lang="en-GB" dirty="0"/>
          </a:p>
          <a:p>
            <a:endParaRPr lang="en-GB" dirty="0"/>
          </a:p>
          <a:p>
            <a:endParaRPr lang="en-GB" dirty="0"/>
          </a:p>
          <a:p>
            <a:endParaRPr lang="en-GB" dirty="0"/>
          </a:p>
          <a:p>
            <a:pPr marL="0" indent="0">
              <a:buNone/>
            </a:pPr>
            <a:r>
              <a:rPr lang="en-GB" sz="3600" dirty="0"/>
              <a:t>Special Educational Needs and Disability Information, Advice and Support Service</a:t>
            </a:r>
          </a:p>
        </p:txBody>
      </p:sp>
      <p:pic>
        <p:nvPicPr>
          <p:cNvPr id="4" name="DCBE8642-08C3-4EC4-8E15-EFDFBA8DA46F">
            <a:extLst>
              <a:ext uri="{FF2B5EF4-FFF2-40B4-BE49-F238E27FC236}">
                <a16:creationId xmlns:a16="http://schemas.microsoft.com/office/drawing/2014/main" id="{8959AE0F-A1C9-4EAE-8D0C-79082BF815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863" t="79850" r="29327" b="-1354"/>
          <a:stretch/>
        </p:blipFill>
        <p:spPr bwMode="auto">
          <a:xfrm>
            <a:off x="2744793" y="816639"/>
            <a:ext cx="4096883" cy="20597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3963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A4E0F-2B8A-4382-9B4F-819FDB612440}"/>
              </a:ext>
            </a:extLst>
          </p:cNvPr>
          <p:cNvSpPr>
            <a:spLocks noGrp="1"/>
          </p:cNvSpPr>
          <p:nvPr>
            <p:ph type="title"/>
          </p:nvPr>
        </p:nvSpPr>
        <p:spPr/>
        <p:txBody>
          <a:bodyPr/>
          <a:lstStyle/>
          <a:p>
            <a:r>
              <a:rPr lang="en-GB" dirty="0"/>
              <a:t>The SENDIASS Team – what we offer…</a:t>
            </a:r>
          </a:p>
        </p:txBody>
      </p:sp>
      <p:sp>
        <p:nvSpPr>
          <p:cNvPr id="3" name="Content Placeholder 2">
            <a:extLst>
              <a:ext uri="{FF2B5EF4-FFF2-40B4-BE49-F238E27FC236}">
                <a16:creationId xmlns:a16="http://schemas.microsoft.com/office/drawing/2014/main" id="{1C9DBBEA-50F0-4A81-BB12-2D2EFD40E55B}"/>
              </a:ext>
            </a:extLst>
          </p:cNvPr>
          <p:cNvSpPr>
            <a:spLocks noGrp="1"/>
          </p:cNvSpPr>
          <p:nvPr>
            <p:ph idx="1"/>
          </p:nvPr>
        </p:nvSpPr>
        <p:spPr>
          <a:xfrm>
            <a:off x="677334" y="1617250"/>
            <a:ext cx="8596668" cy="4631150"/>
          </a:xfrm>
        </p:spPr>
        <p:txBody>
          <a:bodyPr>
            <a:normAutofit fontScale="55000" lnSpcReduction="20000"/>
          </a:bodyPr>
          <a:lstStyle/>
          <a:p>
            <a:r>
              <a:rPr lang="en-GB" sz="3800" dirty="0">
                <a:solidFill>
                  <a:srgbClr val="002060"/>
                </a:solidFill>
              </a:rPr>
              <a:t>A dedicated telephone helpline, email, 1:1 telephone or  virtual appointments.</a:t>
            </a:r>
          </a:p>
          <a:p>
            <a:r>
              <a:rPr lang="en-GB" sz="3800" dirty="0">
                <a:solidFill>
                  <a:srgbClr val="002060"/>
                </a:solidFill>
              </a:rPr>
              <a:t>Listen to families views and concerns. </a:t>
            </a:r>
          </a:p>
          <a:p>
            <a:r>
              <a:rPr lang="en-GB" sz="3800" dirty="0">
                <a:solidFill>
                  <a:srgbClr val="002060"/>
                </a:solidFill>
              </a:rPr>
              <a:t>Work with families to explore their options </a:t>
            </a:r>
          </a:p>
          <a:p>
            <a:r>
              <a:rPr lang="en-GB" sz="3800" dirty="0">
                <a:solidFill>
                  <a:srgbClr val="002060"/>
                </a:solidFill>
              </a:rPr>
              <a:t>Support to promote effective communication</a:t>
            </a:r>
          </a:p>
          <a:p>
            <a:r>
              <a:rPr lang="en-GB" sz="3800" dirty="0">
                <a:solidFill>
                  <a:srgbClr val="002060"/>
                </a:solidFill>
              </a:rPr>
              <a:t>Preparation for meetings</a:t>
            </a:r>
          </a:p>
          <a:p>
            <a:r>
              <a:rPr lang="en-GB" sz="3800" dirty="0">
                <a:solidFill>
                  <a:srgbClr val="002060"/>
                </a:solidFill>
              </a:rPr>
              <a:t>The graduated approach to SEND </a:t>
            </a:r>
          </a:p>
          <a:p>
            <a:r>
              <a:rPr lang="en-GB" sz="3800" dirty="0">
                <a:solidFill>
                  <a:srgbClr val="002060"/>
                </a:solidFill>
              </a:rPr>
              <a:t>Help with written information</a:t>
            </a:r>
          </a:p>
          <a:p>
            <a:r>
              <a:rPr lang="en-GB" sz="3800" dirty="0">
                <a:solidFill>
                  <a:srgbClr val="002060"/>
                </a:solidFill>
              </a:rPr>
              <a:t>Health and Social Care Provisions</a:t>
            </a:r>
          </a:p>
          <a:p>
            <a:r>
              <a:rPr lang="en-GB" sz="3800" dirty="0">
                <a:solidFill>
                  <a:srgbClr val="002060"/>
                </a:solidFill>
              </a:rPr>
              <a:t>SEND Mediation, Appeals and Tribunal</a:t>
            </a:r>
          </a:p>
          <a:p>
            <a:r>
              <a:rPr lang="en-GB" sz="3800" dirty="0">
                <a:solidFill>
                  <a:srgbClr val="002060"/>
                </a:solidFill>
              </a:rPr>
              <a:t>The Local Offer &amp; Signposting </a:t>
            </a:r>
          </a:p>
          <a:p>
            <a:r>
              <a:rPr lang="en-GB" sz="3800" dirty="0">
                <a:solidFill>
                  <a:srgbClr val="002060"/>
                </a:solidFill>
              </a:rPr>
              <a:t>SEND Training Workshops</a:t>
            </a:r>
          </a:p>
          <a:p>
            <a:endParaRPr lang="en-GB" dirty="0"/>
          </a:p>
        </p:txBody>
      </p:sp>
    </p:spTree>
    <p:extLst>
      <p:ext uri="{BB962C8B-B14F-4D97-AF65-F5344CB8AC3E}">
        <p14:creationId xmlns:p14="http://schemas.microsoft.com/office/powerpoint/2010/main" val="388628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A6158E-9A4A-4B7A-BB19-001E1369E639}"/>
              </a:ext>
            </a:extLst>
          </p:cNvPr>
          <p:cNvPicPr>
            <a:picLocks noChangeAspect="1"/>
          </p:cNvPicPr>
          <p:nvPr/>
        </p:nvPicPr>
        <p:blipFill rotWithShape="1">
          <a:blip r:embed="rId3"/>
          <a:srcRect t="10636" r="49167"/>
          <a:stretch/>
        </p:blipFill>
        <p:spPr>
          <a:xfrm>
            <a:off x="580572" y="391885"/>
            <a:ext cx="8534400" cy="4812167"/>
          </a:xfrm>
          <a:prstGeom prst="rect">
            <a:avLst/>
          </a:prstGeom>
        </p:spPr>
      </p:pic>
      <p:sp>
        <p:nvSpPr>
          <p:cNvPr id="6" name="TextBox 5">
            <a:extLst>
              <a:ext uri="{FF2B5EF4-FFF2-40B4-BE49-F238E27FC236}">
                <a16:creationId xmlns:a16="http://schemas.microsoft.com/office/drawing/2014/main" id="{68912CA6-6A77-464C-8F71-FBFF25B52EE5}"/>
              </a:ext>
            </a:extLst>
          </p:cNvPr>
          <p:cNvSpPr txBox="1"/>
          <p:nvPr/>
        </p:nvSpPr>
        <p:spPr>
          <a:xfrm>
            <a:off x="580572" y="5718629"/>
            <a:ext cx="8534400" cy="461665"/>
          </a:xfrm>
          <a:prstGeom prst="rect">
            <a:avLst/>
          </a:prstGeom>
          <a:noFill/>
        </p:spPr>
        <p:txBody>
          <a:bodyPr wrap="square" rtlCol="0">
            <a:spAutoFit/>
          </a:bodyPr>
          <a:lstStyle/>
          <a:p>
            <a:pPr algn="ctr"/>
            <a:r>
              <a:rPr lang="en-GB" sz="2400" dirty="0"/>
              <a:t>https://durhamsendiass.info</a:t>
            </a:r>
          </a:p>
        </p:txBody>
      </p:sp>
    </p:spTree>
    <p:extLst>
      <p:ext uri="{BB962C8B-B14F-4D97-AF65-F5344CB8AC3E}">
        <p14:creationId xmlns:p14="http://schemas.microsoft.com/office/powerpoint/2010/main" val="3064076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8B3C11-9122-4E9F-88EB-4BAB384A174A}"/>
              </a:ext>
            </a:extLst>
          </p:cNvPr>
          <p:cNvSpPr>
            <a:spLocks noGrp="1"/>
          </p:cNvSpPr>
          <p:nvPr>
            <p:ph idx="1"/>
          </p:nvPr>
        </p:nvSpPr>
        <p:spPr>
          <a:xfrm>
            <a:off x="677334" y="2390312"/>
            <a:ext cx="8596668" cy="3438988"/>
          </a:xfrm>
        </p:spPr>
        <p:txBody>
          <a:bodyPr/>
          <a:lstStyle/>
          <a:p>
            <a:r>
              <a:rPr lang="en-GB" dirty="0"/>
              <a:t>Clear and effective communication of information, help and support for families who have a child or young person (up to 25) with Autism or Social communication difficulties with or without a diagnosis.</a:t>
            </a:r>
          </a:p>
          <a:p>
            <a:r>
              <a:rPr lang="en-GB" dirty="0"/>
              <a:t>Based within the SENDIASS team</a:t>
            </a:r>
          </a:p>
          <a:p>
            <a:r>
              <a:rPr lang="en-GB" dirty="0"/>
              <a:t>Central point of contact for families to access support and advice.</a:t>
            </a:r>
          </a:p>
          <a:p>
            <a:r>
              <a:rPr lang="en-GB" dirty="0"/>
              <a:t>Helping families to build their own skills, knowledge and resilience.</a:t>
            </a:r>
          </a:p>
          <a:p>
            <a:r>
              <a:rPr lang="en-GB" dirty="0"/>
              <a:t>Supporting families to gain understanding and information.</a:t>
            </a:r>
          </a:p>
          <a:p>
            <a:r>
              <a:rPr lang="en-GB" dirty="0"/>
              <a:t>Work with families to understand barriers and identify gaps or duplications in local services.</a:t>
            </a:r>
          </a:p>
          <a:p>
            <a:pPr marL="0" indent="0">
              <a:buNone/>
            </a:pPr>
            <a:endParaRPr lang="en-GB" dirty="0"/>
          </a:p>
        </p:txBody>
      </p:sp>
      <p:sp>
        <p:nvSpPr>
          <p:cNvPr id="6" name="Title 5">
            <a:extLst>
              <a:ext uri="{FF2B5EF4-FFF2-40B4-BE49-F238E27FC236}">
                <a16:creationId xmlns:a16="http://schemas.microsoft.com/office/drawing/2014/main" id="{8977C593-D990-4CEF-8448-70B8F635D0BA}"/>
              </a:ext>
            </a:extLst>
          </p:cNvPr>
          <p:cNvSpPr>
            <a:spLocks noGrp="1"/>
          </p:cNvSpPr>
          <p:nvPr>
            <p:ph type="title"/>
          </p:nvPr>
        </p:nvSpPr>
        <p:spPr/>
        <p:txBody>
          <a:bodyPr>
            <a:normAutofit fontScale="90000"/>
          </a:bodyPr>
          <a:lstStyle/>
          <a:p>
            <a:r>
              <a:rPr lang="en-GB" dirty="0"/>
              <a:t>Information, Advice, Support Officer (Autism Spectrum Condition and Social Communication Difficulties)</a:t>
            </a:r>
          </a:p>
        </p:txBody>
      </p:sp>
    </p:spTree>
    <p:extLst>
      <p:ext uri="{BB962C8B-B14F-4D97-AF65-F5344CB8AC3E}">
        <p14:creationId xmlns:p14="http://schemas.microsoft.com/office/powerpoint/2010/main" val="535917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F61C-2485-4305-A03C-D5AB6557E864}"/>
              </a:ext>
            </a:extLst>
          </p:cNvPr>
          <p:cNvSpPr>
            <a:spLocks noGrp="1"/>
          </p:cNvSpPr>
          <p:nvPr>
            <p:ph type="title"/>
          </p:nvPr>
        </p:nvSpPr>
        <p:spPr>
          <a:xfrm>
            <a:off x="677334" y="609600"/>
            <a:ext cx="8596668" cy="1320800"/>
          </a:xfrm>
        </p:spPr>
        <p:txBody>
          <a:bodyPr anchor="t">
            <a:normAutofit/>
          </a:bodyPr>
          <a:lstStyle/>
          <a:p>
            <a:r>
              <a:rPr lang="en-GB" dirty="0"/>
              <a:t>Role development – coming soon….</a:t>
            </a:r>
          </a:p>
        </p:txBody>
      </p:sp>
      <p:sp>
        <p:nvSpPr>
          <p:cNvPr id="3" name="Content Placeholder 2">
            <a:extLst>
              <a:ext uri="{FF2B5EF4-FFF2-40B4-BE49-F238E27FC236}">
                <a16:creationId xmlns:a16="http://schemas.microsoft.com/office/drawing/2014/main" id="{C689B2BF-2C6F-421D-A3B3-AC5F7BD61A1D}"/>
              </a:ext>
            </a:extLst>
          </p:cNvPr>
          <p:cNvSpPr>
            <a:spLocks noGrp="1"/>
          </p:cNvSpPr>
          <p:nvPr>
            <p:ph idx="1"/>
          </p:nvPr>
        </p:nvSpPr>
        <p:spPr>
          <a:xfrm>
            <a:off x="677334" y="1524000"/>
            <a:ext cx="5220430" cy="4724399"/>
          </a:xfrm>
        </p:spPr>
        <p:txBody>
          <a:bodyPr>
            <a:normAutofit fontScale="92500"/>
          </a:bodyPr>
          <a:lstStyle/>
          <a:p>
            <a:pPr>
              <a:lnSpc>
                <a:spcPct val="90000"/>
              </a:lnSpc>
            </a:pPr>
            <a:r>
              <a:rPr lang="en-GB" sz="2000" dirty="0"/>
              <a:t>Setting up a virtual Autism hub for County Durham – website linked to SENDIASS / Local Offer</a:t>
            </a:r>
          </a:p>
          <a:p>
            <a:pPr>
              <a:lnSpc>
                <a:spcPct val="90000"/>
              </a:lnSpc>
            </a:pPr>
            <a:r>
              <a:rPr lang="en-GB" sz="2000" dirty="0"/>
              <a:t>A physical Autism Hub – a place to come and get support face to face</a:t>
            </a:r>
          </a:p>
          <a:p>
            <a:pPr>
              <a:lnSpc>
                <a:spcPct val="90000"/>
              </a:lnSpc>
            </a:pPr>
            <a:r>
              <a:rPr lang="en-GB" sz="2000" dirty="0"/>
              <a:t>Support offered during assessment process and afterwards – in development alongside the Neurodevelopmental pathway team.</a:t>
            </a:r>
          </a:p>
          <a:p>
            <a:pPr>
              <a:lnSpc>
                <a:spcPct val="90000"/>
              </a:lnSpc>
            </a:pPr>
            <a:r>
              <a:rPr lang="en-GB" sz="2000" dirty="0"/>
              <a:t>Training offer to be developed</a:t>
            </a:r>
          </a:p>
          <a:p>
            <a:pPr>
              <a:lnSpc>
                <a:spcPct val="90000"/>
              </a:lnSpc>
            </a:pPr>
            <a:r>
              <a:rPr lang="en-GB" sz="2000" dirty="0"/>
              <a:t>Social media presence – SENDIASS coming soon…</a:t>
            </a:r>
          </a:p>
          <a:p>
            <a:pPr>
              <a:lnSpc>
                <a:spcPct val="90000"/>
              </a:lnSpc>
            </a:pPr>
            <a:r>
              <a:rPr lang="en-GB" sz="2000" dirty="0"/>
              <a:t>Coffee mornings and workshops with partner agencies</a:t>
            </a:r>
          </a:p>
          <a:p>
            <a:pPr>
              <a:lnSpc>
                <a:spcPct val="90000"/>
              </a:lnSpc>
            </a:pPr>
            <a:r>
              <a:rPr lang="en-GB" sz="2000" dirty="0"/>
              <a:t>Drop in sessions in different locality areas</a:t>
            </a:r>
          </a:p>
        </p:txBody>
      </p:sp>
      <p:pic>
        <p:nvPicPr>
          <p:cNvPr id="4" name="DCBE8642-08C3-4EC4-8E15-EFDFBA8DA46F">
            <a:extLst>
              <a:ext uri="{FF2B5EF4-FFF2-40B4-BE49-F238E27FC236}">
                <a16:creationId xmlns:a16="http://schemas.microsoft.com/office/drawing/2014/main" id="{EE45A1B4-C058-4CBE-B3ED-B83944D6CB7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94238" y="1891619"/>
            <a:ext cx="3145536" cy="30747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546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90DE37-BAB7-4ABC-88DE-69AC58F63130}"/>
              </a:ext>
            </a:extLst>
          </p:cNvPr>
          <p:cNvSpPr>
            <a:spLocks noGrp="1"/>
          </p:cNvSpPr>
          <p:nvPr>
            <p:ph idx="1"/>
          </p:nvPr>
        </p:nvSpPr>
        <p:spPr>
          <a:xfrm>
            <a:off x="677333" y="675861"/>
            <a:ext cx="9142527" cy="5365501"/>
          </a:xfrm>
        </p:spPr>
        <p:txBody>
          <a:bodyPr/>
          <a:lstStyle/>
          <a:p>
            <a:pPr marL="0" indent="0">
              <a:buNone/>
            </a:pPr>
            <a:r>
              <a:rPr lang="en-GB" dirty="0"/>
              <a:t>Heidi Donkin -  IASS Officer for Autism and Communication Difficulties</a:t>
            </a:r>
          </a:p>
          <a:p>
            <a:pPr marL="0" indent="0">
              <a:buNone/>
            </a:pPr>
            <a:r>
              <a:rPr lang="en-GB" dirty="0"/>
              <a:t>SENDIASS</a:t>
            </a:r>
          </a:p>
          <a:p>
            <a:pPr marL="0" indent="0">
              <a:buNone/>
            </a:pPr>
            <a:r>
              <a:rPr lang="en-GB" dirty="0">
                <a:hlinkClick r:id="rId3"/>
              </a:rPr>
              <a:t>Heidi.Donkin@durham.gov.uk</a:t>
            </a:r>
            <a:endParaRPr lang="en-GB" dirty="0"/>
          </a:p>
          <a:p>
            <a:pPr marL="0" indent="0">
              <a:buNone/>
            </a:pPr>
            <a:r>
              <a:rPr lang="en-GB" dirty="0"/>
              <a:t>03000264484</a:t>
            </a:r>
          </a:p>
          <a:p>
            <a:pPr marL="0" indent="0" algn="r">
              <a:buNone/>
            </a:pPr>
            <a:endParaRPr lang="en-GB" sz="1200" dirty="0"/>
          </a:p>
          <a:p>
            <a:pPr marL="0" indent="0" algn="r">
              <a:buNone/>
            </a:pPr>
            <a:endParaRPr lang="en-GB" dirty="0"/>
          </a:p>
          <a:p>
            <a:pPr marL="0" indent="0" algn="r">
              <a:buNone/>
            </a:pPr>
            <a:endParaRPr lang="en-GB" dirty="0"/>
          </a:p>
          <a:p>
            <a:pPr marL="0" indent="0" algn="r">
              <a:buNone/>
            </a:pPr>
            <a:r>
              <a:rPr lang="en-GB" dirty="0"/>
              <a:t>Durham SENDIASS Team</a:t>
            </a:r>
          </a:p>
          <a:p>
            <a:pPr marL="0" indent="0" algn="r">
              <a:buNone/>
            </a:pPr>
            <a:r>
              <a:rPr lang="en-GB" dirty="0"/>
              <a:t>Helpline: 0191 5873541</a:t>
            </a:r>
          </a:p>
          <a:p>
            <a:pPr marL="0" indent="0" algn="r">
              <a:buNone/>
            </a:pPr>
            <a:r>
              <a:rPr lang="fr-FR" dirty="0"/>
              <a:t>Email: sendiass@durham.gov.uk</a:t>
            </a:r>
          </a:p>
          <a:p>
            <a:pPr marL="0" indent="0" algn="r">
              <a:buNone/>
            </a:pPr>
            <a:r>
              <a:rPr lang="en-GB" dirty="0"/>
              <a:t>Website: www.durhamsendiass.info</a:t>
            </a:r>
          </a:p>
        </p:txBody>
      </p:sp>
      <p:pic>
        <p:nvPicPr>
          <p:cNvPr id="4" name="DCBE8642-08C3-4EC4-8E15-EFDFBA8DA46F">
            <a:extLst>
              <a:ext uri="{FF2B5EF4-FFF2-40B4-BE49-F238E27FC236}">
                <a16:creationId xmlns:a16="http://schemas.microsoft.com/office/drawing/2014/main" id="{2AA988BE-D7AC-44EF-88C7-D3828304BD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506" t="79850" r="28219" b="-1354"/>
          <a:stretch/>
        </p:blipFill>
        <p:spPr bwMode="auto">
          <a:xfrm>
            <a:off x="7175134" y="1965925"/>
            <a:ext cx="2644726" cy="12555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6854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2572</TotalTime>
  <Words>1343</Words>
  <Application>Microsoft Office PowerPoint</Application>
  <PresentationFormat>Widescreen</PresentationFormat>
  <Paragraphs>95</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Trebuchet MS</vt:lpstr>
      <vt:lpstr>Wingdings 3</vt:lpstr>
      <vt:lpstr>Facet</vt:lpstr>
      <vt:lpstr>SENDIASS – Information, Advice, Support Officer (Autism Spectrum Condition and Social Communication Difficulties)</vt:lpstr>
      <vt:lpstr>PowerPoint Presentation</vt:lpstr>
      <vt:lpstr>The SENDIASS Team – what we offer…</vt:lpstr>
      <vt:lpstr>PowerPoint Presentation</vt:lpstr>
      <vt:lpstr>Information, Advice, Support Officer (Autism Spectrum Condition and Social Communication Difficulties)</vt:lpstr>
      <vt:lpstr>Role development – coming soon….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SENDIASS – Autism and Communication difficulties officer</dc:title>
  <dc:creator>Heidi</dc:creator>
  <cp:lastModifiedBy>Heidi Donkin</cp:lastModifiedBy>
  <cp:revision>6</cp:revision>
  <dcterms:created xsi:type="dcterms:W3CDTF">2021-05-10T15:19:14Z</dcterms:created>
  <dcterms:modified xsi:type="dcterms:W3CDTF">2021-06-18T08:42:09Z</dcterms:modified>
</cp:coreProperties>
</file>