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6" r:id="rId9"/>
    <p:sldId id="263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279"/>
    <a:srgbClr val="EBA900"/>
    <a:srgbClr val="0C62B4"/>
    <a:srgbClr val="6AB835"/>
    <a:srgbClr val="149F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36"/>
    <p:restoredTop sz="94598"/>
  </p:normalViewPr>
  <p:slideViewPr>
    <p:cSldViewPr snapToGrid="0" snapToObjects="1">
      <p:cViewPr varScale="1">
        <p:scale>
          <a:sx n="55" d="100"/>
          <a:sy n="55" d="100"/>
        </p:scale>
        <p:origin x="111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126637" y="-290020"/>
            <a:ext cx="8891540" cy="8939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50310" y="5823395"/>
            <a:ext cx="8580119" cy="10119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1270" y="1881739"/>
            <a:ext cx="8079103" cy="1470025"/>
          </a:xfrm>
        </p:spPr>
        <p:txBody>
          <a:bodyPr/>
          <a:lstStyle>
            <a:lvl1pPr algn="l">
              <a:defRPr b="1">
                <a:solidFill>
                  <a:srgbClr val="0C62B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1271" y="3371647"/>
            <a:ext cx="8079102" cy="1064027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351A739-74DD-EA48-8C4A-30B4652D3B92}"/>
              </a:ext>
            </a:extLst>
          </p:cNvPr>
          <p:cNvCxnSpPr>
            <a:cxnSpLocks/>
          </p:cNvCxnSpPr>
          <p:nvPr userDrawn="1"/>
        </p:nvCxnSpPr>
        <p:spPr>
          <a:xfrm flipH="1">
            <a:off x="511270" y="6571399"/>
            <a:ext cx="8144867" cy="0"/>
          </a:xfrm>
          <a:prstGeom prst="line">
            <a:avLst/>
          </a:prstGeom>
          <a:ln>
            <a:solidFill>
              <a:srgbClr val="0078C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26E5A8C9-C25C-B54E-B83E-E05F9E865B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30022" y="325105"/>
            <a:ext cx="2006600" cy="7874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40577A0-193C-0B47-91D1-9E932BC5C4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6608" b="37265"/>
          <a:stretch/>
        </p:blipFill>
        <p:spPr>
          <a:xfrm>
            <a:off x="530212" y="377846"/>
            <a:ext cx="2192410" cy="404579"/>
          </a:xfrm>
          <a:prstGeom prst="rect">
            <a:avLst/>
          </a:prstGeom>
        </p:spPr>
      </p:pic>
      <p:sp>
        <p:nvSpPr>
          <p:cNvPr id="28" name="Round Diagonal Corner Rectangle 27">
            <a:extLst>
              <a:ext uri="{FF2B5EF4-FFF2-40B4-BE49-F238E27FC236}">
                <a16:creationId xmlns:a16="http://schemas.microsoft.com/office/drawing/2014/main" id="{C554AAEC-78CB-EE45-8CB5-7E3EA1FFA98D}"/>
              </a:ext>
            </a:extLst>
          </p:cNvPr>
          <p:cNvSpPr/>
          <p:nvPr userDrawn="1"/>
        </p:nvSpPr>
        <p:spPr>
          <a:xfrm>
            <a:off x="-272941" y="6457515"/>
            <a:ext cx="9607785" cy="461982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12000">
                <a:srgbClr val="0C62B4">
                  <a:lumMod val="86000"/>
                  <a:lumOff val="14000"/>
                </a:srgbClr>
              </a:gs>
              <a:gs pos="58000">
                <a:srgbClr val="001279"/>
              </a:gs>
              <a:gs pos="93000">
                <a:srgbClr val="EBA900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935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4369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880066"/>
            <a:ext cx="8229600" cy="955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018259"/>
            <a:ext cx="8229600" cy="4052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ound Diagonal Corner Rectangle 6"/>
          <p:cNvSpPr/>
          <p:nvPr/>
        </p:nvSpPr>
        <p:spPr>
          <a:xfrm>
            <a:off x="-110001" y="-240016"/>
            <a:ext cx="8841400" cy="780056"/>
          </a:xfrm>
          <a:prstGeom prst="round2DiagRect">
            <a:avLst>
              <a:gd name="adj1" fmla="val 50000"/>
              <a:gd name="adj2" fmla="val 0"/>
            </a:avLst>
          </a:prstGeom>
          <a:gradFill flip="none" rotWithShape="1">
            <a:gsLst>
              <a:gs pos="12000">
                <a:srgbClr val="0C62B4">
                  <a:lumMod val="86000"/>
                  <a:lumOff val="14000"/>
                </a:srgbClr>
              </a:gs>
              <a:gs pos="58000">
                <a:srgbClr val="001279"/>
              </a:gs>
              <a:gs pos="93000">
                <a:srgbClr val="EBA900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5B5560-D537-0245-A47D-9A728F81C6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1397" y="6341312"/>
            <a:ext cx="871979" cy="3421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0774312-93D6-A94B-8B3B-1D07B83A19A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6608" b="37265"/>
          <a:stretch/>
        </p:blipFill>
        <p:spPr>
          <a:xfrm>
            <a:off x="431997" y="6422687"/>
            <a:ext cx="1209573" cy="22321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/>
          <a:ea typeface="ＭＳ Ｐゴシック" charset="0"/>
          <a:cs typeface="ＭＳ Ｐゴシック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/>
          <a:ea typeface="ＭＳ Ｐゴシック" charset="0"/>
          <a:cs typeface="ＭＳ Ｐゴシック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/>
          <a:ea typeface="ＭＳ Ｐゴシック" charset="0"/>
          <a:cs typeface="ＭＳ Ｐゴシック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/>
          <a:ea typeface="ＭＳ Ｐゴシック" charset="0"/>
          <a:cs typeface="ＭＳ Ｐゴシック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/>
          <a:ea typeface="ＭＳ Ｐゴシック" charset="0"/>
          <a:cs typeface="ＭＳ Ｐゴシック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472448" y="1629440"/>
            <a:ext cx="8228491" cy="1470025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CHILDREN, YOUNG PEOPLE AND FAMILIES COMMISSIONING TEAM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9" y="3696298"/>
            <a:ext cx="8228490" cy="136589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>
                <a:ea typeface="+mn-ea"/>
                <a:cs typeface="Arial"/>
              </a:rPr>
              <a:t>Alison Ayres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>
                <a:ea typeface="+mn-ea"/>
                <a:cs typeface="Arial"/>
              </a:rPr>
              <a:t>Commissioning Manager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integrate?</a:t>
            </a:r>
          </a:p>
          <a:p>
            <a:r>
              <a:rPr lang="en-US" dirty="0"/>
              <a:t>Priority projects</a:t>
            </a:r>
          </a:p>
          <a:p>
            <a:r>
              <a:rPr lang="en-US" dirty="0"/>
              <a:t>Business as usual</a:t>
            </a:r>
          </a:p>
          <a:p>
            <a:r>
              <a:rPr lang="en-US" dirty="0"/>
              <a:t>How did we decide our priorities?</a:t>
            </a:r>
          </a:p>
          <a:p>
            <a:r>
              <a:rPr lang="en-US" dirty="0"/>
              <a:t>What next?</a:t>
            </a:r>
          </a:p>
        </p:txBody>
      </p:sp>
    </p:spTree>
    <p:extLst>
      <p:ext uri="{BB962C8B-B14F-4D97-AF65-F5344CB8AC3E}">
        <p14:creationId xmlns:p14="http://schemas.microsoft.com/office/powerpoint/2010/main" val="3589300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Integrate?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White Paper</a:t>
            </a:r>
          </a:p>
          <a:p>
            <a:r>
              <a:rPr lang="en-US" dirty="0"/>
              <a:t>Adult community integrated teams</a:t>
            </a:r>
          </a:p>
          <a:p>
            <a:r>
              <a:rPr lang="en-US" dirty="0"/>
              <a:t>2015 SEND Code of Practice</a:t>
            </a:r>
          </a:p>
        </p:txBody>
      </p:sp>
    </p:spTree>
    <p:extLst>
      <p:ext uri="{BB962C8B-B14F-4D97-AF65-F5344CB8AC3E}">
        <p14:creationId xmlns:p14="http://schemas.microsoft.com/office/powerpoint/2010/main" val="3517851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integrating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Durham County  Council and County Durham Clinical Commissioning Group commissioners</a:t>
            </a:r>
          </a:p>
          <a:p>
            <a:r>
              <a:rPr lang="en-US" dirty="0"/>
              <a:t>Contract and Provider Management</a:t>
            </a:r>
          </a:p>
          <a:p>
            <a:r>
              <a:rPr lang="en-US" dirty="0"/>
              <a:t>Mental and physical health </a:t>
            </a:r>
          </a:p>
          <a:p>
            <a:r>
              <a:rPr lang="en-US" dirty="0"/>
              <a:t>Some Public Health</a:t>
            </a:r>
          </a:p>
          <a:p>
            <a:r>
              <a:rPr lang="en-US" dirty="0"/>
              <a:t>All age</a:t>
            </a:r>
          </a:p>
        </p:txBody>
      </p:sp>
    </p:spTree>
    <p:extLst>
      <p:ext uri="{BB962C8B-B14F-4D97-AF65-F5344CB8AC3E}">
        <p14:creationId xmlns:p14="http://schemas.microsoft.com/office/powerpoint/2010/main" val="4044312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Children’s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94052"/>
            <a:ext cx="8229600" cy="4052185"/>
          </a:xfrm>
        </p:spPr>
        <p:txBody>
          <a:bodyPr/>
          <a:lstStyle/>
          <a:p>
            <a:r>
              <a:rPr lang="en-US" dirty="0"/>
              <a:t>Children, young people and families</a:t>
            </a:r>
          </a:p>
          <a:p>
            <a:r>
              <a:rPr lang="en-US" dirty="0"/>
              <a:t>Includes;</a:t>
            </a:r>
          </a:p>
          <a:p>
            <a:pPr lvl="1"/>
            <a:r>
              <a:rPr lang="en-US" sz="2400" dirty="0"/>
              <a:t>Paediatric services (community </a:t>
            </a:r>
            <a:r>
              <a:rPr lang="en-US" sz="2400" dirty="0" err="1"/>
              <a:t>paeds</a:t>
            </a:r>
            <a:r>
              <a:rPr lang="en-US" sz="2400" dirty="0"/>
              <a:t>, therapies)</a:t>
            </a:r>
          </a:p>
          <a:p>
            <a:pPr lvl="1"/>
            <a:r>
              <a:rPr lang="en-US" sz="2400" dirty="0"/>
              <a:t>Maternity</a:t>
            </a:r>
          </a:p>
          <a:p>
            <a:pPr lvl="1"/>
            <a:r>
              <a:rPr lang="en-US" sz="2400" dirty="0"/>
              <a:t>SEND</a:t>
            </a:r>
          </a:p>
          <a:p>
            <a:pPr lvl="1"/>
            <a:r>
              <a:rPr lang="en-US" sz="2400" dirty="0"/>
              <a:t>Autism</a:t>
            </a:r>
          </a:p>
          <a:p>
            <a:pPr lvl="1"/>
            <a:r>
              <a:rPr lang="en-US" sz="2400" dirty="0"/>
              <a:t>Individual packages</a:t>
            </a:r>
          </a:p>
          <a:p>
            <a:pPr lvl="1"/>
            <a:r>
              <a:rPr lang="en-US" sz="2400" dirty="0"/>
              <a:t>Children’s social care and education services</a:t>
            </a:r>
          </a:p>
          <a:p>
            <a:r>
              <a:rPr lang="en-US" dirty="0"/>
              <a:t>Children’s Mental Health &amp; Learning Disability </a:t>
            </a:r>
          </a:p>
        </p:txBody>
      </p:sp>
    </p:spTree>
    <p:extLst>
      <p:ext uri="{BB962C8B-B14F-4D97-AF65-F5344CB8AC3E}">
        <p14:creationId xmlns:p14="http://schemas.microsoft.com/office/powerpoint/2010/main" val="850591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Project priorities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Therapies transformation</a:t>
            </a:r>
          </a:p>
          <a:p>
            <a:r>
              <a:rPr lang="en-GB" dirty="0"/>
              <a:t>Neurodevelopmental pathway</a:t>
            </a:r>
          </a:p>
          <a:p>
            <a:r>
              <a:rPr lang="en-GB" dirty="0"/>
              <a:t>Continuity of Carer</a:t>
            </a:r>
          </a:p>
          <a:p>
            <a:r>
              <a:rPr lang="en-GB" dirty="0"/>
              <a:t>Maternity Transformation </a:t>
            </a:r>
          </a:p>
          <a:p>
            <a:r>
              <a:rPr lang="en-GB" dirty="0"/>
              <a:t>Personal Health Budgets</a:t>
            </a:r>
          </a:p>
          <a:p>
            <a:r>
              <a:rPr lang="en-GB" dirty="0"/>
              <a:t>Review of Equipment, Aids and Adaptations</a:t>
            </a:r>
          </a:p>
        </p:txBody>
      </p:sp>
    </p:spTree>
    <p:extLst>
      <p:ext uri="{BB962C8B-B14F-4D97-AF65-F5344CB8AC3E}">
        <p14:creationId xmlns:p14="http://schemas.microsoft.com/office/powerpoint/2010/main" val="88913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Project priorities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Children’s Accommodation Sufficiency Strategy</a:t>
            </a:r>
          </a:p>
          <a:p>
            <a:r>
              <a:rPr lang="en-GB" dirty="0"/>
              <a:t>Short Breaks</a:t>
            </a:r>
          </a:p>
          <a:p>
            <a:r>
              <a:rPr lang="en-GB" dirty="0"/>
              <a:t>PAUSE programme</a:t>
            </a:r>
          </a:p>
          <a:p>
            <a:r>
              <a:rPr lang="en-GB" dirty="0"/>
              <a:t>Percy Hedley review</a:t>
            </a:r>
          </a:p>
          <a:p>
            <a:r>
              <a:rPr lang="en-GB" dirty="0"/>
              <a:t>Sleep pathway review</a:t>
            </a:r>
          </a:p>
          <a:p>
            <a:r>
              <a:rPr lang="en-GB" dirty="0"/>
              <a:t>Advocacy</a:t>
            </a:r>
          </a:p>
          <a:p>
            <a:r>
              <a:rPr lang="en-GB" dirty="0"/>
              <a:t>Home to school transport review. </a:t>
            </a:r>
          </a:p>
        </p:txBody>
      </p:sp>
    </p:spTree>
    <p:extLst>
      <p:ext uri="{BB962C8B-B14F-4D97-AF65-F5344CB8AC3E}">
        <p14:creationId xmlns:p14="http://schemas.microsoft.com/office/powerpoint/2010/main" val="3579708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Project Priorities – Mental Health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13262"/>
            <a:ext cx="8229600" cy="3657182"/>
          </a:xfrm>
        </p:spPr>
        <p:txBody>
          <a:bodyPr/>
          <a:lstStyle/>
          <a:p>
            <a:r>
              <a:rPr lang="en-GB" dirty="0"/>
              <a:t>Eating Disorders</a:t>
            </a:r>
          </a:p>
          <a:p>
            <a:r>
              <a:rPr lang="en-GB" dirty="0"/>
              <a:t>Mental Health in Primary Care</a:t>
            </a:r>
          </a:p>
          <a:p>
            <a:r>
              <a:rPr lang="en-GB" dirty="0"/>
              <a:t>Mental Health Support Teams in Schools</a:t>
            </a:r>
          </a:p>
          <a:p>
            <a:r>
              <a:rPr lang="en-GB" dirty="0"/>
              <a:t>Additional community funding</a:t>
            </a:r>
          </a:p>
        </p:txBody>
      </p:sp>
    </p:spTree>
    <p:extLst>
      <p:ext uri="{BB962C8B-B14F-4D97-AF65-F5344CB8AC3E}">
        <p14:creationId xmlns:p14="http://schemas.microsoft.com/office/powerpoint/2010/main" val="580497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Business as Usual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dirty="0"/>
              <a:t>SEND</a:t>
            </a:r>
          </a:p>
          <a:p>
            <a:r>
              <a:rPr lang="en-GB" sz="2000" dirty="0"/>
              <a:t>Accommodation and placement breakdowns</a:t>
            </a:r>
          </a:p>
          <a:p>
            <a:r>
              <a:rPr lang="en-GB" sz="2000" dirty="0"/>
              <a:t>Family Health Service</a:t>
            </a:r>
          </a:p>
          <a:p>
            <a:r>
              <a:rPr lang="en-GB" sz="2000" dirty="0"/>
              <a:t>Children’s palliative care</a:t>
            </a:r>
          </a:p>
          <a:p>
            <a:r>
              <a:rPr lang="en-GB" sz="2000" dirty="0"/>
              <a:t>Engagement</a:t>
            </a:r>
          </a:p>
          <a:p>
            <a:r>
              <a:rPr lang="en-GB" sz="2000" dirty="0"/>
              <a:t>Quality monitoring of education settings, social care and care homes</a:t>
            </a:r>
          </a:p>
          <a:p>
            <a:r>
              <a:rPr lang="en-GB" sz="2000" dirty="0"/>
              <a:t>Co-ordination of placement agreements</a:t>
            </a:r>
          </a:p>
          <a:p>
            <a:r>
              <a:rPr lang="en-GB" sz="2000" dirty="0"/>
              <a:t>Contract monitoring</a:t>
            </a:r>
          </a:p>
          <a:p>
            <a:r>
              <a:rPr lang="en-GB" sz="2000" dirty="0"/>
              <a:t>Short break offer – responding to families needs</a:t>
            </a:r>
          </a:p>
          <a:p>
            <a:endParaRPr lang="en-GB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6066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these?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SEND Health Needs Assessment</a:t>
            </a:r>
          </a:p>
          <a:p>
            <a:r>
              <a:rPr lang="en-GB" dirty="0"/>
              <a:t>SEND Ofsted &amp; CQC re-visit</a:t>
            </a:r>
          </a:p>
          <a:p>
            <a:r>
              <a:rPr lang="en-GB" dirty="0"/>
              <a:t>Feedback from MCT</a:t>
            </a:r>
          </a:p>
          <a:p>
            <a:r>
              <a:rPr lang="en-GB" dirty="0"/>
              <a:t>Statutory requirements</a:t>
            </a:r>
          </a:p>
          <a:p>
            <a:r>
              <a:rPr lang="en-GB" dirty="0"/>
              <a:t>Pre-COVID work</a:t>
            </a:r>
          </a:p>
          <a:p>
            <a:r>
              <a:rPr lang="en-GB" dirty="0"/>
              <a:t>Delivery of County wide strategies</a:t>
            </a:r>
          </a:p>
          <a:p>
            <a:r>
              <a:rPr lang="en-GB" dirty="0"/>
              <a:t>National developments</a:t>
            </a:r>
          </a:p>
        </p:txBody>
      </p:sp>
    </p:spTree>
    <p:extLst>
      <p:ext uri="{BB962C8B-B14F-4D97-AF65-F5344CB8AC3E}">
        <p14:creationId xmlns:p14="http://schemas.microsoft.com/office/powerpoint/2010/main" val="2634859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next?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Annual work plan</a:t>
            </a:r>
          </a:p>
          <a:p>
            <a:r>
              <a:rPr lang="en-GB" dirty="0"/>
              <a:t>Place based commissioning</a:t>
            </a:r>
          </a:p>
          <a:p>
            <a:r>
              <a:rPr lang="en-GB" dirty="0"/>
              <a:t>Engagement and co-production</a:t>
            </a:r>
          </a:p>
        </p:txBody>
      </p:sp>
    </p:spTree>
    <p:extLst>
      <p:ext uri="{BB962C8B-B14F-4D97-AF65-F5344CB8AC3E}">
        <p14:creationId xmlns:p14="http://schemas.microsoft.com/office/powerpoint/2010/main" val="1568616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7523"/>
            <a:ext cx="8229600" cy="5042922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GB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420457710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CD CCG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00FE8D8C-E787-9D46-9037-7A079BD11431}" vid="{4ECFF92F-8708-BD46-A830-69BD3A98A9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CD CCG template</Template>
  <TotalTime>186</TotalTime>
  <Words>250</Words>
  <Application>Microsoft Office PowerPoint</Application>
  <PresentationFormat>On-screen Show (4:3)</PresentationFormat>
  <Paragraphs>71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Powerpoint CD CCG template</vt:lpstr>
      <vt:lpstr>CHILDREN, YOUNG PEOPLE AND FAMILIES COMMISSIONING TEAM</vt:lpstr>
      <vt:lpstr>PowerPoint Presentation</vt:lpstr>
      <vt:lpstr>Why Integrate?</vt:lpstr>
      <vt:lpstr>Who is integrating</vt:lpstr>
      <vt:lpstr>The Children’s team</vt:lpstr>
      <vt:lpstr>Project priorities</vt:lpstr>
      <vt:lpstr>Project priorities</vt:lpstr>
      <vt:lpstr>Project Priorities – Mental Health</vt:lpstr>
      <vt:lpstr>Business as Usual</vt:lpstr>
      <vt:lpstr>Why these?</vt:lpstr>
      <vt:lpstr>What next?</vt:lpstr>
      <vt:lpstr>PowerPoint Presentation</vt:lpstr>
    </vt:vector>
  </TitlesOfParts>
  <Company>NHS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CHILDREN, YOUNG PEOPLE AND FAMILIES COMMISSIONING TEAM</dc:title>
  <dc:creator>Alison.Ayres</dc:creator>
  <cp:lastModifiedBy>MCT Durham</cp:lastModifiedBy>
  <cp:revision>22</cp:revision>
  <dcterms:created xsi:type="dcterms:W3CDTF">2021-05-12T13:57:18Z</dcterms:created>
  <dcterms:modified xsi:type="dcterms:W3CDTF">2021-06-16T15:35:52Z</dcterms:modified>
</cp:coreProperties>
</file>