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"/>
  </p:notesMasterIdLst>
  <p:sldIdLst>
    <p:sldId id="268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461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C8394-7B08-42E5-9C6D-87486F1FAC52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CCD03-1BBC-489C-946E-8ACB82907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25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D6316D31-52DF-41A5-8365-C03A5FFCC71A}" type="slidenum">
              <a:rPr lang="en-US" altLang="en-US" sz="1200">
                <a:solidFill>
                  <a:prstClr val="black"/>
                </a:solidFill>
              </a:rPr>
              <a:pPr/>
              <a:t>1</a:t>
            </a:fld>
            <a:endParaRPr lang="en-US" alt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72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6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938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7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32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802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471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8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66800"/>
            <a:ext cx="1943100" cy="50292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76900" cy="50292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78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72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99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918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67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33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07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086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354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2679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64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66800"/>
            <a:ext cx="1943100" cy="50292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066800"/>
            <a:ext cx="5676900" cy="50292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2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484313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2205038"/>
            <a:ext cx="77724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7" descr="Tees,%20Esk%20and%20Wear%20Valleys%20Col%20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85738"/>
            <a:ext cx="39814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7" descr="clear lozenges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08050"/>
            <a:ext cx="8135937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8" descr="TEWV_maki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146800"/>
            <a:ext cx="66246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79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9pPr>
    </p:titleStyle>
    <p:bodyStyle>
      <a:lvl1pPr marL="287338" indent="-287338" algn="l" rtl="0" eaLnBrk="0" fontAlgn="base" hangingPunct="0">
        <a:spcBef>
          <a:spcPct val="20000"/>
        </a:spcBef>
        <a:spcAft>
          <a:spcPct val="20000"/>
        </a:spcAft>
        <a:buClr>
          <a:srgbClr val="CD0921"/>
        </a:buClr>
        <a:buFont typeface="Wingdings" pitchFamily="2" charset="2"/>
        <a:buChar char="l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2575" algn="l" rtl="0" eaLnBrk="0" fontAlgn="base" hangingPunct="0">
        <a:spcBef>
          <a:spcPct val="20000"/>
        </a:spcBef>
        <a:spcAft>
          <a:spcPct val="20000"/>
        </a:spcAft>
        <a:buClr>
          <a:srgbClr val="5D9E34"/>
        </a:buClr>
        <a:buFont typeface="Wingdings" pitchFamily="2" charset="2"/>
        <a:buChar char="l"/>
        <a:defRPr>
          <a:solidFill>
            <a:schemeClr val="tx1"/>
          </a:solidFill>
          <a:latin typeface="+mn-lt"/>
          <a:ea typeface="+mn-ea"/>
        </a:defRPr>
      </a:lvl2pPr>
      <a:lvl3pPr marL="1239838" indent="-288925" algn="l" rtl="0" eaLnBrk="0" fontAlgn="base" hangingPunct="0">
        <a:spcBef>
          <a:spcPct val="20000"/>
        </a:spcBef>
        <a:spcAft>
          <a:spcPct val="20000"/>
        </a:spcAft>
        <a:buClr>
          <a:srgbClr val="0A77AD"/>
        </a:buClr>
        <a:buFont typeface="Wingdings" pitchFamily="2" charset="2"/>
        <a:buChar char="l"/>
        <a:defRPr>
          <a:solidFill>
            <a:schemeClr val="tx1"/>
          </a:solidFill>
          <a:latin typeface="+mn-lt"/>
          <a:ea typeface="+mn-ea"/>
        </a:defRPr>
      </a:lvl3pPr>
      <a:lvl4pPr marL="2132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55111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30083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34655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9227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43799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484313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2205038"/>
            <a:ext cx="77724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7" descr="Tees,%20Esk%20and%20Wear%20Valleys%20Col%20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85738"/>
            <a:ext cx="39814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7" descr="clear lozenges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08050"/>
            <a:ext cx="8135937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8" descr="TEWV_maki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146800"/>
            <a:ext cx="6624637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14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34" charset="-128"/>
          <a:cs typeface="ＭＳ Ｐゴシック" pitchFamily="10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34" charset="-128"/>
          <a:cs typeface="ＭＳ Ｐゴシック" pitchFamily="10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34" charset="-128"/>
          <a:cs typeface="ＭＳ Ｐゴシック" pitchFamily="10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76AE"/>
          </a:solidFill>
          <a:latin typeface="Arial" pitchFamily="100" charset="0"/>
          <a:ea typeface="ＭＳ Ｐゴシック" pitchFamily="34" charset="-128"/>
          <a:cs typeface="ＭＳ Ｐゴシック" pitchFamily="10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5D9E34"/>
          </a:solidFill>
          <a:latin typeface="Arial" pitchFamily="100" charset="0"/>
          <a:ea typeface="ＭＳ Ｐゴシック" pitchFamily="100" charset="-128"/>
          <a:cs typeface="ＭＳ Ｐゴシック" pitchFamily="100" charset="-128"/>
        </a:defRPr>
      </a:lvl9pPr>
    </p:titleStyle>
    <p:bodyStyle>
      <a:lvl1pPr marL="287338" indent="-287338" algn="l" rtl="0" eaLnBrk="0" fontAlgn="base" hangingPunct="0">
        <a:spcBef>
          <a:spcPct val="20000"/>
        </a:spcBef>
        <a:spcAft>
          <a:spcPct val="20000"/>
        </a:spcAft>
        <a:buClr>
          <a:srgbClr val="CD0921"/>
        </a:buClr>
        <a:buFont typeface="Wingdings" pitchFamily="2" charset="2"/>
        <a:buChar char="l"/>
        <a:defRPr sz="24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760413" indent="-282575" algn="l" rtl="0" eaLnBrk="0" fontAlgn="base" hangingPunct="0">
        <a:spcBef>
          <a:spcPct val="20000"/>
        </a:spcBef>
        <a:spcAft>
          <a:spcPct val="20000"/>
        </a:spcAft>
        <a:buClr>
          <a:srgbClr val="5D9E34"/>
        </a:buClr>
        <a:buFont typeface="Wingdings" pitchFamily="2" charset="2"/>
        <a:buChar char="l"/>
        <a:defRPr>
          <a:solidFill>
            <a:schemeClr val="tx1"/>
          </a:solidFill>
          <a:latin typeface="+mn-lt"/>
          <a:ea typeface="ＭＳ Ｐゴシック" pitchFamily="34" charset="-128"/>
        </a:defRPr>
      </a:lvl2pPr>
      <a:lvl3pPr marL="1239838" indent="-288925" algn="l" rtl="0" eaLnBrk="0" fontAlgn="base" hangingPunct="0">
        <a:spcBef>
          <a:spcPct val="20000"/>
        </a:spcBef>
        <a:spcAft>
          <a:spcPct val="20000"/>
        </a:spcAft>
        <a:buClr>
          <a:srgbClr val="0A77AD"/>
        </a:buClr>
        <a:buFont typeface="Wingdings" pitchFamily="2" charset="2"/>
        <a:buChar char="l"/>
        <a:defRPr>
          <a:solidFill>
            <a:schemeClr val="tx1"/>
          </a:solidFill>
          <a:latin typeface="+mn-lt"/>
          <a:ea typeface="ＭＳ Ｐゴシック" pitchFamily="34" charset="-128"/>
        </a:defRPr>
      </a:lvl3pPr>
      <a:lvl4pPr marL="2132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34" charset="-128"/>
        </a:defRPr>
      </a:lvl4pPr>
      <a:lvl5pPr marL="255111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34" charset="-128"/>
        </a:defRPr>
      </a:lvl5pPr>
      <a:lvl6pPr marL="30083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34655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9227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43799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en-US" dirty="0"/>
              <a:t>County Durham</a:t>
            </a:r>
            <a:br>
              <a:rPr lang="en-US" altLang="en-US" dirty="0"/>
            </a:br>
            <a:r>
              <a:rPr lang="en-US" altLang="en-US" dirty="0"/>
              <a:t>Neurodevelopmental Diagnostic Assessment Pathway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8888" y="3933825"/>
            <a:ext cx="6400800" cy="1752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+mj-lt"/>
                <a:ea typeface="MS PGothic" pitchFamily="34" charset="-128"/>
              </a:rPr>
              <a:t>Gillian Leckenby, Locality Manager</a:t>
            </a:r>
          </a:p>
          <a:p>
            <a:pPr>
              <a:defRPr/>
            </a:pPr>
            <a:r>
              <a:rPr lang="en-US" dirty="0">
                <a:latin typeface="+mj-lt"/>
                <a:ea typeface="MS PGothic" pitchFamily="34" charset="-128"/>
              </a:rPr>
              <a:t>Jill Raeburn, Service Manager</a:t>
            </a:r>
          </a:p>
          <a:p>
            <a:pPr>
              <a:defRPr/>
            </a:pPr>
            <a:r>
              <a:rPr lang="en-US" dirty="0">
                <a:latin typeface="+mj-lt"/>
                <a:ea typeface="MS PGothic" pitchFamily="34" charset="-128"/>
              </a:rPr>
              <a:t>Durham and Darlington CAMHS</a:t>
            </a:r>
          </a:p>
          <a:p>
            <a:pPr>
              <a:defRPr/>
            </a:pPr>
            <a:endParaRPr lang="en-US" dirty="0"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2125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63888" y="1427058"/>
            <a:ext cx="2259042" cy="1618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 Placeholder 5"/>
          <p:cNvSpPr txBox="1">
            <a:spLocks/>
          </p:cNvSpPr>
          <p:nvPr/>
        </p:nvSpPr>
        <p:spPr bwMode="auto">
          <a:xfrm>
            <a:off x="4997152" y="3045096"/>
            <a:ext cx="3888432" cy="279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7338" indent="-287338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D0921"/>
              </a:buClr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257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5D9E34"/>
              </a:buClr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239838" indent="-28892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0A77AD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2132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5511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30083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34655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9227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43799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b="1" kern="0" dirty="0"/>
              <a:t>One pathway</a:t>
            </a:r>
          </a:p>
          <a:p>
            <a:r>
              <a:rPr lang="en-GB" sz="2400" kern="0" dirty="0"/>
              <a:t>Neurodevelopmental pathway</a:t>
            </a:r>
          </a:p>
          <a:p>
            <a:r>
              <a:rPr lang="en-GB" sz="2400" kern="0" dirty="0"/>
              <a:t>Assessment for ASD/ADHD/ASD+ADHD/ complex presentations</a:t>
            </a:r>
          </a:p>
        </p:txBody>
      </p:sp>
      <p:sp>
        <p:nvSpPr>
          <p:cNvPr id="16" name="Text Placeholder 5"/>
          <p:cNvSpPr txBox="1">
            <a:spLocks/>
          </p:cNvSpPr>
          <p:nvPr/>
        </p:nvSpPr>
        <p:spPr bwMode="auto">
          <a:xfrm>
            <a:off x="323528" y="3068960"/>
            <a:ext cx="4026024" cy="264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87338" indent="-287338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D0921"/>
              </a:buClr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257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5D9E34"/>
              </a:buClr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239838" indent="-288925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0A77AD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2132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25511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30083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34655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9227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4379913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GB" b="1" kern="0" dirty="0"/>
              <a:t>Separate pathways </a:t>
            </a:r>
          </a:p>
          <a:p>
            <a:r>
              <a:rPr lang="en-GB" sz="2400" kern="0" dirty="0"/>
              <a:t>Autism Spectrum Disorder Assessment pathway </a:t>
            </a:r>
          </a:p>
          <a:p>
            <a:r>
              <a:rPr lang="en-GB" sz="2400" kern="0" dirty="0"/>
              <a:t>Attention Deficit Disorder Assessment pathway</a:t>
            </a:r>
          </a:p>
        </p:txBody>
      </p:sp>
    </p:spTree>
    <p:extLst>
      <p:ext uri="{BB962C8B-B14F-4D97-AF65-F5344CB8AC3E}">
        <p14:creationId xmlns:p14="http://schemas.microsoft.com/office/powerpoint/2010/main" val="30188195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5D9E34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00" charset="0"/>
            <a:ea typeface="ＭＳ Ｐゴシック" pitchFamily="100" charset="-128"/>
            <a:cs typeface="ＭＳ Ｐゴシック" pitchFamily="10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00" charset="0"/>
            <a:ea typeface="ＭＳ Ｐゴシック" pitchFamily="100" charset="-128"/>
            <a:cs typeface="ＭＳ Ｐゴシック" pitchFamily="10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FFFFF"/>
      </a:lt1>
      <a:dk2>
        <a:srgbClr val="5D9E34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00" charset="0"/>
            <a:ea typeface="ＭＳ Ｐゴシック" pitchFamily="100" charset="-128"/>
            <a:cs typeface="ＭＳ Ｐゴシック" pitchFamily="10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00" charset="0"/>
            <a:ea typeface="ＭＳ Ｐゴシック" pitchFamily="100" charset="-128"/>
            <a:cs typeface="ＭＳ Ｐゴシック" pitchFamily="10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27953</TotalTime>
  <Words>50</Words>
  <Application>Microsoft Office PowerPoint</Application>
  <PresentationFormat>On-screen Show (4:3)</PresentationFormat>
  <Paragraphs>11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Wingdings</vt:lpstr>
      <vt:lpstr>Blank Presentation</vt:lpstr>
      <vt:lpstr>1_Blank Presentation</vt:lpstr>
      <vt:lpstr>County Durham Neurodevelopmental Diagnostic Assessment Pathway</vt:lpstr>
      <vt:lpstr>PowerPoint Presentation</vt:lpstr>
    </vt:vector>
  </TitlesOfParts>
  <Company>Tees, Esk and Wear Valleys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Neurodevelopmental Pathway</dc:title>
  <dc:creator>Emma Honey</dc:creator>
  <cp:lastModifiedBy>MCT Durham</cp:lastModifiedBy>
  <cp:revision>8</cp:revision>
  <dcterms:created xsi:type="dcterms:W3CDTF">2021-04-27T08:13:52Z</dcterms:created>
  <dcterms:modified xsi:type="dcterms:W3CDTF">2021-05-18T20:55:04Z</dcterms:modified>
</cp:coreProperties>
</file>