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5" r:id="rId1"/>
  </p:sldMasterIdLst>
  <p:notesMasterIdLst>
    <p:notesMasterId r:id="rId12"/>
  </p:notesMasterIdLst>
  <p:handoutMasterIdLst>
    <p:handoutMasterId r:id="rId13"/>
  </p:handoutMasterIdLst>
  <p:sldIdLst>
    <p:sldId id="525" r:id="rId2"/>
    <p:sldId id="522" r:id="rId3"/>
    <p:sldId id="319" r:id="rId4"/>
    <p:sldId id="527" r:id="rId5"/>
    <p:sldId id="528" r:id="rId6"/>
    <p:sldId id="530" r:id="rId7"/>
    <p:sldId id="529" r:id="rId8"/>
    <p:sldId id="323" r:id="rId9"/>
    <p:sldId id="526" r:id="rId10"/>
    <p:sldId id="524" r:id="rId11"/>
  </p:sldIdLst>
  <p:sldSz cx="9144000" cy="6858000" type="screen4x3"/>
  <p:notesSz cx="6805613" cy="9944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2">
          <p15:clr>
            <a:srgbClr val="A4A3A4"/>
          </p15:clr>
        </p15:guide>
        <p15:guide id="2" pos="214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FF"/>
    <a:srgbClr val="CC66FF"/>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5" autoAdjust="0"/>
    <p:restoredTop sz="81633" autoAdjust="0"/>
  </p:normalViewPr>
  <p:slideViewPr>
    <p:cSldViewPr>
      <p:cViewPr varScale="1">
        <p:scale>
          <a:sx n="73" d="100"/>
          <a:sy n="73" d="100"/>
        </p:scale>
        <p:origin x="1422" y="72"/>
      </p:cViewPr>
      <p:guideLst>
        <p:guide orient="horz" pos="2160"/>
        <p:guide pos="2880"/>
      </p:guideLst>
    </p:cSldViewPr>
  </p:slideViewPr>
  <p:notesTextViewPr>
    <p:cViewPr>
      <p:scale>
        <a:sx n="1" d="1"/>
        <a:sy n="1" d="1"/>
      </p:scale>
      <p:origin x="0" y="0"/>
    </p:cViewPr>
  </p:notesTextViewPr>
  <p:sorterViewPr>
    <p:cViewPr>
      <p:scale>
        <a:sx n="100" d="100"/>
        <a:sy n="100" d="100"/>
      </p:scale>
      <p:origin x="0" y="3552"/>
    </p:cViewPr>
  </p:sorterViewPr>
  <p:notesViewPr>
    <p:cSldViewPr>
      <p:cViewPr varScale="1">
        <p:scale>
          <a:sx n="70" d="100"/>
          <a:sy n="70" d="100"/>
        </p:scale>
        <p:origin x="-1902" y="-90"/>
      </p:cViewPr>
      <p:guideLst>
        <p:guide orient="horz" pos="3132"/>
        <p:guide pos="214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1" Type="http://schemas.openxmlformats.org/officeDocument/2006/relationships/hyperlink" Target="mailto:sendiass@durham.gov.uk"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mailto:sendiass@durham.gov.uk" TargetMode="Externa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262A79-27A3-4F75-9275-345F2C39561F}"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980A86F0-57F7-4FD1-B8BF-6462D019928F}">
      <dgm:prSet/>
      <dgm:spPr/>
      <dgm:t>
        <a:bodyPr/>
        <a:lstStyle/>
        <a:p>
          <a:r>
            <a:rPr lang="en-GB" dirty="0"/>
            <a:t>Telephone: 0191 5873541 or 03000 267004 including 24 hours answer machine (please leave a message if they can’t get through first time).</a:t>
          </a:r>
          <a:endParaRPr lang="en-US" dirty="0"/>
        </a:p>
      </dgm:t>
    </dgm:pt>
    <dgm:pt modelId="{D5FCA99A-E97B-4390-BF62-4DB7C68EB375}" type="parTrans" cxnId="{4E01F086-FEF6-4762-B971-C5761F596544}">
      <dgm:prSet/>
      <dgm:spPr/>
      <dgm:t>
        <a:bodyPr/>
        <a:lstStyle/>
        <a:p>
          <a:endParaRPr lang="en-US"/>
        </a:p>
      </dgm:t>
    </dgm:pt>
    <dgm:pt modelId="{E27F13C3-B6B6-4D6E-9F43-E96070AF00EB}" type="sibTrans" cxnId="{4E01F086-FEF6-4762-B971-C5761F596544}">
      <dgm:prSet/>
      <dgm:spPr/>
      <dgm:t>
        <a:bodyPr/>
        <a:lstStyle/>
        <a:p>
          <a:endParaRPr lang="en-US"/>
        </a:p>
      </dgm:t>
    </dgm:pt>
    <dgm:pt modelId="{CE2343DA-E88D-4165-8C0B-EA5AC3339A2A}">
      <dgm:prSet/>
      <dgm:spPr/>
      <dgm:t>
        <a:bodyPr/>
        <a:lstStyle/>
        <a:p>
          <a:r>
            <a:rPr lang="en-GB" dirty="0">
              <a:solidFill>
                <a:schemeClr val="bg1"/>
              </a:solidFill>
            </a:rPr>
            <a:t>Email: </a:t>
          </a:r>
          <a:r>
            <a:rPr lang="en-GB"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sendiass@durham.gov.uk</a:t>
          </a:r>
          <a:endParaRPr lang="en-US" dirty="0">
            <a:solidFill>
              <a:schemeClr val="bg1"/>
            </a:solidFill>
          </a:endParaRPr>
        </a:p>
      </dgm:t>
    </dgm:pt>
    <dgm:pt modelId="{BE273CD6-EE89-40C9-B43E-6E8E21C1F31F}" type="parTrans" cxnId="{92CF992E-FF99-478B-B6A9-02F7BFD07F3F}">
      <dgm:prSet/>
      <dgm:spPr/>
      <dgm:t>
        <a:bodyPr/>
        <a:lstStyle/>
        <a:p>
          <a:endParaRPr lang="en-US"/>
        </a:p>
      </dgm:t>
    </dgm:pt>
    <dgm:pt modelId="{4648C992-99C8-4972-A3A6-AE23B44ABF8C}" type="sibTrans" cxnId="{92CF992E-FF99-478B-B6A9-02F7BFD07F3F}">
      <dgm:prSet/>
      <dgm:spPr/>
      <dgm:t>
        <a:bodyPr/>
        <a:lstStyle/>
        <a:p>
          <a:endParaRPr lang="en-US"/>
        </a:p>
      </dgm:t>
    </dgm:pt>
    <dgm:pt modelId="{125F8E19-82D1-48F8-8491-4DDD64BC31EB}">
      <dgm:prSet/>
      <dgm:spPr/>
      <dgm:t>
        <a:bodyPr/>
        <a:lstStyle/>
        <a:p>
          <a:r>
            <a:rPr lang="en-GB" dirty="0"/>
            <a:t>Website: https://durhamsendiass.info/</a:t>
          </a:r>
          <a:endParaRPr lang="en-US" dirty="0"/>
        </a:p>
      </dgm:t>
    </dgm:pt>
    <dgm:pt modelId="{4819E06F-E416-45D7-BBA6-D9EA886F8394}" type="parTrans" cxnId="{8C1DD8FB-1F8A-4230-B811-C937F7E5D18B}">
      <dgm:prSet/>
      <dgm:spPr/>
      <dgm:t>
        <a:bodyPr/>
        <a:lstStyle/>
        <a:p>
          <a:endParaRPr lang="en-US"/>
        </a:p>
      </dgm:t>
    </dgm:pt>
    <dgm:pt modelId="{B9ADD624-8537-44D3-AA85-96A408042038}" type="sibTrans" cxnId="{8C1DD8FB-1F8A-4230-B811-C937F7E5D18B}">
      <dgm:prSet/>
      <dgm:spPr/>
      <dgm:t>
        <a:bodyPr/>
        <a:lstStyle/>
        <a:p>
          <a:endParaRPr lang="en-US"/>
        </a:p>
      </dgm:t>
    </dgm:pt>
    <dgm:pt modelId="{162F8134-89FD-4B45-8267-D1C0C6EFB5FD}">
      <dgm:prSet/>
      <dgm:spPr/>
      <dgm:t>
        <a:bodyPr/>
        <a:lstStyle/>
        <a:p>
          <a:r>
            <a:rPr lang="en-GB" dirty="0"/>
            <a:t>Facebook Messenger </a:t>
          </a:r>
          <a:endParaRPr lang="en-US" dirty="0"/>
        </a:p>
      </dgm:t>
    </dgm:pt>
    <dgm:pt modelId="{78EDC5C8-1342-4166-865C-8AFDEA627C69}" type="parTrans" cxnId="{92DA0BF6-F5E0-4469-8A82-B736E33C3AB2}">
      <dgm:prSet/>
      <dgm:spPr/>
      <dgm:t>
        <a:bodyPr/>
        <a:lstStyle/>
        <a:p>
          <a:endParaRPr lang="en-US"/>
        </a:p>
      </dgm:t>
    </dgm:pt>
    <dgm:pt modelId="{A032D5A1-EF52-4F2F-9CBC-415A62E5F80E}" type="sibTrans" cxnId="{92DA0BF6-F5E0-4469-8A82-B736E33C3AB2}">
      <dgm:prSet/>
      <dgm:spPr/>
      <dgm:t>
        <a:bodyPr/>
        <a:lstStyle/>
        <a:p>
          <a:endParaRPr lang="en-US"/>
        </a:p>
      </dgm:t>
    </dgm:pt>
    <dgm:pt modelId="{151AF7A3-049D-414A-84AE-430253545434}" type="pres">
      <dgm:prSet presAssocID="{6F262A79-27A3-4F75-9275-345F2C39561F}" presName="linear" presStyleCnt="0">
        <dgm:presLayoutVars>
          <dgm:animLvl val="lvl"/>
          <dgm:resizeHandles val="exact"/>
        </dgm:presLayoutVars>
      </dgm:prSet>
      <dgm:spPr/>
    </dgm:pt>
    <dgm:pt modelId="{D162F21D-62F6-427C-BEA1-F342B1BB4CEF}" type="pres">
      <dgm:prSet presAssocID="{980A86F0-57F7-4FD1-B8BF-6462D019928F}" presName="parentText" presStyleLbl="node1" presStyleIdx="0" presStyleCnt="4">
        <dgm:presLayoutVars>
          <dgm:chMax val="0"/>
          <dgm:bulletEnabled val="1"/>
        </dgm:presLayoutVars>
      </dgm:prSet>
      <dgm:spPr/>
    </dgm:pt>
    <dgm:pt modelId="{897F9C93-A538-478F-ACC8-1760F82E8407}" type="pres">
      <dgm:prSet presAssocID="{E27F13C3-B6B6-4D6E-9F43-E96070AF00EB}" presName="spacer" presStyleCnt="0"/>
      <dgm:spPr/>
    </dgm:pt>
    <dgm:pt modelId="{126A514E-194A-48D0-AEB5-082004D46F4C}" type="pres">
      <dgm:prSet presAssocID="{CE2343DA-E88D-4165-8C0B-EA5AC3339A2A}" presName="parentText" presStyleLbl="node1" presStyleIdx="1" presStyleCnt="4">
        <dgm:presLayoutVars>
          <dgm:chMax val="0"/>
          <dgm:bulletEnabled val="1"/>
        </dgm:presLayoutVars>
      </dgm:prSet>
      <dgm:spPr/>
    </dgm:pt>
    <dgm:pt modelId="{731D8FE0-13C2-4201-A049-6C861F4A9285}" type="pres">
      <dgm:prSet presAssocID="{4648C992-99C8-4972-A3A6-AE23B44ABF8C}" presName="spacer" presStyleCnt="0"/>
      <dgm:spPr/>
    </dgm:pt>
    <dgm:pt modelId="{0CDD548B-F0F0-45D9-9897-C1A2BAC60923}" type="pres">
      <dgm:prSet presAssocID="{125F8E19-82D1-48F8-8491-4DDD64BC31EB}" presName="parentText" presStyleLbl="node1" presStyleIdx="2" presStyleCnt="4">
        <dgm:presLayoutVars>
          <dgm:chMax val="0"/>
          <dgm:bulletEnabled val="1"/>
        </dgm:presLayoutVars>
      </dgm:prSet>
      <dgm:spPr/>
    </dgm:pt>
    <dgm:pt modelId="{68326DA3-6751-4AE3-90E5-1B2D212848EE}" type="pres">
      <dgm:prSet presAssocID="{B9ADD624-8537-44D3-AA85-96A408042038}" presName="spacer" presStyleCnt="0"/>
      <dgm:spPr/>
    </dgm:pt>
    <dgm:pt modelId="{4A4F9610-CBFA-44E7-BFB0-69FD9A3A1EC0}" type="pres">
      <dgm:prSet presAssocID="{162F8134-89FD-4B45-8267-D1C0C6EFB5FD}" presName="parentText" presStyleLbl="node1" presStyleIdx="3" presStyleCnt="4">
        <dgm:presLayoutVars>
          <dgm:chMax val="0"/>
          <dgm:bulletEnabled val="1"/>
        </dgm:presLayoutVars>
      </dgm:prSet>
      <dgm:spPr/>
    </dgm:pt>
  </dgm:ptLst>
  <dgm:cxnLst>
    <dgm:cxn modelId="{B4E4DA2C-10AD-4FAD-A7BD-550D3A9842F2}" type="presOf" srcId="{162F8134-89FD-4B45-8267-D1C0C6EFB5FD}" destId="{4A4F9610-CBFA-44E7-BFB0-69FD9A3A1EC0}" srcOrd="0" destOrd="0" presId="urn:microsoft.com/office/officeart/2005/8/layout/vList2"/>
    <dgm:cxn modelId="{92CF992E-FF99-478B-B6A9-02F7BFD07F3F}" srcId="{6F262A79-27A3-4F75-9275-345F2C39561F}" destId="{CE2343DA-E88D-4165-8C0B-EA5AC3339A2A}" srcOrd="1" destOrd="0" parTransId="{BE273CD6-EE89-40C9-B43E-6E8E21C1F31F}" sibTransId="{4648C992-99C8-4972-A3A6-AE23B44ABF8C}"/>
    <dgm:cxn modelId="{4E01F086-FEF6-4762-B971-C5761F596544}" srcId="{6F262A79-27A3-4F75-9275-345F2C39561F}" destId="{980A86F0-57F7-4FD1-B8BF-6462D019928F}" srcOrd="0" destOrd="0" parTransId="{D5FCA99A-E97B-4390-BF62-4DB7C68EB375}" sibTransId="{E27F13C3-B6B6-4D6E-9F43-E96070AF00EB}"/>
    <dgm:cxn modelId="{FA2A70A2-91A1-4ED7-8395-C7ADD0857844}" type="presOf" srcId="{CE2343DA-E88D-4165-8C0B-EA5AC3339A2A}" destId="{126A514E-194A-48D0-AEB5-082004D46F4C}" srcOrd="0" destOrd="0" presId="urn:microsoft.com/office/officeart/2005/8/layout/vList2"/>
    <dgm:cxn modelId="{1A99CFCB-0A6C-4D93-B057-0C7BB1415A4B}" type="presOf" srcId="{6F262A79-27A3-4F75-9275-345F2C39561F}" destId="{151AF7A3-049D-414A-84AE-430253545434}" srcOrd="0" destOrd="0" presId="urn:microsoft.com/office/officeart/2005/8/layout/vList2"/>
    <dgm:cxn modelId="{21EEA7E6-23E0-4957-9C5F-B7CA5478B389}" type="presOf" srcId="{125F8E19-82D1-48F8-8491-4DDD64BC31EB}" destId="{0CDD548B-F0F0-45D9-9897-C1A2BAC60923}" srcOrd="0" destOrd="0" presId="urn:microsoft.com/office/officeart/2005/8/layout/vList2"/>
    <dgm:cxn modelId="{92DA0BF6-F5E0-4469-8A82-B736E33C3AB2}" srcId="{6F262A79-27A3-4F75-9275-345F2C39561F}" destId="{162F8134-89FD-4B45-8267-D1C0C6EFB5FD}" srcOrd="3" destOrd="0" parTransId="{78EDC5C8-1342-4166-865C-8AFDEA627C69}" sibTransId="{A032D5A1-EF52-4F2F-9CBC-415A62E5F80E}"/>
    <dgm:cxn modelId="{8C1DD8FB-1F8A-4230-B811-C937F7E5D18B}" srcId="{6F262A79-27A3-4F75-9275-345F2C39561F}" destId="{125F8E19-82D1-48F8-8491-4DDD64BC31EB}" srcOrd="2" destOrd="0" parTransId="{4819E06F-E416-45D7-BBA6-D9EA886F8394}" sibTransId="{B9ADD624-8537-44D3-AA85-96A408042038}"/>
    <dgm:cxn modelId="{BE769FFE-36A4-4169-8725-5EB754795BFF}" type="presOf" srcId="{980A86F0-57F7-4FD1-B8BF-6462D019928F}" destId="{D162F21D-62F6-427C-BEA1-F342B1BB4CEF}" srcOrd="0" destOrd="0" presId="urn:microsoft.com/office/officeart/2005/8/layout/vList2"/>
    <dgm:cxn modelId="{2EE97E93-8557-4DDA-B7E2-F655A6B63BCE}" type="presParOf" srcId="{151AF7A3-049D-414A-84AE-430253545434}" destId="{D162F21D-62F6-427C-BEA1-F342B1BB4CEF}" srcOrd="0" destOrd="0" presId="urn:microsoft.com/office/officeart/2005/8/layout/vList2"/>
    <dgm:cxn modelId="{CF73D802-7E28-43F2-9210-D84B9257D548}" type="presParOf" srcId="{151AF7A3-049D-414A-84AE-430253545434}" destId="{897F9C93-A538-478F-ACC8-1760F82E8407}" srcOrd="1" destOrd="0" presId="urn:microsoft.com/office/officeart/2005/8/layout/vList2"/>
    <dgm:cxn modelId="{D5CB874C-70D8-4965-A182-4A9D6BD2FAEE}" type="presParOf" srcId="{151AF7A3-049D-414A-84AE-430253545434}" destId="{126A514E-194A-48D0-AEB5-082004D46F4C}" srcOrd="2" destOrd="0" presId="urn:microsoft.com/office/officeart/2005/8/layout/vList2"/>
    <dgm:cxn modelId="{0ABE5719-6DAF-41F9-9588-9FA8881828FD}" type="presParOf" srcId="{151AF7A3-049D-414A-84AE-430253545434}" destId="{731D8FE0-13C2-4201-A049-6C861F4A9285}" srcOrd="3" destOrd="0" presId="urn:microsoft.com/office/officeart/2005/8/layout/vList2"/>
    <dgm:cxn modelId="{794BBBDE-7D78-498E-8F4C-E903BAD2FBED}" type="presParOf" srcId="{151AF7A3-049D-414A-84AE-430253545434}" destId="{0CDD548B-F0F0-45D9-9897-C1A2BAC60923}" srcOrd="4" destOrd="0" presId="urn:microsoft.com/office/officeart/2005/8/layout/vList2"/>
    <dgm:cxn modelId="{9C4843A0-3DCF-4743-B4FE-04EF9E0FE56A}" type="presParOf" srcId="{151AF7A3-049D-414A-84AE-430253545434}" destId="{68326DA3-6751-4AE3-90E5-1B2D212848EE}" srcOrd="5" destOrd="0" presId="urn:microsoft.com/office/officeart/2005/8/layout/vList2"/>
    <dgm:cxn modelId="{0E9CF9B3-3412-414F-BBE9-F5DF0F20C311}" type="presParOf" srcId="{151AF7A3-049D-414A-84AE-430253545434}" destId="{4A4F9610-CBFA-44E7-BFB0-69FD9A3A1EC0}"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62F21D-62F6-427C-BEA1-F342B1BB4CEF}">
      <dsp:nvSpPr>
        <dsp:cNvPr id="0" name=""/>
        <dsp:cNvSpPr/>
      </dsp:nvSpPr>
      <dsp:spPr>
        <a:xfrm>
          <a:off x="0" y="653256"/>
          <a:ext cx="5098256" cy="1044809"/>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dirty="0"/>
            <a:t>Telephone: 0191 5873541 or 03000 267004 including 24 hours answer machine (please leave a message if they can’t get through first time).</a:t>
          </a:r>
          <a:endParaRPr lang="en-US" sz="1900" kern="1200" dirty="0"/>
        </a:p>
      </dsp:txBody>
      <dsp:txXfrm>
        <a:off x="51003" y="704259"/>
        <a:ext cx="4996250" cy="942803"/>
      </dsp:txXfrm>
    </dsp:sp>
    <dsp:sp modelId="{126A514E-194A-48D0-AEB5-082004D46F4C}">
      <dsp:nvSpPr>
        <dsp:cNvPr id="0" name=""/>
        <dsp:cNvSpPr/>
      </dsp:nvSpPr>
      <dsp:spPr>
        <a:xfrm>
          <a:off x="0" y="1752786"/>
          <a:ext cx="5098256" cy="1044809"/>
        </a:xfrm>
        <a:prstGeom prst="roundRect">
          <a:avLst/>
        </a:prstGeom>
        <a:solidFill>
          <a:schemeClr val="accent5">
            <a:hueOff val="2003568"/>
            <a:satOff val="-8793"/>
            <a:lumOff val="261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dirty="0">
              <a:solidFill>
                <a:schemeClr val="bg1"/>
              </a:solidFill>
            </a:rPr>
            <a:t>Email: </a:t>
          </a:r>
          <a:r>
            <a:rPr lang="en-GB" sz="1900" kern="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sendiass@durham.gov.uk</a:t>
          </a:r>
          <a:endParaRPr lang="en-US" sz="1900" kern="1200" dirty="0">
            <a:solidFill>
              <a:schemeClr val="bg1"/>
            </a:solidFill>
          </a:endParaRPr>
        </a:p>
      </dsp:txBody>
      <dsp:txXfrm>
        <a:off x="51003" y="1803789"/>
        <a:ext cx="4996250" cy="942803"/>
      </dsp:txXfrm>
    </dsp:sp>
    <dsp:sp modelId="{0CDD548B-F0F0-45D9-9897-C1A2BAC60923}">
      <dsp:nvSpPr>
        <dsp:cNvPr id="0" name=""/>
        <dsp:cNvSpPr/>
      </dsp:nvSpPr>
      <dsp:spPr>
        <a:xfrm>
          <a:off x="0" y="2852316"/>
          <a:ext cx="5098256" cy="1044809"/>
        </a:xfrm>
        <a:prstGeom prst="roundRect">
          <a:avLst/>
        </a:prstGeom>
        <a:solidFill>
          <a:schemeClr val="accent5">
            <a:hueOff val="4007135"/>
            <a:satOff val="-17587"/>
            <a:lumOff val="522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dirty="0"/>
            <a:t>Website: https://durhamsendiass.info/</a:t>
          </a:r>
          <a:endParaRPr lang="en-US" sz="1900" kern="1200" dirty="0"/>
        </a:p>
      </dsp:txBody>
      <dsp:txXfrm>
        <a:off x="51003" y="2903319"/>
        <a:ext cx="4996250" cy="942803"/>
      </dsp:txXfrm>
    </dsp:sp>
    <dsp:sp modelId="{4A4F9610-CBFA-44E7-BFB0-69FD9A3A1EC0}">
      <dsp:nvSpPr>
        <dsp:cNvPr id="0" name=""/>
        <dsp:cNvSpPr/>
      </dsp:nvSpPr>
      <dsp:spPr>
        <a:xfrm>
          <a:off x="0" y="3951846"/>
          <a:ext cx="5098256" cy="1044809"/>
        </a:xfrm>
        <a:prstGeom prst="roundRect">
          <a:avLst/>
        </a:prstGeom>
        <a:solidFill>
          <a:schemeClr val="accent5">
            <a:hueOff val="6010703"/>
            <a:satOff val="-26380"/>
            <a:lumOff val="784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dirty="0"/>
            <a:t>Facebook Messenger </a:t>
          </a:r>
          <a:endParaRPr lang="en-US" sz="1900" kern="1200" dirty="0"/>
        </a:p>
      </dsp:txBody>
      <dsp:txXfrm>
        <a:off x="51003" y="4002849"/>
        <a:ext cx="4996250" cy="94280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4450" y="0"/>
            <a:ext cx="2949575" cy="498475"/>
          </a:xfrm>
          <a:prstGeom prst="rect">
            <a:avLst/>
          </a:prstGeom>
        </p:spPr>
        <p:txBody>
          <a:bodyPr vert="horz" lIns="91440" tIns="45720" rIns="91440" bIns="45720" rtlCol="0"/>
          <a:lstStyle>
            <a:lvl1pPr algn="r">
              <a:defRPr sz="1200"/>
            </a:lvl1pPr>
          </a:lstStyle>
          <a:p>
            <a:fld id="{F82F3B4A-5876-4F25-9A42-BB5189C0082B}" type="datetimeFigureOut">
              <a:rPr lang="en-GB" smtClean="0"/>
              <a:t>23/11/2021</a:t>
            </a:fld>
            <a:endParaRPr lang="en-GB"/>
          </a:p>
        </p:txBody>
      </p:sp>
      <p:sp>
        <p:nvSpPr>
          <p:cNvPr id="4" name="Footer Placeholder 3"/>
          <p:cNvSpPr>
            <a:spLocks noGrp="1"/>
          </p:cNvSpPr>
          <p:nvPr>
            <p:ph type="ftr" sz="quarter" idx="2"/>
          </p:nvPr>
        </p:nvSpPr>
        <p:spPr>
          <a:xfrm>
            <a:off x="0" y="9445625"/>
            <a:ext cx="2949575" cy="49847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4450" y="9445625"/>
            <a:ext cx="2949575" cy="498475"/>
          </a:xfrm>
          <a:prstGeom prst="rect">
            <a:avLst/>
          </a:prstGeom>
        </p:spPr>
        <p:txBody>
          <a:bodyPr vert="horz" lIns="91440" tIns="45720" rIns="91440" bIns="45720" rtlCol="0" anchor="b"/>
          <a:lstStyle>
            <a:lvl1pPr algn="r">
              <a:defRPr sz="1200"/>
            </a:lvl1pPr>
          </a:lstStyle>
          <a:p>
            <a:fld id="{6A2DB8AD-341B-4E48-AFAA-A5F006205567}" type="slidenum">
              <a:rPr lang="en-GB" smtClean="0"/>
              <a:t>‹#›</a:t>
            </a:fld>
            <a:endParaRPr lang="en-GB"/>
          </a:p>
        </p:txBody>
      </p:sp>
    </p:spTree>
    <p:extLst>
      <p:ext uri="{BB962C8B-B14F-4D97-AF65-F5344CB8AC3E}">
        <p14:creationId xmlns:p14="http://schemas.microsoft.com/office/powerpoint/2010/main" val="29444684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720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4939" y="0"/>
            <a:ext cx="2949099" cy="497205"/>
          </a:xfrm>
          <a:prstGeom prst="rect">
            <a:avLst/>
          </a:prstGeom>
        </p:spPr>
        <p:txBody>
          <a:bodyPr vert="horz" lIns="91440" tIns="45720" rIns="91440" bIns="45720" rtlCol="0"/>
          <a:lstStyle>
            <a:lvl1pPr algn="r">
              <a:defRPr sz="1200"/>
            </a:lvl1pPr>
          </a:lstStyle>
          <a:p>
            <a:fld id="{A2B15002-E5C6-441D-BFD5-854920A510CB}" type="datetimeFigureOut">
              <a:rPr lang="en-GB" smtClean="0"/>
              <a:pPr/>
              <a:t>23/11/2021</a:t>
            </a:fld>
            <a:endParaRPr lang="en-GB"/>
          </a:p>
        </p:txBody>
      </p:sp>
      <p:sp>
        <p:nvSpPr>
          <p:cNvPr id="4" name="Slide Image Placeholder 3"/>
          <p:cNvSpPr>
            <a:spLocks noGrp="1" noRot="1" noChangeAspect="1"/>
          </p:cNvSpPr>
          <p:nvPr>
            <p:ph type="sldImg" idx="2"/>
          </p:nvPr>
        </p:nvSpPr>
        <p:spPr>
          <a:xfrm>
            <a:off x="917575" y="746125"/>
            <a:ext cx="4972050" cy="372903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562" y="4723448"/>
            <a:ext cx="5444490" cy="447484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5169"/>
            <a:ext cx="2949099" cy="49720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4939" y="9445169"/>
            <a:ext cx="2949099" cy="497205"/>
          </a:xfrm>
          <a:prstGeom prst="rect">
            <a:avLst/>
          </a:prstGeom>
        </p:spPr>
        <p:txBody>
          <a:bodyPr vert="horz" lIns="91440" tIns="45720" rIns="91440" bIns="45720" rtlCol="0" anchor="b"/>
          <a:lstStyle>
            <a:lvl1pPr algn="r">
              <a:defRPr sz="1200"/>
            </a:lvl1pPr>
          </a:lstStyle>
          <a:p>
            <a:fld id="{7DD26FA5-A8BA-498A-A9FA-12D2AE5314EE}" type="slidenum">
              <a:rPr lang="en-GB" smtClean="0"/>
              <a:pPr/>
              <a:t>‹#›</a:t>
            </a:fld>
            <a:endParaRPr lang="en-GB"/>
          </a:p>
        </p:txBody>
      </p:sp>
    </p:spTree>
    <p:extLst>
      <p:ext uri="{BB962C8B-B14F-4D97-AF65-F5344CB8AC3E}">
        <p14:creationId xmlns:p14="http://schemas.microsoft.com/office/powerpoint/2010/main" val="2584714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Housekeeping arrangements</a:t>
            </a:r>
          </a:p>
          <a:p>
            <a:endParaRPr lang="en-GB" dirty="0"/>
          </a:p>
          <a:p>
            <a:r>
              <a:rPr lang="en-GB" dirty="0"/>
              <a:t>Briefly mention the session format</a:t>
            </a:r>
          </a:p>
          <a:p>
            <a:endParaRPr lang="en-GB" dirty="0"/>
          </a:p>
          <a:p>
            <a:r>
              <a:rPr lang="en-GB" dirty="0"/>
              <a:t>Can speak at end if needed.</a:t>
            </a:r>
          </a:p>
          <a:p>
            <a:endParaRPr lang="en-GB" dirty="0"/>
          </a:p>
        </p:txBody>
      </p:sp>
      <p:sp>
        <p:nvSpPr>
          <p:cNvPr id="4" name="Slide Number Placeholder 3"/>
          <p:cNvSpPr>
            <a:spLocks noGrp="1"/>
          </p:cNvSpPr>
          <p:nvPr>
            <p:ph type="sldNum" sz="quarter" idx="10"/>
          </p:nvPr>
        </p:nvSpPr>
        <p:spPr/>
        <p:txBody>
          <a:bodyPr/>
          <a:lstStyle/>
          <a:p>
            <a:fld id="{7DD26FA5-A8BA-498A-A9FA-12D2AE5314EE}" type="slidenum">
              <a:rPr lang="en-GB" smtClean="0"/>
              <a:pPr/>
              <a:t>3</a:t>
            </a:fld>
            <a:endParaRPr lang="en-GB"/>
          </a:p>
        </p:txBody>
      </p:sp>
    </p:spTree>
    <p:extLst>
      <p:ext uri="{BB962C8B-B14F-4D97-AF65-F5344CB8AC3E}">
        <p14:creationId xmlns:p14="http://schemas.microsoft.com/office/powerpoint/2010/main" val="2361986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DD26FA5-A8BA-498A-A9FA-12D2AE5314EE}" type="slidenum">
              <a:rPr lang="en-GB" smtClean="0"/>
              <a:pPr/>
              <a:t>6</a:t>
            </a:fld>
            <a:endParaRPr lang="en-GB"/>
          </a:p>
        </p:txBody>
      </p:sp>
    </p:spTree>
    <p:extLst>
      <p:ext uri="{BB962C8B-B14F-4D97-AF65-F5344CB8AC3E}">
        <p14:creationId xmlns:p14="http://schemas.microsoft.com/office/powerpoint/2010/main" val="216334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DD26FA5-A8BA-498A-A9FA-12D2AE5314EE}" type="slidenum">
              <a:rPr lang="en-GB" smtClean="0"/>
              <a:pPr/>
              <a:t>8</a:t>
            </a:fld>
            <a:endParaRPr lang="en-GB"/>
          </a:p>
        </p:txBody>
      </p:sp>
    </p:spTree>
    <p:extLst>
      <p:ext uri="{BB962C8B-B14F-4D97-AF65-F5344CB8AC3E}">
        <p14:creationId xmlns:p14="http://schemas.microsoft.com/office/powerpoint/2010/main" val="39499498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DD26FA5-A8BA-498A-A9FA-12D2AE5314EE}" type="slidenum">
              <a:rPr lang="en-GB" smtClean="0"/>
              <a:pPr/>
              <a:t>10</a:t>
            </a:fld>
            <a:endParaRPr lang="en-GB"/>
          </a:p>
        </p:txBody>
      </p:sp>
    </p:spTree>
    <p:extLst>
      <p:ext uri="{BB962C8B-B14F-4D97-AF65-F5344CB8AC3E}">
        <p14:creationId xmlns:p14="http://schemas.microsoft.com/office/powerpoint/2010/main" val="901144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GB">
              <a:solidFill>
                <a:srgbClr val="000000"/>
              </a:solidFill>
            </a:endParaRPr>
          </a:p>
        </p:txBody>
      </p:sp>
      <p:sp>
        <p:nvSpPr>
          <p:cNvPr id="5" name="Footer Placeholder 4"/>
          <p:cNvSpPr>
            <a:spLocks noGrp="1"/>
          </p:cNvSpPr>
          <p:nvPr>
            <p:ph type="ftr" sz="quarter" idx="11"/>
          </p:nvPr>
        </p:nvSpPr>
        <p:spPr/>
        <p:txBody>
          <a:bodyPr/>
          <a:lstStyle/>
          <a:p>
            <a:pPr>
              <a:defRPr/>
            </a:pPr>
            <a:endParaRPr lang="en-GB">
              <a:solidFill>
                <a:srgbClr val="000000"/>
              </a:solidFill>
            </a:endParaRPr>
          </a:p>
        </p:txBody>
      </p:sp>
      <p:sp>
        <p:nvSpPr>
          <p:cNvPr id="6" name="Slide Number Placeholder 5"/>
          <p:cNvSpPr>
            <a:spLocks noGrp="1"/>
          </p:cNvSpPr>
          <p:nvPr>
            <p:ph type="sldNum" sz="quarter" idx="12"/>
          </p:nvPr>
        </p:nvSpPr>
        <p:spPr/>
        <p:txBody>
          <a:bodyPr/>
          <a:lstStyle/>
          <a:p>
            <a:pPr>
              <a:defRPr/>
            </a:pPr>
            <a:fld id="{EE82A773-6DBD-45C8-B8B8-6EB5E18A47E0}" type="slidenum">
              <a:rPr lang="en-GB" smtClean="0">
                <a:solidFill>
                  <a:srgbClr val="000000"/>
                </a:solidFill>
              </a:rPr>
              <a:pPr>
                <a:defRPr/>
              </a:pPr>
              <a:t>‹#›</a:t>
            </a:fld>
            <a:endParaRPr lang="en-GB" dirty="0">
              <a:solidFill>
                <a:srgbClr val="000000"/>
              </a:solidFill>
            </a:endParaRP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2154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GB">
              <a:solidFill>
                <a:srgbClr val="000000"/>
              </a:solidFill>
            </a:endParaRPr>
          </a:p>
        </p:txBody>
      </p:sp>
      <p:sp>
        <p:nvSpPr>
          <p:cNvPr id="5" name="Footer Placeholder 4"/>
          <p:cNvSpPr>
            <a:spLocks noGrp="1"/>
          </p:cNvSpPr>
          <p:nvPr>
            <p:ph type="ftr" sz="quarter" idx="11"/>
          </p:nvPr>
        </p:nvSpPr>
        <p:spPr/>
        <p:txBody>
          <a:bodyPr/>
          <a:lstStyle/>
          <a:p>
            <a:pPr>
              <a:defRPr/>
            </a:pPr>
            <a:endParaRPr lang="en-GB">
              <a:solidFill>
                <a:srgbClr val="000000"/>
              </a:solidFill>
            </a:endParaRPr>
          </a:p>
        </p:txBody>
      </p:sp>
      <p:sp>
        <p:nvSpPr>
          <p:cNvPr id="6" name="Slide Number Placeholder 5"/>
          <p:cNvSpPr>
            <a:spLocks noGrp="1"/>
          </p:cNvSpPr>
          <p:nvPr>
            <p:ph type="sldNum" sz="quarter" idx="12"/>
          </p:nvPr>
        </p:nvSpPr>
        <p:spPr/>
        <p:txBody>
          <a:bodyPr/>
          <a:lstStyle/>
          <a:p>
            <a:pPr>
              <a:defRPr/>
            </a:pPr>
            <a:fld id="{75E446AC-FEC8-4C76-AE91-424841ACC9CE}" type="slidenum">
              <a:rPr lang="en-GB" smtClean="0">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3851471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GB">
              <a:solidFill>
                <a:srgbClr val="000000"/>
              </a:solidFill>
            </a:endParaRPr>
          </a:p>
        </p:txBody>
      </p:sp>
      <p:sp>
        <p:nvSpPr>
          <p:cNvPr id="5" name="Footer Placeholder 4"/>
          <p:cNvSpPr>
            <a:spLocks noGrp="1"/>
          </p:cNvSpPr>
          <p:nvPr>
            <p:ph type="ftr" sz="quarter" idx="11"/>
          </p:nvPr>
        </p:nvSpPr>
        <p:spPr/>
        <p:txBody>
          <a:bodyPr/>
          <a:lstStyle/>
          <a:p>
            <a:pPr>
              <a:defRPr/>
            </a:pPr>
            <a:endParaRPr lang="en-GB">
              <a:solidFill>
                <a:srgbClr val="000000"/>
              </a:solidFill>
            </a:endParaRPr>
          </a:p>
        </p:txBody>
      </p:sp>
      <p:sp>
        <p:nvSpPr>
          <p:cNvPr id="6" name="Slide Number Placeholder 5"/>
          <p:cNvSpPr>
            <a:spLocks noGrp="1"/>
          </p:cNvSpPr>
          <p:nvPr>
            <p:ph type="sldNum" sz="quarter" idx="12"/>
          </p:nvPr>
        </p:nvSpPr>
        <p:spPr/>
        <p:txBody>
          <a:bodyPr/>
          <a:lstStyle/>
          <a:p>
            <a:pPr>
              <a:defRPr/>
            </a:pPr>
            <a:fld id="{CB3B6A6F-6373-4C25-8A30-DD7795BE9EDF}" type="slidenum">
              <a:rPr lang="en-GB" smtClean="0">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1200089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GB">
              <a:solidFill>
                <a:srgbClr val="000000"/>
              </a:solidFill>
            </a:endParaRPr>
          </a:p>
        </p:txBody>
      </p:sp>
      <p:sp>
        <p:nvSpPr>
          <p:cNvPr id="5" name="Footer Placeholder 4"/>
          <p:cNvSpPr>
            <a:spLocks noGrp="1"/>
          </p:cNvSpPr>
          <p:nvPr>
            <p:ph type="ftr" sz="quarter" idx="11"/>
          </p:nvPr>
        </p:nvSpPr>
        <p:spPr/>
        <p:txBody>
          <a:bodyPr/>
          <a:lstStyle/>
          <a:p>
            <a:pPr>
              <a:defRPr/>
            </a:pPr>
            <a:endParaRPr lang="en-GB">
              <a:solidFill>
                <a:srgbClr val="000000"/>
              </a:solidFill>
            </a:endParaRPr>
          </a:p>
        </p:txBody>
      </p:sp>
      <p:sp>
        <p:nvSpPr>
          <p:cNvPr id="6" name="Slide Number Placeholder 5"/>
          <p:cNvSpPr>
            <a:spLocks noGrp="1"/>
          </p:cNvSpPr>
          <p:nvPr>
            <p:ph type="sldNum" sz="quarter" idx="12"/>
          </p:nvPr>
        </p:nvSpPr>
        <p:spPr/>
        <p:txBody>
          <a:bodyPr/>
          <a:lstStyle/>
          <a:p>
            <a:pPr>
              <a:defRPr/>
            </a:pPr>
            <a:fld id="{4AA999CD-2372-46F5-9672-9A57242F0601}" type="slidenum">
              <a:rPr lang="en-GB" smtClean="0">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3697489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GB">
              <a:solidFill>
                <a:srgbClr val="000000"/>
              </a:solidFill>
            </a:endParaRPr>
          </a:p>
        </p:txBody>
      </p:sp>
      <p:sp>
        <p:nvSpPr>
          <p:cNvPr id="5" name="Footer Placeholder 4"/>
          <p:cNvSpPr>
            <a:spLocks noGrp="1"/>
          </p:cNvSpPr>
          <p:nvPr>
            <p:ph type="ftr" sz="quarter" idx="11"/>
          </p:nvPr>
        </p:nvSpPr>
        <p:spPr/>
        <p:txBody>
          <a:bodyPr/>
          <a:lstStyle/>
          <a:p>
            <a:pPr>
              <a:defRPr/>
            </a:pPr>
            <a:endParaRPr lang="en-GB">
              <a:solidFill>
                <a:srgbClr val="000000"/>
              </a:solidFill>
            </a:endParaRPr>
          </a:p>
        </p:txBody>
      </p:sp>
      <p:sp>
        <p:nvSpPr>
          <p:cNvPr id="6" name="Slide Number Placeholder 5"/>
          <p:cNvSpPr>
            <a:spLocks noGrp="1"/>
          </p:cNvSpPr>
          <p:nvPr>
            <p:ph type="sldNum" sz="quarter" idx="12"/>
          </p:nvPr>
        </p:nvSpPr>
        <p:spPr/>
        <p:txBody>
          <a:bodyPr/>
          <a:lstStyle/>
          <a:p>
            <a:pPr>
              <a:defRPr/>
            </a:pPr>
            <a:fld id="{53460D59-E8D1-4D8B-876E-BBBCBA2634AE}" type="slidenum">
              <a:rPr lang="en-GB" smtClean="0">
                <a:solidFill>
                  <a:srgbClr val="000000"/>
                </a:solidFill>
              </a:rPr>
              <a:pPr>
                <a:defRPr/>
              </a:pPr>
              <a:t>‹#›</a:t>
            </a:fld>
            <a:endParaRPr lang="en-GB" dirty="0">
              <a:solidFill>
                <a:srgbClr val="000000"/>
              </a:solidFill>
            </a:endParaRP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3161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GB">
              <a:solidFill>
                <a:srgbClr val="000000"/>
              </a:solidFill>
            </a:endParaRPr>
          </a:p>
        </p:txBody>
      </p:sp>
      <p:sp>
        <p:nvSpPr>
          <p:cNvPr id="6" name="Footer Placeholder 5"/>
          <p:cNvSpPr>
            <a:spLocks noGrp="1"/>
          </p:cNvSpPr>
          <p:nvPr>
            <p:ph type="ftr" sz="quarter" idx="11"/>
          </p:nvPr>
        </p:nvSpPr>
        <p:spPr/>
        <p:txBody>
          <a:bodyPr/>
          <a:lstStyle/>
          <a:p>
            <a:pPr>
              <a:defRPr/>
            </a:pPr>
            <a:endParaRPr lang="en-GB">
              <a:solidFill>
                <a:srgbClr val="000000"/>
              </a:solidFill>
            </a:endParaRPr>
          </a:p>
        </p:txBody>
      </p:sp>
      <p:sp>
        <p:nvSpPr>
          <p:cNvPr id="7" name="Slide Number Placeholder 6"/>
          <p:cNvSpPr>
            <a:spLocks noGrp="1"/>
          </p:cNvSpPr>
          <p:nvPr>
            <p:ph type="sldNum" sz="quarter" idx="12"/>
          </p:nvPr>
        </p:nvSpPr>
        <p:spPr/>
        <p:txBody>
          <a:bodyPr/>
          <a:lstStyle/>
          <a:p>
            <a:pPr>
              <a:defRPr/>
            </a:pPr>
            <a:fld id="{45535180-7FC2-4774-AB75-8CAEF94E22A0}" type="slidenum">
              <a:rPr lang="en-GB" smtClean="0">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3149672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GB">
              <a:solidFill>
                <a:srgbClr val="000000"/>
              </a:solidFill>
            </a:endParaRPr>
          </a:p>
        </p:txBody>
      </p:sp>
      <p:sp>
        <p:nvSpPr>
          <p:cNvPr id="8" name="Footer Placeholder 7"/>
          <p:cNvSpPr>
            <a:spLocks noGrp="1"/>
          </p:cNvSpPr>
          <p:nvPr>
            <p:ph type="ftr" sz="quarter" idx="11"/>
          </p:nvPr>
        </p:nvSpPr>
        <p:spPr/>
        <p:txBody>
          <a:bodyPr/>
          <a:lstStyle/>
          <a:p>
            <a:pPr>
              <a:defRPr/>
            </a:pPr>
            <a:endParaRPr lang="en-GB">
              <a:solidFill>
                <a:srgbClr val="000000"/>
              </a:solidFill>
            </a:endParaRPr>
          </a:p>
        </p:txBody>
      </p:sp>
      <p:sp>
        <p:nvSpPr>
          <p:cNvPr id="9" name="Slide Number Placeholder 8"/>
          <p:cNvSpPr>
            <a:spLocks noGrp="1"/>
          </p:cNvSpPr>
          <p:nvPr>
            <p:ph type="sldNum" sz="quarter" idx="12"/>
          </p:nvPr>
        </p:nvSpPr>
        <p:spPr/>
        <p:txBody>
          <a:bodyPr/>
          <a:lstStyle/>
          <a:p>
            <a:pPr>
              <a:defRPr/>
            </a:pPr>
            <a:fld id="{925FAB29-0638-43C2-99FA-D4BD9DC0A072}" type="slidenum">
              <a:rPr lang="en-GB" smtClean="0">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4067616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GB">
              <a:solidFill>
                <a:srgbClr val="000000"/>
              </a:solidFill>
            </a:endParaRPr>
          </a:p>
        </p:txBody>
      </p:sp>
      <p:sp>
        <p:nvSpPr>
          <p:cNvPr id="4" name="Footer Placeholder 3"/>
          <p:cNvSpPr>
            <a:spLocks noGrp="1"/>
          </p:cNvSpPr>
          <p:nvPr>
            <p:ph type="ftr" sz="quarter" idx="11"/>
          </p:nvPr>
        </p:nvSpPr>
        <p:spPr/>
        <p:txBody>
          <a:bodyPr/>
          <a:lstStyle/>
          <a:p>
            <a:pPr>
              <a:defRPr/>
            </a:pPr>
            <a:endParaRPr lang="en-GB">
              <a:solidFill>
                <a:srgbClr val="000000"/>
              </a:solidFill>
            </a:endParaRPr>
          </a:p>
        </p:txBody>
      </p:sp>
      <p:sp>
        <p:nvSpPr>
          <p:cNvPr id="5" name="Slide Number Placeholder 4"/>
          <p:cNvSpPr>
            <a:spLocks noGrp="1"/>
          </p:cNvSpPr>
          <p:nvPr>
            <p:ph type="sldNum" sz="quarter" idx="12"/>
          </p:nvPr>
        </p:nvSpPr>
        <p:spPr/>
        <p:txBody>
          <a:bodyPr/>
          <a:lstStyle/>
          <a:p>
            <a:pPr>
              <a:defRPr/>
            </a:pPr>
            <a:fld id="{178EEA38-F9D9-4AD5-9308-7592AA1E6DE9}" type="slidenum">
              <a:rPr lang="en-GB" smtClean="0">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3316685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a:defRPr/>
            </a:pPr>
            <a:endParaRPr lang="en-GB">
              <a:solidFill>
                <a:srgbClr val="000000"/>
              </a:solidFill>
            </a:endParaRPr>
          </a:p>
        </p:txBody>
      </p:sp>
      <p:sp>
        <p:nvSpPr>
          <p:cNvPr id="8" name="Footer Placeholder 7"/>
          <p:cNvSpPr>
            <a:spLocks noGrp="1"/>
          </p:cNvSpPr>
          <p:nvPr>
            <p:ph type="ftr" sz="quarter" idx="11"/>
          </p:nvPr>
        </p:nvSpPr>
        <p:spPr/>
        <p:txBody>
          <a:bodyPr/>
          <a:lstStyle>
            <a:lvl1pPr>
              <a:defRPr>
                <a:solidFill>
                  <a:srgbClr val="FFFFFF"/>
                </a:solidFill>
              </a:defRPr>
            </a:lvl1pPr>
          </a:lstStyle>
          <a:p>
            <a:pPr>
              <a:defRPr/>
            </a:pPr>
            <a:endParaRPr lang="en-GB">
              <a:solidFill>
                <a:srgbClr val="000000"/>
              </a:solidFill>
            </a:endParaRPr>
          </a:p>
        </p:txBody>
      </p:sp>
      <p:sp>
        <p:nvSpPr>
          <p:cNvPr id="9" name="Slide Number Placeholder 8"/>
          <p:cNvSpPr>
            <a:spLocks noGrp="1"/>
          </p:cNvSpPr>
          <p:nvPr>
            <p:ph type="sldNum" sz="quarter" idx="12"/>
          </p:nvPr>
        </p:nvSpPr>
        <p:spPr/>
        <p:txBody>
          <a:bodyPr/>
          <a:lstStyle/>
          <a:p>
            <a:pPr>
              <a:defRPr/>
            </a:pPr>
            <a:fld id="{EF18AB9D-5937-443B-A5ED-4FE2654524BB}" type="slidenum">
              <a:rPr lang="en-GB" smtClean="0">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3443129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pPr>
              <a:defRPr/>
            </a:pPr>
            <a:endParaRPr lang="en-GB">
              <a:solidFill>
                <a:srgbClr val="000000"/>
              </a:solidFill>
            </a:endParaRP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pPr>
              <a:defRPr/>
            </a:pPr>
            <a:endParaRPr lang="en-GB">
              <a:solidFill>
                <a:srgbClr val="000000"/>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pPr>
              <a:defRPr/>
            </a:pPr>
            <a:fld id="{7C335FA3-E301-47FA-A06E-575A5F1FD312}" type="slidenum">
              <a:rPr lang="en-GB" smtClean="0">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1044788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GB">
              <a:solidFill>
                <a:srgbClr val="000000"/>
              </a:solidFill>
            </a:endParaRPr>
          </a:p>
        </p:txBody>
      </p:sp>
      <p:sp>
        <p:nvSpPr>
          <p:cNvPr id="6" name="Footer Placeholder 5"/>
          <p:cNvSpPr>
            <a:spLocks noGrp="1"/>
          </p:cNvSpPr>
          <p:nvPr>
            <p:ph type="ftr" sz="quarter" idx="11"/>
          </p:nvPr>
        </p:nvSpPr>
        <p:spPr/>
        <p:txBody>
          <a:bodyPr/>
          <a:lstStyle/>
          <a:p>
            <a:pPr>
              <a:defRPr/>
            </a:pPr>
            <a:endParaRPr lang="en-GB">
              <a:solidFill>
                <a:srgbClr val="000000"/>
              </a:solidFill>
            </a:endParaRPr>
          </a:p>
        </p:txBody>
      </p:sp>
      <p:sp>
        <p:nvSpPr>
          <p:cNvPr id="7" name="Slide Number Placeholder 6"/>
          <p:cNvSpPr>
            <a:spLocks noGrp="1"/>
          </p:cNvSpPr>
          <p:nvPr>
            <p:ph type="sldNum" sz="quarter" idx="12"/>
          </p:nvPr>
        </p:nvSpPr>
        <p:spPr/>
        <p:txBody>
          <a:bodyPr/>
          <a:lstStyle/>
          <a:p>
            <a:pPr>
              <a:defRPr/>
            </a:pPr>
            <a:fld id="{3802C15E-2107-4A52-B708-C25DC20A1AF2}" type="slidenum">
              <a:rPr lang="en-GB" smtClean="0">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156540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pPr fontAlgn="base">
              <a:spcBef>
                <a:spcPct val="0"/>
              </a:spcBef>
              <a:spcAft>
                <a:spcPct val="0"/>
              </a:spcAft>
              <a:defRPr/>
            </a:pPr>
            <a:endParaRPr lang="en-GB">
              <a:solidFill>
                <a:srgbClr val="000000"/>
              </a:solidFill>
            </a:endParaRP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pPr fontAlgn="base">
              <a:spcBef>
                <a:spcPct val="0"/>
              </a:spcBef>
              <a:spcAft>
                <a:spcPct val="0"/>
              </a:spcAft>
              <a:defRPr/>
            </a:pPr>
            <a:endParaRPr lang="en-GB">
              <a:solidFill>
                <a:srgbClr val="000000"/>
              </a:solidFill>
            </a:endParaRP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pPr fontAlgn="base">
              <a:spcBef>
                <a:spcPct val="0"/>
              </a:spcBef>
              <a:spcAft>
                <a:spcPct val="0"/>
              </a:spcAft>
              <a:defRPr/>
            </a:pPr>
            <a:fld id="{9F26B0A3-6F49-45DF-AD85-C5ABF3453BC0}" type="slidenum">
              <a:rPr lang="en-GB" smtClean="0">
                <a:solidFill>
                  <a:srgbClr val="000000"/>
                </a:solidFill>
              </a:rPr>
              <a:pPr fontAlgn="base">
                <a:spcBef>
                  <a:spcPct val="0"/>
                </a:spcBef>
                <a:spcAft>
                  <a:spcPct val="0"/>
                </a:spcAft>
                <a:defRPr/>
              </a:pPr>
              <a:t>‹#›</a:t>
            </a:fld>
            <a:endParaRPr lang="en-GB" dirty="0">
              <a:solidFill>
                <a:srgbClr val="000000"/>
              </a:solidFill>
            </a:endParaRPr>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3672122"/>
      </p:ext>
    </p:extLst>
  </p:cSld>
  <p:clrMap bg1="lt1" tx1="dk1" bg2="lt2" tx2="dk2" accent1="accent1" accent2="accent2" accent3="accent3" accent4="accent4" accent5="accent5" accent6="accent6" hlink="hlink" folHlink="folHlink"/>
  <p:sldLayoutIdLst>
    <p:sldLayoutId id="2147483956" r:id="rId1"/>
    <p:sldLayoutId id="2147483957" r:id="rId2"/>
    <p:sldLayoutId id="2147483958" r:id="rId3"/>
    <p:sldLayoutId id="2147483959" r:id="rId4"/>
    <p:sldLayoutId id="2147483960" r:id="rId5"/>
    <p:sldLayoutId id="2147483961" r:id="rId6"/>
    <p:sldLayoutId id="2147483962" r:id="rId7"/>
    <p:sldLayoutId id="2147483963" r:id="rId8"/>
    <p:sldLayoutId id="2147483964" r:id="rId9"/>
    <p:sldLayoutId id="2147483965" r:id="rId10"/>
    <p:sldLayoutId id="2147483966"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hyperlink" Target="mailto:Heidi.Donkin@durham.gov.uk"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A8FFEA1-1B69-4F42-B552-0CCF72596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AA3C9226-5EC8-460B-82D7-72AA994DF9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62A90A9D-33DF-408E-BF4C-F82588935C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43"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3C6B623D-A3E9-460F-9A5B-2F0FE253B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13D595-9F61-4962-B6AC-6D042832B97E}"/>
              </a:ext>
            </a:extLst>
          </p:cNvPr>
          <p:cNvSpPr>
            <a:spLocks noGrp="1"/>
          </p:cNvSpPr>
          <p:nvPr>
            <p:ph type="title"/>
          </p:nvPr>
        </p:nvSpPr>
        <p:spPr>
          <a:xfrm>
            <a:off x="393261" y="3886202"/>
            <a:ext cx="8181805" cy="1395728"/>
          </a:xfrm>
        </p:spPr>
        <p:txBody>
          <a:bodyPr vert="horz" lIns="91440" tIns="45720" rIns="91440" bIns="45720" rtlCol="0" anchor="b">
            <a:normAutofit fontScale="90000"/>
          </a:bodyPr>
          <a:lstStyle/>
          <a:p>
            <a:pPr algn="ctr"/>
            <a:r>
              <a:rPr lang="en-US" sz="5200" dirty="0">
                <a:solidFill>
                  <a:schemeClr val="tx1">
                    <a:lumMod val="85000"/>
                    <a:lumOff val="15000"/>
                  </a:schemeClr>
                </a:solidFill>
              </a:rPr>
              <a:t>Service Update for the </a:t>
            </a:r>
            <a:br>
              <a:rPr lang="en-US" sz="5200" dirty="0">
                <a:solidFill>
                  <a:schemeClr val="tx1">
                    <a:lumMod val="85000"/>
                    <a:lumOff val="15000"/>
                  </a:schemeClr>
                </a:solidFill>
              </a:rPr>
            </a:br>
            <a:r>
              <a:rPr lang="en-US" sz="5200" dirty="0">
                <a:solidFill>
                  <a:schemeClr val="tx1">
                    <a:lumMod val="85000"/>
                    <a:lumOff val="15000"/>
                  </a:schemeClr>
                </a:solidFill>
              </a:rPr>
              <a:t>MCT Conference XXVI </a:t>
            </a:r>
          </a:p>
        </p:txBody>
      </p:sp>
      <p:pic>
        <p:nvPicPr>
          <p:cNvPr id="4" name="Content Placeholder 3" descr="A picture containing drawing&#10;&#10;Description automatically generated">
            <a:extLst>
              <a:ext uri="{FF2B5EF4-FFF2-40B4-BE49-F238E27FC236}">
                <a16:creationId xmlns:a16="http://schemas.microsoft.com/office/drawing/2014/main" id="{FD5CBB14-5396-4F7E-8DFB-9FB6FF3C045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71600" y="377448"/>
            <a:ext cx="6004560" cy="3602736"/>
          </a:xfrm>
          <a:prstGeom prst="rect">
            <a:avLst/>
          </a:prstGeom>
        </p:spPr>
      </p:pic>
      <p:cxnSp>
        <p:nvCxnSpPr>
          <p:cNvPr id="17" name="Straight Connector 16">
            <a:extLst>
              <a:ext uri="{FF2B5EF4-FFF2-40B4-BE49-F238E27FC236}">
                <a16:creationId xmlns:a16="http://schemas.microsoft.com/office/drawing/2014/main" id="{B355BF7B-E19B-478B-8187-8EF57F4F91D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0814" y="5618770"/>
            <a:ext cx="78867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AEABC29F-F82F-4902-B701-8FEEE414FE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a:extLst>
              <a:ext uri="{FF2B5EF4-FFF2-40B4-BE49-F238E27FC236}">
                <a16:creationId xmlns:a16="http://schemas.microsoft.com/office/drawing/2014/main" id="{D75BDCBB-0B1A-4AA1-B47F-DBDB642467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a:extLst>
              <a:ext uri="{FF2B5EF4-FFF2-40B4-BE49-F238E27FC236}">
                <a16:creationId xmlns:a16="http://schemas.microsoft.com/office/drawing/2014/main" id="{FEAC19C0-4F94-442C-AC30-9D491410416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18460" r="63281"/>
          <a:stretch>
            <a:fillRect/>
          </a:stretch>
        </p:blipFill>
        <p:spPr bwMode="auto">
          <a:xfrm>
            <a:off x="183354" y="4108206"/>
            <a:ext cx="1580363" cy="1159900"/>
          </a:xfrm>
          <a:prstGeom prst="rect">
            <a:avLst/>
          </a:prstGeom>
          <a:noFill/>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4" name="Picture 13">
            <a:extLst>
              <a:ext uri="{FF2B5EF4-FFF2-40B4-BE49-F238E27FC236}">
                <a16:creationId xmlns:a16="http://schemas.microsoft.com/office/drawing/2014/main" id="{96C3D443-8C5D-481B-906D-98DCB1FBD07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18460" r="63281"/>
          <a:stretch>
            <a:fillRect/>
          </a:stretch>
        </p:blipFill>
        <p:spPr bwMode="auto">
          <a:xfrm>
            <a:off x="7376160" y="4004116"/>
            <a:ext cx="1580363" cy="1159900"/>
          </a:xfrm>
          <a:prstGeom prst="rect">
            <a:avLst/>
          </a:prstGeom>
          <a:noFill/>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8805246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5E263C-FB7E-4A3E-AD04-5140CD3D1D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39736"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E65ED8C-90F7-4EB0-ACCB-64AEF411E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A5401BE-33BF-4A49-82B5-E3237190A734}"/>
              </a:ext>
            </a:extLst>
          </p:cNvPr>
          <p:cNvSpPr>
            <a:spLocks noGrp="1"/>
          </p:cNvSpPr>
          <p:nvPr>
            <p:ph type="title"/>
          </p:nvPr>
        </p:nvSpPr>
        <p:spPr>
          <a:xfrm>
            <a:off x="369277" y="516835"/>
            <a:ext cx="2313633" cy="5772840"/>
          </a:xfrm>
        </p:spPr>
        <p:txBody>
          <a:bodyPr anchor="ctr">
            <a:normAutofit/>
          </a:bodyPr>
          <a:lstStyle/>
          <a:p>
            <a:r>
              <a:rPr lang="en-GB" sz="3100" dirty="0">
                <a:solidFill>
                  <a:srgbClr val="FFFFFF"/>
                </a:solidFill>
                <a:latin typeface="Cavolini" panose="03000502040302020204" pitchFamily="66" charset="0"/>
                <a:cs typeface="Cavolini" panose="03000502040302020204" pitchFamily="66" charset="0"/>
              </a:rPr>
              <a:t>Our Contact Details</a:t>
            </a:r>
          </a:p>
        </p:txBody>
      </p:sp>
      <p:sp>
        <p:nvSpPr>
          <p:cNvPr id="13" name="Rectangle 12">
            <a:extLst>
              <a:ext uri="{FF2B5EF4-FFF2-40B4-BE49-F238E27FC236}">
                <a16:creationId xmlns:a16="http://schemas.microsoft.com/office/drawing/2014/main" id="{6604E3BF-88F7-4D19-BEC9-8486966EA4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3B1A3D8B-A625-4B90-B0EA-716922930DE0}"/>
              </a:ext>
            </a:extLst>
          </p:cNvPr>
          <p:cNvGraphicFramePr>
            <a:graphicFrameLocks noGrp="1"/>
          </p:cNvGraphicFramePr>
          <p:nvPr>
            <p:ph idx="1"/>
            <p:extLst>
              <p:ext uri="{D42A27DB-BD31-4B8C-83A1-F6EECF244321}">
                <p14:modId xmlns:p14="http://schemas.microsoft.com/office/powerpoint/2010/main" val="197004807"/>
              </p:ext>
            </p:extLst>
          </p:nvPr>
        </p:nvGraphicFramePr>
        <p:xfrm>
          <a:off x="3556397" y="639763"/>
          <a:ext cx="5098256" cy="56499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99895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CAEDB-05F8-4959-9CD9-54107F5A5FDE}"/>
              </a:ext>
            </a:extLst>
          </p:cNvPr>
          <p:cNvSpPr>
            <a:spLocks noGrp="1"/>
          </p:cNvSpPr>
          <p:nvPr>
            <p:ph type="title"/>
          </p:nvPr>
        </p:nvSpPr>
        <p:spPr>
          <a:xfrm>
            <a:off x="520700" y="998935"/>
            <a:ext cx="7772400" cy="1103306"/>
          </a:xfrm>
        </p:spPr>
        <p:txBody>
          <a:bodyPr>
            <a:normAutofit fontScale="90000"/>
          </a:bodyPr>
          <a:lstStyle/>
          <a:p>
            <a:pPr algn="ctr"/>
            <a:br>
              <a:rPr lang="en-GB" dirty="0"/>
            </a:br>
            <a:br>
              <a:rPr lang="en-GB" dirty="0"/>
            </a:br>
            <a:endParaRPr lang="en-GB" dirty="0"/>
          </a:p>
        </p:txBody>
      </p:sp>
      <p:sp>
        <p:nvSpPr>
          <p:cNvPr id="3" name="Content Placeholder 2">
            <a:extLst>
              <a:ext uri="{FF2B5EF4-FFF2-40B4-BE49-F238E27FC236}">
                <a16:creationId xmlns:a16="http://schemas.microsoft.com/office/drawing/2014/main" id="{137AFD99-767B-46D2-B421-41C76A9651EE}"/>
              </a:ext>
            </a:extLst>
          </p:cNvPr>
          <p:cNvSpPr>
            <a:spLocks noGrp="1"/>
          </p:cNvSpPr>
          <p:nvPr>
            <p:ph idx="1"/>
          </p:nvPr>
        </p:nvSpPr>
        <p:spPr/>
        <p:txBody>
          <a:bodyPr/>
          <a:lstStyle/>
          <a:p>
            <a:pPr marL="0" indent="0">
              <a:buNone/>
            </a:pPr>
            <a:endParaRPr lang="en-GB" dirty="0"/>
          </a:p>
          <a:p>
            <a:pPr marL="0" indent="0">
              <a:buNone/>
            </a:pPr>
            <a:endParaRPr lang="en-GB" dirty="0"/>
          </a:p>
        </p:txBody>
      </p:sp>
      <p:sp>
        <p:nvSpPr>
          <p:cNvPr id="5" name="Slide Number Placeholder 4">
            <a:extLst>
              <a:ext uri="{FF2B5EF4-FFF2-40B4-BE49-F238E27FC236}">
                <a16:creationId xmlns:a16="http://schemas.microsoft.com/office/drawing/2014/main" id="{3AF3C965-1105-4960-946B-7E493E37DEF7}"/>
              </a:ext>
            </a:extLst>
          </p:cNvPr>
          <p:cNvSpPr>
            <a:spLocks noGrp="1"/>
          </p:cNvSpPr>
          <p:nvPr>
            <p:ph type="sldNum" sz="quarter" idx="12"/>
          </p:nvPr>
        </p:nvSpPr>
        <p:spPr/>
        <p:txBody>
          <a:bodyPr/>
          <a:lstStyle/>
          <a:p>
            <a:pPr defTabSz="685800">
              <a:defRPr/>
            </a:pPr>
            <a:fld id="{1E8590EA-73C9-4C27-8BF0-643919F4EEB7}" type="slidenum">
              <a:rPr lang="en-GB">
                <a:solidFill>
                  <a:srgbClr val="000000"/>
                </a:solidFill>
                <a:latin typeface="Times New Roman" pitchFamily="18" charset="0"/>
              </a:rPr>
              <a:pPr defTabSz="685800">
                <a:defRPr/>
              </a:pPr>
              <a:t>2</a:t>
            </a:fld>
            <a:endParaRPr lang="en-GB" dirty="0">
              <a:solidFill>
                <a:srgbClr val="000000"/>
              </a:solidFill>
              <a:latin typeface="Times New Roman" pitchFamily="18" charset="0"/>
            </a:endParaRPr>
          </a:p>
        </p:txBody>
      </p:sp>
      <p:sp>
        <p:nvSpPr>
          <p:cNvPr id="9" name="TextBox 8">
            <a:extLst>
              <a:ext uri="{FF2B5EF4-FFF2-40B4-BE49-F238E27FC236}">
                <a16:creationId xmlns:a16="http://schemas.microsoft.com/office/drawing/2014/main" id="{AAD91568-0506-4C4F-A287-DACD127015E4}"/>
              </a:ext>
            </a:extLst>
          </p:cNvPr>
          <p:cNvSpPr txBox="1"/>
          <p:nvPr/>
        </p:nvSpPr>
        <p:spPr>
          <a:xfrm>
            <a:off x="117690" y="723785"/>
            <a:ext cx="8908619" cy="5216813"/>
          </a:xfrm>
          <a:prstGeom prst="rect">
            <a:avLst/>
          </a:prstGeom>
          <a:noFill/>
        </p:spPr>
        <p:txBody>
          <a:bodyPr wrap="square">
            <a:spAutoFit/>
          </a:bodyPr>
          <a:lstStyle/>
          <a:p>
            <a:pPr algn="ctr"/>
            <a:r>
              <a:rPr lang="en-US" sz="2400" dirty="0">
                <a:solidFill>
                  <a:srgbClr val="002060"/>
                </a:solidFill>
                <a:latin typeface="+mj-lt"/>
                <a:ea typeface="Times New Roman" panose="02020603050405020304" pitchFamily="18" charset="0"/>
              </a:rPr>
              <a:t>Who’s Who? </a:t>
            </a:r>
          </a:p>
          <a:p>
            <a:pPr algn="ctr"/>
            <a:endParaRPr lang="en-US" sz="750" dirty="0">
              <a:solidFill>
                <a:srgbClr val="002060"/>
              </a:solidFill>
              <a:latin typeface="+mj-lt"/>
              <a:ea typeface="Times New Roman" panose="02020603050405020304" pitchFamily="18" charset="0"/>
            </a:endParaRPr>
          </a:p>
          <a:p>
            <a:r>
              <a:rPr lang="en-US" sz="1350" dirty="0">
                <a:solidFill>
                  <a:srgbClr val="002060"/>
                </a:solidFill>
                <a:latin typeface="+mj-lt"/>
                <a:ea typeface="Times New Roman" panose="02020603050405020304" pitchFamily="18" charset="0"/>
              </a:rPr>
              <a:t>       Lisa Kirton                                                           Ann Connor                                                                     Ruth Pope</a:t>
            </a:r>
          </a:p>
          <a:p>
            <a:pPr algn="just"/>
            <a:r>
              <a:rPr lang="en-US" sz="1350" dirty="0">
                <a:solidFill>
                  <a:srgbClr val="002060"/>
                </a:solidFill>
                <a:latin typeface="+mj-lt"/>
                <a:ea typeface="Times New Roman" panose="02020603050405020304" pitchFamily="18" charset="0"/>
              </a:rPr>
              <a:t>SENDIASS Coordinator                                     SENDIASS Support Officer                     	Short Break Solutions Officer  </a:t>
            </a:r>
          </a:p>
          <a:p>
            <a:pPr algn="just"/>
            <a:endParaRPr lang="en-US" sz="1350" dirty="0">
              <a:solidFill>
                <a:srgbClr val="002060"/>
              </a:solidFill>
              <a:latin typeface="+mj-lt"/>
              <a:ea typeface="Times New Roman" panose="02020603050405020304" pitchFamily="18" charset="0"/>
            </a:endParaRPr>
          </a:p>
          <a:p>
            <a:pPr marL="257175" indent="-257175" algn="just">
              <a:buFont typeface="Arial" panose="020B0604020202020204" pitchFamily="34" charset="0"/>
              <a:buChar char="•"/>
            </a:pPr>
            <a:endParaRPr lang="en-US" sz="1350" dirty="0">
              <a:solidFill>
                <a:srgbClr val="002060"/>
              </a:solidFill>
              <a:latin typeface="+mj-lt"/>
              <a:ea typeface="Times New Roman" panose="02020603050405020304" pitchFamily="18" charset="0"/>
            </a:endParaRPr>
          </a:p>
          <a:p>
            <a:pPr marL="257175" indent="-257175" algn="just">
              <a:buFont typeface="Arial" panose="020B0604020202020204" pitchFamily="34" charset="0"/>
              <a:buChar char="•"/>
            </a:pPr>
            <a:endParaRPr lang="en-US" sz="1350" dirty="0">
              <a:solidFill>
                <a:srgbClr val="002060"/>
              </a:solidFill>
              <a:latin typeface="+mj-lt"/>
              <a:ea typeface="Times New Roman" panose="02020603050405020304" pitchFamily="18" charset="0"/>
            </a:endParaRPr>
          </a:p>
          <a:p>
            <a:pPr marL="257175" indent="-257175" algn="just">
              <a:buFont typeface="Arial" panose="020B0604020202020204" pitchFamily="34" charset="0"/>
              <a:buChar char="•"/>
            </a:pPr>
            <a:endParaRPr lang="en-US" sz="1350" dirty="0">
              <a:solidFill>
                <a:srgbClr val="002060"/>
              </a:solidFill>
              <a:latin typeface="+mj-lt"/>
              <a:ea typeface="Times New Roman" panose="02020603050405020304" pitchFamily="18" charset="0"/>
            </a:endParaRPr>
          </a:p>
          <a:p>
            <a:pPr marL="257175" indent="-257175" algn="just">
              <a:buFont typeface="Arial" panose="020B0604020202020204" pitchFamily="34" charset="0"/>
              <a:buChar char="•"/>
            </a:pPr>
            <a:endParaRPr lang="en-US" sz="1350" dirty="0">
              <a:solidFill>
                <a:srgbClr val="002060"/>
              </a:solidFill>
              <a:latin typeface="+mj-lt"/>
              <a:ea typeface="Times New Roman" panose="02020603050405020304" pitchFamily="18" charset="0"/>
            </a:endParaRPr>
          </a:p>
          <a:p>
            <a:pPr marL="257175" indent="-257175" algn="just">
              <a:buFont typeface="Arial" panose="020B0604020202020204" pitchFamily="34" charset="0"/>
              <a:buChar char="•"/>
            </a:pPr>
            <a:endParaRPr lang="en-US" sz="1350" dirty="0">
              <a:solidFill>
                <a:srgbClr val="002060"/>
              </a:solidFill>
              <a:latin typeface="+mj-lt"/>
              <a:ea typeface="Times New Roman" panose="02020603050405020304" pitchFamily="18" charset="0"/>
            </a:endParaRPr>
          </a:p>
          <a:p>
            <a:pPr marL="257175" indent="-257175" algn="just">
              <a:buFont typeface="Arial" panose="020B0604020202020204" pitchFamily="34" charset="0"/>
              <a:buChar char="•"/>
            </a:pPr>
            <a:endParaRPr lang="en-US" sz="1350" dirty="0">
              <a:solidFill>
                <a:srgbClr val="002060"/>
              </a:solidFill>
              <a:latin typeface="+mj-lt"/>
              <a:ea typeface="Times New Roman" panose="02020603050405020304" pitchFamily="18" charset="0"/>
            </a:endParaRPr>
          </a:p>
          <a:p>
            <a:pPr marL="257175" indent="-257175" algn="just">
              <a:buFont typeface="Arial" panose="020B0604020202020204" pitchFamily="34" charset="0"/>
              <a:buChar char="•"/>
            </a:pPr>
            <a:endParaRPr lang="en-US" sz="1350" dirty="0">
              <a:solidFill>
                <a:srgbClr val="002060"/>
              </a:solidFill>
              <a:latin typeface="+mj-lt"/>
              <a:ea typeface="Times New Roman" panose="02020603050405020304" pitchFamily="18" charset="0"/>
            </a:endParaRPr>
          </a:p>
          <a:p>
            <a:endParaRPr lang="en-US" sz="450" dirty="0">
              <a:solidFill>
                <a:srgbClr val="002060"/>
              </a:solidFill>
              <a:latin typeface="+mj-lt"/>
              <a:ea typeface="Times New Roman" panose="02020603050405020304" pitchFamily="18" charset="0"/>
            </a:endParaRPr>
          </a:p>
          <a:p>
            <a:endParaRPr lang="en-US" sz="1350" dirty="0">
              <a:solidFill>
                <a:srgbClr val="002060"/>
              </a:solidFill>
              <a:latin typeface="+mj-lt"/>
              <a:ea typeface="Times New Roman" panose="02020603050405020304" pitchFamily="18" charset="0"/>
            </a:endParaRPr>
          </a:p>
          <a:p>
            <a:endParaRPr lang="en-US" sz="1350" dirty="0">
              <a:solidFill>
                <a:srgbClr val="002060"/>
              </a:solidFill>
              <a:latin typeface="+mj-lt"/>
              <a:ea typeface="Times New Roman" panose="02020603050405020304" pitchFamily="18" charset="0"/>
            </a:endParaRPr>
          </a:p>
          <a:p>
            <a:pPr algn="just"/>
            <a:r>
              <a:rPr lang="en-US" sz="1350" dirty="0">
                <a:solidFill>
                  <a:srgbClr val="002060"/>
                </a:solidFill>
                <a:latin typeface="+mj-lt"/>
                <a:ea typeface="Times New Roman" panose="02020603050405020304" pitchFamily="18" charset="0"/>
              </a:rPr>
              <a:t>     Catherine Winn     		                           Angela McGinlay		                                                 Heidi Donkin</a:t>
            </a:r>
          </a:p>
          <a:p>
            <a:r>
              <a:rPr lang="en-US" sz="1350" dirty="0">
                <a:solidFill>
                  <a:srgbClr val="002060"/>
                </a:solidFill>
                <a:latin typeface="+mj-lt"/>
                <a:ea typeface="Times New Roman" panose="02020603050405020304" pitchFamily="18" charset="0"/>
              </a:rPr>
              <a:t>   IASS  Officer (SEND)     		                          IASS Officer (SEND)		          IASS (Autism &amp; Social Communication)</a:t>
            </a:r>
          </a:p>
          <a:p>
            <a:pPr marL="257175" indent="-257175" algn="just">
              <a:buFont typeface="Arial" panose="020B0604020202020204" pitchFamily="34" charset="0"/>
              <a:buChar char="•"/>
            </a:pPr>
            <a:endParaRPr lang="en-US" sz="1350" dirty="0">
              <a:solidFill>
                <a:srgbClr val="002060"/>
              </a:solidFill>
              <a:latin typeface="+mj-lt"/>
              <a:ea typeface="Times New Roman" panose="02020603050405020304" pitchFamily="18" charset="0"/>
            </a:endParaRPr>
          </a:p>
          <a:p>
            <a:endParaRPr lang="en-US" sz="1350" dirty="0">
              <a:solidFill>
                <a:srgbClr val="002060"/>
              </a:solidFill>
              <a:latin typeface="+mj-lt"/>
              <a:ea typeface="Times New Roman" panose="02020603050405020304" pitchFamily="18" charset="0"/>
            </a:endParaRPr>
          </a:p>
          <a:p>
            <a:endParaRPr lang="en-US" sz="1350" dirty="0">
              <a:solidFill>
                <a:srgbClr val="002060"/>
              </a:solidFill>
              <a:latin typeface="+mj-lt"/>
              <a:ea typeface="Times New Roman" panose="02020603050405020304" pitchFamily="18" charset="0"/>
            </a:endParaRPr>
          </a:p>
          <a:p>
            <a:pPr algn="just"/>
            <a:endParaRPr lang="en-US" sz="1350" dirty="0">
              <a:solidFill>
                <a:srgbClr val="002060"/>
              </a:solidFill>
              <a:latin typeface="+mj-lt"/>
              <a:ea typeface="Times New Roman" panose="02020603050405020304" pitchFamily="18" charset="0"/>
            </a:endParaRPr>
          </a:p>
          <a:p>
            <a:pPr marL="257175" indent="-257175" algn="just">
              <a:buFont typeface="Arial" panose="020B0604020202020204" pitchFamily="34" charset="0"/>
              <a:buChar char="•"/>
            </a:pPr>
            <a:endParaRPr lang="en-US" sz="1350" dirty="0">
              <a:solidFill>
                <a:srgbClr val="002060"/>
              </a:solidFill>
              <a:latin typeface="+mj-lt"/>
              <a:ea typeface="Times New Roman" panose="02020603050405020304" pitchFamily="18" charset="0"/>
            </a:endParaRPr>
          </a:p>
          <a:p>
            <a:pPr marL="257175" indent="-257175" algn="just">
              <a:buFont typeface="Arial" panose="020B0604020202020204" pitchFamily="34" charset="0"/>
              <a:buChar char="•"/>
            </a:pPr>
            <a:endParaRPr lang="en-US" sz="1350" dirty="0">
              <a:solidFill>
                <a:srgbClr val="002060"/>
              </a:solidFill>
              <a:latin typeface="+mj-lt"/>
              <a:ea typeface="Times New Roman" panose="02020603050405020304" pitchFamily="18" charset="0"/>
            </a:endParaRPr>
          </a:p>
          <a:p>
            <a:pPr algn="just"/>
            <a:endParaRPr lang="en-US" sz="1350" dirty="0">
              <a:solidFill>
                <a:srgbClr val="002060"/>
              </a:solidFill>
              <a:latin typeface="+mj-lt"/>
              <a:ea typeface="Times New Roman" panose="02020603050405020304" pitchFamily="18" charset="0"/>
            </a:endParaRPr>
          </a:p>
          <a:p>
            <a:pPr marL="3000375" lvl="8" indent="-257175" algn="just">
              <a:buFont typeface="Arial" panose="020B0604020202020204" pitchFamily="34" charset="0"/>
              <a:buChar char="•"/>
            </a:pPr>
            <a:endParaRPr lang="en-US" sz="1350" dirty="0">
              <a:solidFill>
                <a:srgbClr val="002060"/>
              </a:solidFill>
              <a:latin typeface="+mj-lt"/>
              <a:ea typeface="Times New Roman" panose="02020603050405020304" pitchFamily="18" charset="0"/>
            </a:endParaRPr>
          </a:p>
        </p:txBody>
      </p:sp>
      <p:pic>
        <p:nvPicPr>
          <p:cNvPr id="13" name="Picture 12" descr="A picture containing outdoor, person, hairpiece&#10;&#10;Description automatically generated">
            <a:extLst>
              <a:ext uri="{FF2B5EF4-FFF2-40B4-BE49-F238E27FC236}">
                <a16:creationId xmlns:a16="http://schemas.microsoft.com/office/drawing/2014/main" id="{F2DE8918-5A39-4284-8884-9CB1F1CAB82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8953" y="1881483"/>
            <a:ext cx="1417500" cy="1890000"/>
          </a:xfrm>
          <a:prstGeom prst="rect">
            <a:avLst/>
          </a:prstGeom>
        </p:spPr>
      </p:pic>
      <p:pic>
        <p:nvPicPr>
          <p:cNvPr id="17" name="Picture 16">
            <a:extLst>
              <a:ext uri="{FF2B5EF4-FFF2-40B4-BE49-F238E27FC236}">
                <a16:creationId xmlns:a16="http://schemas.microsoft.com/office/drawing/2014/main" id="{802AEC13-5150-4F35-9DA4-ED53CC0D446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31" t="24920" r="3631" b="-3319"/>
          <a:stretch/>
        </p:blipFill>
        <p:spPr>
          <a:xfrm>
            <a:off x="6457950" y="1928996"/>
            <a:ext cx="1701000" cy="1777157"/>
          </a:xfrm>
          <a:prstGeom prst="rect">
            <a:avLst/>
          </a:prstGeom>
        </p:spPr>
      </p:pic>
      <p:pic>
        <p:nvPicPr>
          <p:cNvPr id="19" name="Picture 18" descr="A person smiling for the camera&#10;&#10;Description automatically generated with medium confidence">
            <a:extLst>
              <a:ext uri="{FF2B5EF4-FFF2-40B4-BE49-F238E27FC236}">
                <a16:creationId xmlns:a16="http://schemas.microsoft.com/office/drawing/2014/main" id="{960758FB-AEAD-4483-9756-5B87FA603BB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9676" b="-19676"/>
          <a:stretch/>
        </p:blipFill>
        <p:spPr>
          <a:xfrm>
            <a:off x="303187" y="4286405"/>
            <a:ext cx="1353457" cy="1936751"/>
          </a:xfrm>
          <a:prstGeom prst="rect">
            <a:avLst/>
          </a:prstGeom>
        </p:spPr>
      </p:pic>
      <p:pic>
        <p:nvPicPr>
          <p:cNvPr id="21" name="Picture 20" descr="A picture containing person, person, glasses, hair&#10;&#10;Description automatically generated">
            <a:extLst>
              <a:ext uri="{FF2B5EF4-FFF2-40B4-BE49-F238E27FC236}">
                <a16:creationId xmlns:a16="http://schemas.microsoft.com/office/drawing/2014/main" id="{511D5D28-F36C-4DEC-BF44-95D1966BE64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74887" y="1928997"/>
            <a:ext cx="1417500" cy="1684402"/>
          </a:xfrm>
          <a:prstGeom prst="rect">
            <a:avLst/>
          </a:prstGeom>
        </p:spPr>
      </p:pic>
      <p:pic>
        <p:nvPicPr>
          <p:cNvPr id="25" name="Picture 24">
            <a:extLst>
              <a:ext uri="{FF2B5EF4-FFF2-40B4-BE49-F238E27FC236}">
                <a16:creationId xmlns:a16="http://schemas.microsoft.com/office/drawing/2014/main" id="{EAA27C36-DA0D-433E-9F32-E1E702640BB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20781" y="4286405"/>
            <a:ext cx="1525713" cy="1611951"/>
          </a:xfrm>
          <a:prstGeom prst="rect">
            <a:avLst/>
          </a:prstGeom>
        </p:spPr>
      </p:pic>
      <p:pic>
        <p:nvPicPr>
          <p:cNvPr id="1027" name="Picture 3">
            <a:extLst>
              <a:ext uri="{FF2B5EF4-FFF2-40B4-BE49-F238E27FC236}">
                <a16:creationId xmlns:a16="http://schemas.microsoft.com/office/drawing/2014/main" id="{16F9F635-1289-493E-9C82-E58152D6645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16122" y="4244164"/>
            <a:ext cx="1617530" cy="1696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6239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3"/>
            <a:ext cx="7543800" cy="1450757"/>
          </a:xfrm>
        </p:spPr>
        <p:txBody>
          <a:bodyPr>
            <a:normAutofit/>
          </a:bodyPr>
          <a:lstStyle/>
          <a:p>
            <a:r>
              <a:rPr lang="en-GB">
                <a:latin typeface="Cavolini" panose="03000502040302020204" pitchFamily="66" charset="0"/>
                <a:cs typeface="Cavolini" panose="03000502040302020204" pitchFamily="66" charset="0"/>
              </a:rPr>
              <a:t>Review of SENDIASS Data so far in 2021</a:t>
            </a:r>
          </a:p>
        </p:txBody>
      </p:sp>
      <p:pic>
        <p:nvPicPr>
          <p:cNvPr id="4" name="Picture 3" descr="Text&#10;&#10;Description automatically generated">
            <a:extLst>
              <a:ext uri="{FF2B5EF4-FFF2-40B4-BE49-F238E27FC236}">
                <a16:creationId xmlns:a16="http://schemas.microsoft.com/office/drawing/2014/main" id="{3D67E1F2-203A-43DA-9FE8-C975257278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8460" r="63281"/>
          <a:stretch>
            <a:fillRect/>
          </a:stretch>
        </p:blipFill>
        <p:spPr bwMode="auto">
          <a:xfrm>
            <a:off x="807324" y="2799990"/>
            <a:ext cx="2321247" cy="1703667"/>
          </a:xfrm>
          <a:prstGeom prst="rect">
            <a:avLst/>
          </a:prstGeom>
          <a:noFill/>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3" name="Content Placeholder 2"/>
          <p:cNvSpPr>
            <a:spLocks noGrp="1"/>
          </p:cNvSpPr>
          <p:nvPr>
            <p:ph idx="1"/>
          </p:nvPr>
        </p:nvSpPr>
        <p:spPr>
          <a:xfrm>
            <a:off x="3479799" y="1845734"/>
            <a:ext cx="4886961" cy="4023360"/>
          </a:xfrm>
        </p:spPr>
        <p:txBody>
          <a:bodyPr>
            <a:normAutofit/>
          </a:bodyPr>
          <a:lstStyle/>
          <a:p>
            <a:pPr marL="0" indent="0">
              <a:buNone/>
            </a:pPr>
            <a:endParaRPr lang="en-GB" sz="1100" dirty="0">
              <a:latin typeface="Cavolini" panose="03000502040302020204" pitchFamily="66" charset="0"/>
              <a:cs typeface="Cavolini" panose="03000502040302020204" pitchFamily="66" charset="0"/>
            </a:endParaRPr>
          </a:p>
          <a:p>
            <a:pPr algn="just">
              <a:buFont typeface="Arial" panose="020B0604020202020204" pitchFamily="34" charset="0"/>
              <a:buChar char="•"/>
            </a:pPr>
            <a:r>
              <a:rPr lang="en-GB" sz="1100" dirty="0">
                <a:latin typeface="Cavolini" panose="03000502040302020204" pitchFamily="66" charset="0"/>
                <a:cs typeface="Cavolini" panose="03000502040302020204" pitchFamily="66" charset="0"/>
              </a:rPr>
              <a:t>So far in 2021 SENDIASS have received over 4500 enquires from parents, carers and professionals. </a:t>
            </a:r>
          </a:p>
          <a:p>
            <a:pPr algn="just">
              <a:buFont typeface="Arial" panose="020B0604020202020204" pitchFamily="34" charset="0"/>
              <a:buChar char="•"/>
            </a:pPr>
            <a:r>
              <a:rPr lang="en-GB" sz="1100" dirty="0">
                <a:latin typeface="Cavolini" panose="03000502040302020204" pitchFamily="66" charset="0"/>
                <a:cs typeface="Cavolini" panose="03000502040302020204" pitchFamily="66" charset="0"/>
              </a:rPr>
              <a:t>84% of enquiries were made directly by parents or a supporting family member. </a:t>
            </a:r>
          </a:p>
          <a:p>
            <a:pPr algn="just">
              <a:buFont typeface="Arial" panose="020B0604020202020204" pitchFamily="34" charset="0"/>
              <a:buChar char="•"/>
            </a:pPr>
            <a:r>
              <a:rPr lang="en-GB" sz="1100" dirty="0">
                <a:latin typeface="Cavolini" panose="03000502040302020204" pitchFamily="66" charset="0"/>
                <a:cs typeface="Cavolini" panose="03000502040302020204" pitchFamily="66" charset="0"/>
              </a:rPr>
              <a:t>96% of families have a child attending a mainstream provision.</a:t>
            </a:r>
          </a:p>
          <a:p>
            <a:pPr algn="just">
              <a:buFont typeface="Arial" panose="020B0604020202020204" pitchFamily="34" charset="0"/>
              <a:buChar char="•"/>
            </a:pPr>
            <a:r>
              <a:rPr lang="en-GB" sz="1100" dirty="0">
                <a:latin typeface="Cavolini" panose="03000502040302020204" pitchFamily="66" charset="0"/>
                <a:cs typeface="Cavolini" panose="03000502040302020204" pitchFamily="66" charset="0"/>
              </a:rPr>
              <a:t>63% of enquiries were in relation to a lack confidence or understanding of their child’s SEND provision. </a:t>
            </a:r>
          </a:p>
          <a:p>
            <a:pPr algn="just">
              <a:buFont typeface="Arial" panose="020B0604020202020204" pitchFamily="34" charset="0"/>
              <a:buChar char="•"/>
            </a:pPr>
            <a:r>
              <a:rPr lang="en-GB" sz="1100" dirty="0">
                <a:latin typeface="Cavolini" panose="03000502040302020204" pitchFamily="66" charset="0"/>
                <a:cs typeface="Cavolini" panose="03000502040302020204" pitchFamily="66" charset="0"/>
              </a:rPr>
              <a:t>79% of enquiries were from families who have children with Communication and Interaction difficulties with 33% of those who have associated SEMH needs including anxiety, emotional well-being and mental health.</a:t>
            </a:r>
          </a:p>
          <a:p>
            <a:pPr algn="just">
              <a:buFont typeface="Arial" panose="020B0604020202020204" pitchFamily="34" charset="0"/>
              <a:buChar char="•"/>
            </a:pPr>
            <a:r>
              <a:rPr lang="en-GB" sz="1100" dirty="0">
                <a:latin typeface="Cavolini" panose="03000502040302020204" pitchFamily="66" charset="0"/>
                <a:cs typeface="Cavolini" panose="03000502040302020204" pitchFamily="66" charset="0"/>
              </a:rPr>
              <a:t> 44% of enquiries related to parental requests for statutory assessment for an EHCP. </a:t>
            </a:r>
          </a:p>
          <a:p>
            <a:pPr algn="just">
              <a:buFont typeface="Arial" panose="020B0604020202020204" pitchFamily="34" charset="0"/>
              <a:buChar char="•"/>
            </a:pPr>
            <a:r>
              <a:rPr lang="en-GB" sz="1100" dirty="0">
                <a:latin typeface="Cavolini" panose="03000502040302020204" pitchFamily="66" charset="0"/>
                <a:cs typeface="Cavolini" panose="03000502040302020204" pitchFamily="66" charset="0"/>
              </a:rPr>
              <a:t>103 families received impartial guidance and support with the SENDIST Appeal process.</a:t>
            </a:r>
          </a:p>
          <a:p>
            <a:pPr marL="0" indent="0">
              <a:buNone/>
            </a:pPr>
            <a:endParaRPr lang="en-GB" sz="1100" dirty="0"/>
          </a:p>
        </p:txBody>
      </p:sp>
    </p:spTree>
    <p:extLst>
      <p:ext uri="{BB962C8B-B14F-4D97-AF65-F5344CB8AC3E}">
        <p14:creationId xmlns:p14="http://schemas.microsoft.com/office/powerpoint/2010/main" val="329548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D8C8C-7E54-42A0-94A6-635D40803508}"/>
              </a:ext>
            </a:extLst>
          </p:cNvPr>
          <p:cNvSpPr>
            <a:spLocks noGrp="1"/>
          </p:cNvSpPr>
          <p:nvPr>
            <p:ph type="title"/>
          </p:nvPr>
        </p:nvSpPr>
        <p:spPr>
          <a:xfrm>
            <a:off x="822960" y="286603"/>
            <a:ext cx="7543800" cy="1450757"/>
          </a:xfrm>
        </p:spPr>
        <p:txBody>
          <a:bodyPr>
            <a:normAutofit/>
          </a:bodyPr>
          <a:lstStyle/>
          <a:p>
            <a:r>
              <a:rPr lang="en-GB">
                <a:latin typeface="Cavolini" panose="03000502040302020204" pitchFamily="66" charset="0"/>
                <a:cs typeface="Cavolini" panose="03000502040302020204" pitchFamily="66" charset="0"/>
              </a:rPr>
              <a:t>New Role for families</a:t>
            </a:r>
          </a:p>
        </p:txBody>
      </p:sp>
      <p:sp>
        <p:nvSpPr>
          <p:cNvPr id="3" name="Content Placeholder 2">
            <a:extLst>
              <a:ext uri="{FF2B5EF4-FFF2-40B4-BE49-F238E27FC236}">
                <a16:creationId xmlns:a16="http://schemas.microsoft.com/office/drawing/2014/main" id="{B39AB3DA-64AB-400F-BB58-B40AD4F241D2}"/>
              </a:ext>
            </a:extLst>
          </p:cNvPr>
          <p:cNvSpPr>
            <a:spLocks noGrp="1"/>
          </p:cNvSpPr>
          <p:nvPr>
            <p:ph idx="1"/>
          </p:nvPr>
        </p:nvSpPr>
        <p:spPr>
          <a:xfrm>
            <a:off x="304800" y="1845734"/>
            <a:ext cx="5359399" cy="4023360"/>
          </a:xfrm>
        </p:spPr>
        <p:txBody>
          <a:bodyPr>
            <a:normAutofit/>
          </a:bodyPr>
          <a:lstStyle/>
          <a:p>
            <a:pPr algn="just">
              <a:buFont typeface="Arial" panose="020B0604020202020204" pitchFamily="34" charset="0"/>
              <a:buChar char="•"/>
            </a:pPr>
            <a:r>
              <a:rPr lang="en-GB" sz="800" dirty="0">
                <a:latin typeface="Cavolini" panose="03000502040302020204" pitchFamily="66" charset="0"/>
                <a:cs typeface="Cavolini" panose="03000502040302020204" pitchFamily="66" charset="0"/>
              </a:rPr>
              <a:t>In April 2020 we welcomed Heidi Donkin to our team. Heidi’s post is to </a:t>
            </a:r>
            <a:r>
              <a:rPr lang="en-GB" sz="800" dirty="0">
                <a:effectLst/>
                <a:latin typeface="Cavolini" panose="03000502040302020204" pitchFamily="66" charset="0"/>
                <a:ea typeface="Times New Roman" panose="02020603050405020304" pitchFamily="18" charset="0"/>
                <a:cs typeface="Cavolini" panose="03000502040302020204" pitchFamily="66" charset="0"/>
              </a:rPr>
              <a:t>service to support families who have children or young people with Autism or Social Communication Difficulties with or without a diagnosis. The aim of the role is to empower families to build their own skills, knowledge, and resilience to be able to make their own choices to understand and support their child.</a:t>
            </a:r>
          </a:p>
          <a:p>
            <a:pPr algn="just">
              <a:buFont typeface="Arial" panose="020B0604020202020204" pitchFamily="34" charset="0"/>
              <a:buChar char="•"/>
            </a:pPr>
            <a:r>
              <a:rPr lang="en-GB" sz="800" dirty="0">
                <a:latin typeface="Cavolini" panose="03000502040302020204" pitchFamily="66" charset="0"/>
                <a:cs typeface="Cavolini" panose="03000502040302020204" pitchFamily="66" charset="0"/>
              </a:rPr>
              <a:t>She has also been working closely with colleagues regarding the launch of the Neurodevelopment Pathway. </a:t>
            </a:r>
          </a:p>
          <a:p>
            <a:pPr algn="just">
              <a:buFont typeface="Arial" panose="020B0604020202020204" pitchFamily="34" charset="0"/>
              <a:buChar char="•"/>
            </a:pPr>
            <a:r>
              <a:rPr lang="en-GB" sz="800" dirty="0">
                <a:effectLst/>
                <a:latin typeface="Cavolini" panose="03000502040302020204" pitchFamily="66" charset="0"/>
                <a:ea typeface="Times New Roman" panose="02020603050405020304" pitchFamily="18" charset="0"/>
                <a:cs typeface="Cavolini" panose="03000502040302020204" pitchFamily="66" charset="0"/>
              </a:rPr>
              <a:t>She has been </a:t>
            </a:r>
            <a:r>
              <a:rPr lang="en-GB" sz="800" dirty="0">
                <a:latin typeface="Cavolini" panose="03000502040302020204" pitchFamily="66" charset="0"/>
                <a:ea typeface="Times New Roman" panose="02020603050405020304" pitchFamily="18" charset="0"/>
                <a:cs typeface="Cavolini" panose="03000502040302020204" pitchFamily="66" charset="0"/>
              </a:rPr>
              <a:t>closely involved with the development of Parent/Carers </a:t>
            </a:r>
            <a:r>
              <a:rPr lang="en-GB" sz="800" dirty="0">
                <a:effectLst/>
                <a:latin typeface="Cavolini" panose="03000502040302020204" pitchFamily="66" charset="0"/>
                <a:ea typeface="Times New Roman" panose="02020603050405020304" pitchFamily="18" charset="0"/>
                <a:cs typeface="Cavolini" panose="03000502040302020204" pitchFamily="66" charset="0"/>
              </a:rPr>
              <a:t>Autism Workshops that have been piloted with Adult Learning &amp; Skills. A second </a:t>
            </a:r>
            <a:r>
              <a:rPr lang="en-GB" sz="800" dirty="0">
                <a:latin typeface="Cavolini" panose="03000502040302020204" pitchFamily="66" charset="0"/>
                <a:ea typeface="Times New Roman" panose="02020603050405020304" pitchFamily="18" charset="0"/>
                <a:cs typeface="Cavolini" panose="03000502040302020204" pitchFamily="66" charset="0"/>
              </a:rPr>
              <a:t>round of workshop is currently underway. Please see information on your tables if you would like to find out more about this. </a:t>
            </a:r>
          </a:p>
          <a:p>
            <a:pPr algn="just">
              <a:buFont typeface="Arial" panose="020B0604020202020204" pitchFamily="34" charset="0"/>
              <a:buChar char="•"/>
            </a:pPr>
            <a:r>
              <a:rPr lang="en-GB" sz="800" dirty="0">
                <a:effectLst/>
                <a:latin typeface="Cavolini" panose="03000502040302020204" pitchFamily="66" charset="0"/>
                <a:ea typeface="Times New Roman" panose="02020603050405020304" pitchFamily="18" charset="0"/>
                <a:cs typeface="Cavolini" panose="03000502040302020204" pitchFamily="66" charset="0"/>
              </a:rPr>
              <a:t>Heidi has plan</a:t>
            </a:r>
            <a:r>
              <a:rPr lang="en-GB" sz="800" dirty="0">
                <a:latin typeface="Cavolini" panose="03000502040302020204" pitchFamily="66" charset="0"/>
                <a:ea typeface="Times New Roman" panose="02020603050405020304" pitchFamily="18" charset="0"/>
                <a:cs typeface="Cavolini" panose="03000502040302020204" pitchFamily="66" charset="0"/>
              </a:rPr>
              <a:t>s to develop a</a:t>
            </a:r>
            <a:r>
              <a:rPr lang="en-GB" sz="800" dirty="0">
                <a:effectLst/>
                <a:latin typeface="Cavolini" panose="03000502040302020204" pitchFamily="66" charset="0"/>
                <a:ea typeface="Times New Roman" panose="02020603050405020304" pitchFamily="18" charset="0"/>
                <a:cs typeface="Cavolini" panose="03000502040302020204" pitchFamily="66" charset="0"/>
              </a:rPr>
              <a:t> </a:t>
            </a:r>
            <a:r>
              <a:rPr lang="en-GB" sz="800" dirty="0">
                <a:latin typeface="Cavolini" panose="03000502040302020204" pitchFamily="66" charset="0"/>
                <a:ea typeface="Times New Roman" panose="02020603050405020304" pitchFamily="18" charset="0"/>
                <a:cs typeface="Cavolini" panose="03000502040302020204" pitchFamily="66" charset="0"/>
              </a:rPr>
              <a:t>virtual </a:t>
            </a:r>
            <a:r>
              <a:rPr lang="en-GB" sz="800" dirty="0">
                <a:effectLst/>
                <a:latin typeface="Cavolini" panose="03000502040302020204" pitchFamily="66" charset="0"/>
                <a:ea typeface="Times New Roman" panose="02020603050405020304" pitchFamily="18" charset="0"/>
                <a:cs typeface="Cavolini" panose="03000502040302020204" pitchFamily="66" charset="0"/>
              </a:rPr>
              <a:t>Autism Information Hub that will be integrated within the SENDIASS website. </a:t>
            </a:r>
          </a:p>
          <a:p>
            <a:pPr algn="just">
              <a:buFont typeface="Arial" panose="020B0604020202020204" pitchFamily="34" charset="0"/>
              <a:buChar char="•"/>
            </a:pPr>
            <a:r>
              <a:rPr lang="en-GB" sz="800" dirty="0">
                <a:latin typeface="Cavolini" panose="03000502040302020204" pitchFamily="66" charset="0"/>
                <a:ea typeface="Calibri" panose="020F0502020204030204" pitchFamily="34" charset="0"/>
                <a:cs typeface="Cavolini" panose="03000502040302020204" pitchFamily="66" charset="0"/>
              </a:rPr>
              <a:t>She has also been delivering a Autism Champions Programme to colleagues within </a:t>
            </a:r>
            <a:r>
              <a:rPr lang="en-GB" sz="800" dirty="0">
                <a:effectLst/>
                <a:latin typeface="Cavolini" panose="03000502040302020204" pitchFamily="66" charset="0"/>
                <a:ea typeface="Calibri" panose="020F0502020204030204" pitchFamily="34" charset="0"/>
                <a:cs typeface="Cavolini" panose="03000502040302020204" pitchFamily="66" charset="0"/>
              </a:rPr>
              <a:t>One Point and the Family Centre teams. This training is to support and up skill Early Help Workers so that they are able to empower families where Autism is a part of their lives. Each Early Help team within County Durham now has an Autism champion, these people will be continually supported and have access to up to date information, training and knowledge to help them within their roles. </a:t>
            </a:r>
          </a:p>
          <a:p>
            <a:pPr>
              <a:buFont typeface="Arial" panose="020B0604020202020204" pitchFamily="34" charset="0"/>
              <a:buChar char="•"/>
            </a:pPr>
            <a:endParaRPr lang="en-GB" sz="800" dirty="0">
              <a:effectLst/>
              <a:latin typeface="Cavolini" panose="03000502040302020204" pitchFamily="66" charset="0"/>
              <a:ea typeface="Calibri" panose="020F0502020204030204" pitchFamily="34" charset="0"/>
              <a:cs typeface="Cavolini" panose="03000502040302020204" pitchFamily="66" charset="0"/>
            </a:endParaRPr>
          </a:p>
          <a:p>
            <a:endParaRPr lang="en-GB" sz="800" dirty="0"/>
          </a:p>
        </p:txBody>
      </p:sp>
      <p:pic>
        <p:nvPicPr>
          <p:cNvPr id="4" name="Picture 3" descr="A person wearing glasses&#10;&#10;Description automatically generated with low confidence">
            <a:extLst>
              <a:ext uri="{FF2B5EF4-FFF2-40B4-BE49-F238E27FC236}">
                <a16:creationId xmlns:a16="http://schemas.microsoft.com/office/drawing/2014/main" id="{339501CC-4206-4182-8C5D-B732D036657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208" r="16675" b="5"/>
          <a:stretch/>
        </p:blipFill>
        <p:spPr bwMode="auto">
          <a:xfrm>
            <a:off x="6015427" y="1916318"/>
            <a:ext cx="2351332" cy="34710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3704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8" name="Rectangle 134">
            <a:extLst>
              <a:ext uri="{FF2B5EF4-FFF2-40B4-BE49-F238E27FC236}">
                <a16:creationId xmlns:a16="http://schemas.microsoft.com/office/drawing/2014/main" id="{B80045BC-58DB-469C-8997-6C0C16B173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C5CB10-0250-4C67-B23F-D1F35701A6C0}"/>
              </a:ext>
            </a:extLst>
          </p:cNvPr>
          <p:cNvSpPr>
            <a:spLocks noGrp="1"/>
          </p:cNvSpPr>
          <p:nvPr>
            <p:ph type="title"/>
          </p:nvPr>
        </p:nvSpPr>
        <p:spPr>
          <a:xfrm>
            <a:off x="5894613" y="304802"/>
            <a:ext cx="2959556" cy="1780902"/>
          </a:xfrm>
        </p:spPr>
        <p:txBody>
          <a:bodyPr>
            <a:normAutofit fontScale="90000"/>
          </a:bodyPr>
          <a:lstStyle/>
          <a:p>
            <a:pPr algn="ctr"/>
            <a:r>
              <a:rPr lang="en-GB" dirty="0"/>
              <a:t>The new Durham Autism Hub</a:t>
            </a:r>
          </a:p>
        </p:txBody>
      </p:sp>
      <p:pic>
        <p:nvPicPr>
          <p:cNvPr id="1026" name="Picture 2" descr="Graphical user interface, website&#10;&#10;Description automatically generated">
            <a:extLst>
              <a:ext uri="{FF2B5EF4-FFF2-40B4-BE49-F238E27FC236}">
                <a16:creationId xmlns:a16="http://schemas.microsoft.com/office/drawing/2014/main" id="{6C73DD1E-9F86-4B44-8D61-582108AE5A1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485"/>
          <a:stretch/>
        </p:blipFill>
        <p:spPr bwMode="auto">
          <a:xfrm>
            <a:off x="475499" y="640080"/>
            <a:ext cx="5182351" cy="549647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29" name="Straight Connector 136">
            <a:extLst>
              <a:ext uri="{FF2B5EF4-FFF2-40B4-BE49-F238E27FC236}">
                <a16:creationId xmlns:a16="http://schemas.microsoft.com/office/drawing/2014/main" id="{83EF6BB5-A95D-4C59-808C-3B64F444F2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19107" y="2085703"/>
            <a:ext cx="267462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8F35AAE-4E10-4659-B22B-911E8A079F5C}"/>
              </a:ext>
            </a:extLst>
          </p:cNvPr>
          <p:cNvSpPr>
            <a:spLocks noGrp="1"/>
          </p:cNvSpPr>
          <p:nvPr>
            <p:ph idx="1"/>
          </p:nvPr>
        </p:nvSpPr>
        <p:spPr>
          <a:xfrm>
            <a:off x="5803444" y="2224626"/>
            <a:ext cx="2959556" cy="3670180"/>
          </a:xfrm>
        </p:spPr>
        <p:txBody>
          <a:bodyPr>
            <a:normAutofit/>
          </a:bodyPr>
          <a:lstStyle/>
          <a:p>
            <a:pPr algn="ctr"/>
            <a:r>
              <a:rPr lang="en-GB" sz="2000" dirty="0">
                <a:latin typeface="Cavolini" panose="03000502040302020204" pitchFamily="66" charset="0"/>
                <a:cs typeface="Cavolini" panose="03000502040302020204" pitchFamily="66" charset="0"/>
              </a:rPr>
              <a:t> </a:t>
            </a:r>
          </a:p>
          <a:p>
            <a:endParaRPr lang="en-GB" dirty="0"/>
          </a:p>
        </p:txBody>
      </p:sp>
      <p:sp>
        <p:nvSpPr>
          <p:cNvPr id="1030" name="Rectangle 138">
            <a:extLst>
              <a:ext uri="{FF2B5EF4-FFF2-40B4-BE49-F238E27FC236}">
                <a16:creationId xmlns:a16="http://schemas.microsoft.com/office/drawing/2014/main" id="{150BDA68-EBDD-443C-9B6B-03CA14AFFB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1" name="Rectangle 140">
            <a:extLst>
              <a:ext uri="{FF2B5EF4-FFF2-40B4-BE49-F238E27FC236}">
                <a16:creationId xmlns:a16="http://schemas.microsoft.com/office/drawing/2014/main" id="{00C07DB3-666C-4A9D-81CE-83B435F95B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6" name="Picture 3" descr="Text&#10;&#10;Description automatically generated with medium confidence">
            <a:extLst>
              <a:ext uri="{FF2B5EF4-FFF2-40B4-BE49-F238E27FC236}">
                <a16:creationId xmlns:a16="http://schemas.microsoft.com/office/drawing/2014/main" id="{80903036-756D-4618-8AA1-75BB7D0E9AE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845084" y="2224626"/>
            <a:ext cx="3063510" cy="391193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4086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4A8FFEA1-1B69-4F42-B552-0CCF72596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7" name="Rectangle 136">
            <a:extLst>
              <a:ext uri="{FF2B5EF4-FFF2-40B4-BE49-F238E27FC236}">
                <a16:creationId xmlns:a16="http://schemas.microsoft.com/office/drawing/2014/main" id="{AA3C9226-5EC8-460B-82D7-72AA994DF9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9" name="Straight Connector 138">
            <a:extLst>
              <a:ext uri="{FF2B5EF4-FFF2-40B4-BE49-F238E27FC236}">
                <a16:creationId xmlns:a16="http://schemas.microsoft.com/office/drawing/2014/main" id="{62A90A9D-33DF-408E-BF4C-F82588935C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43"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41" name="Rectangle 140">
            <a:extLst>
              <a:ext uri="{FF2B5EF4-FFF2-40B4-BE49-F238E27FC236}">
                <a16:creationId xmlns:a16="http://schemas.microsoft.com/office/drawing/2014/main" id="{7D8A9447-DEFF-40A5-8673-B7A365C3F8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pic>
        <p:nvPicPr>
          <p:cNvPr id="3074" name="Picture 2" descr="Text&#10;&#10;Description automatically generated">
            <a:extLst>
              <a:ext uri="{FF2B5EF4-FFF2-40B4-BE49-F238E27FC236}">
                <a16:creationId xmlns:a16="http://schemas.microsoft.com/office/drawing/2014/main" id="{60A00A19-C927-4BF4-9F88-243B74C37F82}"/>
              </a:ext>
            </a:extLst>
          </p:cNvPr>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t="23414" r="-1" b="4032"/>
          <a:stretch/>
        </p:blipFill>
        <p:spPr bwMode="auto">
          <a:xfrm>
            <a:off x="475499" y="1015642"/>
            <a:ext cx="4706750" cy="482671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 name="Rectangle 142">
            <a:extLst>
              <a:ext uri="{FF2B5EF4-FFF2-40B4-BE49-F238E27FC236}">
                <a16:creationId xmlns:a16="http://schemas.microsoft.com/office/drawing/2014/main" id="{290C21F9-FD6D-4457-B130-1A531F242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5710114" y="0"/>
            <a:ext cx="343855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81284884-2BE1-4AB0-BFBD-1A2288E88D9A}"/>
              </a:ext>
            </a:extLst>
          </p:cNvPr>
          <p:cNvSpPr>
            <a:spLocks noGrp="1"/>
          </p:cNvSpPr>
          <p:nvPr>
            <p:ph type="title"/>
          </p:nvPr>
        </p:nvSpPr>
        <p:spPr>
          <a:xfrm>
            <a:off x="6072663" y="640080"/>
            <a:ext cx="2794731" cy="2926080"/>
          </a:xfrm>
        </p:spPr>
        <p:txBody>
          <a:bodyPr vert="horz" lIns="91440" tIns="45720" rIns="91440" bIns="45720" rtlCol="0" anchor="b">
            <a:normAutofit/>
          </a:bodyPr>
          <a:lstStyle/>
          <a:p>
            <a:pPr algn="ctr"/>
            <a:r>
              <a:rPr lang="en-US" sz="3800" dirty="0">
                <a:solidFill>
                  <a:srgbClr val="FFFFFF"/>
                </a:solidFill>
              </a:rPr>
              <a:t>New Dad’s Group starting December 7</a:t>
            </a:r>
            <a:r>
              <a:rPr lang="en-US" sz="3800" baseline="30000" dirty="0">
                <a:solidFill>
                  <a:srgbClr val="FFFFFF"/>
                </a:solidFill>
              </a:rPr>
              <a:t>th</a:t>
            </a:r>
            <a:r>
              <a:rPr lang="en-US" sz="3800" dirty="0">
                <a:solidFill>
                  <a:srgbClr val="FFFFFF"/>
                </a:solidFill>
              </a:rPr>
              <a:t> </a:t>
            </a:r>
          </a:p>
        </p:txBody>
      </p:sp>
      <p:sp>
        <p:nvSpPr>
          <p:cNvPr id="145" name="Rectangle 144">
            <a:extLst>
              <a:ext uri="{FF2B5EF4-FFF2-40B4-BE49-F238E27FC236}">
                <a16:creationId xmlns:a16="http://schemas.microsoft.com/office/drawing/2014/main" id="{28F6EF4B-2F40-485B-9F36-084731486A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7679"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637048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8" name="Rectangle 137">
            <a:extLst>
              <a:ext uri="{FF2B5EF4-FFF2-40B4-BE49-F238E27FC236}">
                <a16:creationId xmlns:a16="http://schemas.microsoft.com/office/drawing/2014/main" id="{E6D4A253-652B-4CB8-913F-247DA9CF57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2AC561-981B-419F-B5F6-8736CC57B920}"/>
              </a:ext>
            </a:extLst>
          </p:cNvPr>
          <p:cNvSpPr>
            <a:spLocks noGrp="1"/>
          </p:cNvSpPr>
          <p:nvPr>
            <p:ph type="title"/>
          </p:nvPr>
        </p:nvSpPr>
        <p:spPr>
          <a:xfrm>
            <a:off x="4876800" y="549863"/>
            <a:ext cx="3785506" cy="1193852"/>
          </a:xfrm>
        </p:spPr>
        <p:txBody>
          <a:bodyPr vert="horz" lIns="91440" tIns="45720" rIns="91440" bIns="45720" rtlCol="0">
            <a:normAutofit fontScale="90000"/>
          </a:bodyPr>
          <a:lstStyle/>
          <a:p>
            <a:pPr algn="ctr"/>
            <a:br>
              <a:rPr lang="en-US" sz="1600" dirty="0"/>
            </a:br>
            <a:r>
              <a:rPr lang="en-US" sz="2000" dirty="0">
                <a:solidFill>
                  <a:srgbClr val="002060"/>
                </a:solidFill>
                <a:latin typeface="Cavolini" panose="03000502040302020204" pitchFamily="66" charset="0"/>
                <a:cs typeface="Cavolini" panose="03000502040302020204" pitchFamily="66" charset="0"/>
              </a:rPr>
              <a:t>Heidi is also offering families a  daytime support group and a  virtual support Group</a:t>
            </a:r>
            <a:br>
              <a:rPr lang="en-US" sz="1600" dirty="0"/>
            </a:br>
            <a:endParaRPr lang="en-US" sz="1600" dirty="0"/>
          </a:p>
        </p:txBody>
      </p:sp>
      <p:sp>
        <p:nvSpPr>
          <p:cNvPr id="140" name="Rectangle 139">
            <a:extLst>
              <a:ext uri="{FF2B5EF4-FFF2-40B4-BE49-F238E27FC236}">
                <a16:creationId xmlns:a16="http://schemas.microsoft.com/office/drawing/2014/main" id="{67AB164F-5D83-4672-A334-AB772EB3F2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1299" y="321733"/>
            <a:ext cx="2293430" cy="3408237"/>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a:extLst>
              <a:ext uri="{FF2B5EF4-FFF2-40B4-BE49-F238E27FC236}">
                <a16:creationId xmlns:a16="http://schemas.microsoft.com/office/drawing/2014/main" id="{1F50A209-CF61-4FE9-969F-149817C76D6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343752" y="549863"/>
            <a:ext cx="2088525" cy="295197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2" name="Rectangle 141">
            <a:extLst>
              <a:ext uri="{FF2B5EF4-FFF2-40B4-BE49-F238E27FC236}">
                <a16:creationId xmlns:a16="http://schemas.microsoft.com/office/drawing/2014/main" id="{3E9234AC-8D5E-426E-B92A-5D31003224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34045" y="321733"/>
            <a:ext cx="1937955" cy="1955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4" name="Straight Connector 143">
            <a:extLst>
              <a:ext uri="{FF2B5EF4-FFF2-40B4-BE49-F238E27FC236}">
                <a16:creationId xmlns:a16="http://schemas.microsoft.com/office/drawing/2014/main" id="{8FBF37C7-A709-4F3F-9366-2A4B6178FB8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30072" y="2085703"/>
            <a:ext cx="308610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146" name="Rectangle 145">
            <a:extLst>
              <a:ext uri="{FF2B5EF4-FFF2-40B4-BE49-F238E27FC236}">
                <a16:creationId xmlns:a16="http://schemas.microsoft.com/office/drawing/2014/main" id="{E6D826B9-9966-4973-BD95-E66216147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1299" y="3879167"/>
            <a:ext cx="2293430" cy="213556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147">
            <a:extLst>
              <a:ext uri="{FF2B5EF4-FFF2-40B4-BE49-F238E27FC236}">
                <a16:creationId xmlns:a16="http://schemas.microsoft.com/office/drawing/2014/main" id="{1574A666-281C-4FC9-A810-AD760C8B62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46441" y="2451014"/>
            <a:ext cx="1925558" cy="3532765"/>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3" name="Picture 5">
            <a:extLst>
              <a:ext uri="{FF2B5EF4-FFF2-40B4-BE49-F238E27FC236}">
                <a16:creationId xmlns:a16="http://schemas.microsoft.com/office/drawing/2014/main" id="{4A9DA10D-0765-43BD-BB76-9856E521279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776028" y="2513496"/>
            <a:ext cx="1721311" cy="243294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0" name="Rectangle 149">
            <a:extLst>
              <a:ext uri="{FF2B5EF4-FFF2-40B4-BE49-F238E27FC236}">
                <a16:creationId xmlns:a16="http://schemas.microsoft.com/office/drawing/2014/main" id="{F70A07A1-8551-4106-A383-56873AB86F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2" name="Rectangle 151">
            <a:extLst>
              <a:ext uri="{FF2B5EF4-FFF2-40B4-BE49-F238E27FC236}">
                <a16:creationId xmlns:a16="http://schemas.microsoft.com/office/drawing/2014/main" id="{E4EFE7D9-6F8F-4F8F-84BB-8F1A58C116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TextBox 5">
            <a:extLst>
              <a:ext uri="{FF2B5EF4-FFF2-40B4-BE49-F238E27FC236}">
                <a16:creationId xmlns:a16="http://schemas.microsoft.com/office/drawing/2014/main" id="{C66AB358-FDB7-4FEA-9DE7-370980C1EA44}"/>
              </a:ext>
            </a:extLst>
          </p:cNvPr>
          <p:cNvSpPr txBox="1"/>
          <p:nvPr/>
        </p:nvSpPr>
        <p:spPr>
          <a:xfrm>
            <a:off x="4800601" y="2541512"/>
            <a:ext cx="4102100" cy="2308324"/>
          </a:xfrm>
          <a:prstGeom prst="rect">
            <a:avLst/>
          </a:prstGeom>
          <a:noFill/>
        </p:spPr>
        <p:txBody>
          <a:bodyPr wrap="square" rtlCol="0">
            <a:spAutoFit/>
          </a:bodyPr>
          <a:lstStyle/>
          <a:p>
            <a:r>
              <a:rPr lang="en-GB" dirty="0">
                <a:solidFill>
                  <a:srgbClr val="002060"/>
                </a:solidFill>
                <a:latin typeface="Cavolini" panose="03000502040302020204" pitchFamily="66" charset="0"/>
                <a:cs typeface="Cavolini" panose="03000502040302020204" pitchFamily="66" charset="0"/>
              </a:rPr>
              <a:t>Heidi’s contact details</a:t>
            </a:r>
          </a:p>
          <a:p>
            <a:endParaRPr lang="en-GB" dirty="0">
              <a:solidFill>
                <a:srgbClr val="002060"/>
              </a:solidFill>
              <a:latin typeface="Cavolini" panose="03000502040302020204" pitchFamily="66" charset="0"/>
              <a:cs typeface="Cavolini" panose="03000502040302020204" pitchFamily="66" charset="0"/>
            </a:endParaRPr>
          </a:p>
          <a:p>
            <a:r>
              <a:rPr lang="en-GB" dirty="0">
                <a:solidFill>
                  <a:srgbClr val="002060"/>
                </a:solidFill>
                <a:latin typeface="Cavolini" panose="03000502040302020204" pitchFamily="66" charset="0"/>
                <a:cs typeface="Cavolini" panose="03000502040302020204" pitchFamily="66" charset="0"/>
                <a:hlinkClick r:id="rId4">
                  <a:extLst>
                    <a:ext uri="{A12FA001-AC4F-418D-AE19-62706E023703}">
                      <ahyp:hlinkClr xmlns:ahyp="http://schemas.microsoft.com/office/drawing/2018/hyperlinkcolor" val="tx"/>
                    </a:ext>
                  </a:extLst>
                </a:hlinkClick>
              </a:rPr>
              <a:t>Email: heidi.Donkin@durham.gov.uk</a:t>
            </a:r>
            <a:endParaRPr lang="en-GB" dirty="0">
              <a:solidFill>
                <a:srgbClr val="002060"/>
              </a:solidFill>
              <a:latin typeface="Cavolini" panose="03000502040302020204" pitchFamily="66" charset="0"/>
              <a:cs typeface="Cavolini" panose="03000502040302020204" pitchFamily="66" charset="0"/>
            </a:endParaRPr>
          </a:p>
          <a:p>
            <a:endParaRPr lang="en-GB" dirty="0">
              <a:solidFill>
                <a:srgbClr val="002060"/>
              </a:solidFill>
              <a:latin typeface="Cavolini" panose="03000502040302020204" pitchFamily="66" charset="0"/>
              <a:cs typeface="Cavolini" panose="03000502040302020204" pitchFamily="66" charset="0"/>
            </a:endParaRPr>
          </a:p>
          <a:p>
            <a:r>
              <a:rPr lang="en-GB" dirty="0">
                <a:solidFill>
                  <a:srgbClr val="002060"/>
                </a:solidFill>
                <a:latin typeface="Cavolini" panose="03000502040302020204" pitchFamily="66" charset="0"/>
                <a:cs typeface="Cavolini" panose="03000502040302020204" pitchFamily="66" charset="0"/>
              </a:rPr>
              <a:t>Tel: 03000 264484</a:t>
            </a:r>
          </a:p>
          <a:p>
            <a:endParaRPr lang="en-GB" dirty="0">
              <a:latin typeface="Cavolini" panose="03000502040302020204" pitchFamily="66" charset="0"/>
              <a:cs typeface="Cavolini" panose="03000502040302020204" pitchFamily="66" charset="0"/>
            </a:endParaRPr>
          </a:p>
          <a:p>
            <a:endParaRPr lang="en-GB" dirty="0"/>
          </a:p>
        </p:txBody>
      </p:sp>
    </p:spTree>
    <p:extLst>
      <p:ext uri="{BB962C8B-B14F-4D97-AF65-F5344CB8AC3E}">
        <p14:creationId xmlns:p14="http://schemas.microsoft.com/office/powerpoint/2010/main" val="6819252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3"/>
            <a:ext cx="7543800" cy="1450757"/>
          </a:xfrm>
        </p:spPr>
        <p:txBody>
          <a:bodyPr>
            <a:normAutofit/>
          </a:bodyPr>
          <a:lstStyle/>
          <a:p>
            <a:r>
              <a:rPr lang="en-GB" dirty="0">
                <a:solidFill>
                  <a:srgbClr val="002060"/>
                </a:solidFill>
                <a:latin typeface="Cavolini" panose="03000502040302020204" pitchFamily="66" charset="0"/>
                <a:cs typeface="Cavolini" panose="03000502040302020204" pitchFamily="66" charset="0"/>
              </a:rPr>
              <a:t>What have we been up to so far in 2021</a:t>
            </a:r>
          </a:p>
        </p:txBody>
      </p:sp>
      <p:sp>
        <p:nvSpPr>
          <p:cNvPr id="3" name="Content Placeholder 2"/>
          <p:cNvSpPr>
            <a:spLocks noGrp="1"/>
          </p:cNvSpPr>
          <p:nvPr>
            <p:ph idx="1"/>
          </p:nvPr>
        </p:nvSpPr>
        <p:spPr>
          <a:xfrm>
            <a:off x="457200" y="1965736"/>
            <a:ext cx="5257800" cy="4023360"/>
          </a:xfrm>
        </p:spPr>
        <p:txBody>
          <a:bodyPr>
            <a:normAutofit/>
          </a:bodyPr>
          <a:lstStyle/>
          <a:p>
            <a:pPr algn="just">
              <a:buFont typeface="Arial" panose="020B0604020202020204" pitchFamily="34" charset="0"/>
              <a:buChar char="•"/>
            </a:pPr>
            <a:r>
              <a:rPr lang="en-GB" sz="1100" dirty="0">
                <a:solidFill>
                  <a:srgbClr val="002060"/>
                </a:solidFill>
                <a:latin typeface="Cavolini" panose="03000502040302020204" pitchFamily="66" charset="0"/>
                <a:cs typeface="Cavolini" panose="03000502040302020204" pitchFamily="66" charset="0"/>
              </a:rPr>
              <a:t>Families have responded well to the telephone appointment system which has reduced the number of failed telephone call backs.  When families contact the service their initial referral information is taken by Ann who arranges a dedicated telephone appointed with one of the team. </a:t>
            </a:r>
          </a:p>
          <a:p>
            <a:pPr algn="just">
              <a:buFont typeface="Arial" panose="020B0604020202020204" pitchFamily="34" charset="0"/>
              <a:buChar char="•"/>
            </a:pPr>
            <a:r>
              <a:rPr lang="en-GB" sz="1100" dirty="0">
                <a:solidFill>
                  <a:srgbClr val="002060"/>
                </a:solidFill>
                <a:latin typeface="Cavolini" panose="03000502040302020204" pitchFamily="66" charset="0"/>
                <a:cs typeface="Cavolini" panose="03000502040302020204" pitchFamily="66" charset="0"/>
              </a:rPr>
              <a:t>NEW SENDIASS Facebook page. Please share the new page on your information to families. </a:t>
            </a:r>
            <a:r>
              <a:rPr lang="en-GB" sz="1100" b="1" dirty="0">
                <a:solidFill>
                  <a:srgbClr val="002060"/>
                </a:solidFill>
                <a:latin typeface="Cavolini" panose="03000502040302020204" pitchFamily="66" charset="0"/>
                <a:cs typeface="Cavolini" panose="03000502040302020204" pitchFamily="66" charset="0"/>
              </a:rPr>
              <a:t>Durham SEND Information, Advice, Support Service </a:t>
            </a:r>
          </a:p>
          <a:p>
            <a:pPr algn="just">
              <a:buFont typeface="Arial" panose="020B0604020202020204" pitchFamily="34" charset="0"/>
              <a:buChar char="•"/>
            </a:pPr>
            <a:r>
              <a:rPr lang="en-GB" sz="1100" dirty="0">
                <a:solidFill>
                  <a:srgbClr val="002060"/>
                </a:solidFill>
                <a:latin typeface="Cavolini" panose="03000502040302020204" pitchFamily="66" charset="0"/>
                <a:cs typeface="Cavolini" panose="03000502040302020204" pitchFamily="66" charset="0"/>
              </a:rPr>
              <a:t>Ruth Pope the Short Breaks Solutions Officer is now well established in the role following her appointment in January 2021. Ruth’s role is to be a central point of contact for services and families regarding the short break provision for children/YP with SEND.</a:t>
            </a:r>
          </a:p>
          <a:p>
            <a:pPr algn="just">
              <a:buFont typeface="Arial" panose="020B0604020202020204" pitchFamily="34" charset="0"/>
              <a:buChar char="•"/>
            </a:pPr>
            <a:r>
              <a:rPr lang="en-GB" sz="1100" dirty="0">
                <a:solidFill>
                  <a:srgbClr val="002060"/>
                </a:solidFill>
                <a:latin typeface="Cavolini" panose="03000502040302020204" pitchFamily="66" charset="0"/>
                <a:cs typeface="Cavolini" panose="03000502040302020204" pitchFamily="66" charset="0"/>
              </a:rPr>
              <a:t>We have been working closely with the launch of the Neurodevelopment Pathway. 3000 letters were sent to families as a keeping in touch while their child/YP is awaiting assessment with SENDIASS details on as a point of contact for support which in turn has had a significant impact upon service capacity.</a:t>
            </a:r>
            <a:endParaRPr lang="en-GB" sz="1100" b="1" dirty="0">
              <a:solidFill>
                <a:srgbClr val="002060"/>
              </a:solidFill>
            </a:endParaRPr>
          </a:p>
        </p:txBody>
      </p:sp>
      <p:pic>
        <p:nvPicPr>
          <p:cNvPr id="6" name="Picture 2">
            <a:extLst>
              <a:ext uri="{FF2B5EF4-FFF2-40B4-BE49-F238E27FC236}">
                <a16:creationId xmlns:a16="http://schemas.microsoft.com/office/drawing/2014/main" id="{D3724845-1973-4896-ADC1-ECE1C23AFD6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2631" r="9989" b="13"/>
          <a:stretch/>
        </p:blipFill>
        <p:spPr bwMode="auto">
          <a:xfrm>
            <a:off x="6015427" y="1916318"/>
            <a:ext cx="2351332" cy="3471012"/>
          </a:xfrm>
          <a:prstGeom prst="rect">
            <a:avLst/>
          </a:prstGeom>
          <a:noFill/>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3779636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2">
            <a:extLst>
              <a:ext uri="{FF2B5EF4-FFF2-40B4-BE49-F238E27FC236}">
                <a16:creationId xmlns:a16="http://schemas.microsoft.com/office/drawing/2014/main" id="{E48D01E3-AED1-46C9-B523-17A9461C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284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4">
            <a:extLst>
              <a:ext uri="{FF2B5EF4-FFF2-40B4-BE49-F238E27FC236}">
                <a16:creationId xmlns:a16="http://schemas.microsoft.com/office/drawing/2014/main" id="{7695FC05-2594-4673-AAC8-0FD2D0413A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 y="0"/>
            <a:ext cx="566090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B5915B3-3C48-4D9C-A5ED-D7D421779E5B}"/>
              </a:ext>
            </a:extLst>
          </p:cNvPr>
          <p:cNvSpPr>
            <a:spLocks noGrp="1"/>
          </p:cNvSpPr>
          <p:nvPr>
            <p:ph type="title"/>
          </p:nvPr>
        </p:nvSpPr>
        <p:spPr>
          <a:xfrm>
            <a:off x="822960" y="516835"/>
            <a:ext cx="4483452" cy="1666501"/>
          </a:xfrm>
        </p:spPr>
        <p:txBody>
          <a:bodyPr>
            <a:normAutofit/>
          </a:bodyPr>
          <a:lstStyle/>
          <a:p>
            <a:r>
              <a:rPr lang="en-GB" sz="3500" dirty="0">
                <a:solidFill>
                  <a:srgbClr val="FFFFFF"/>
                </a:solidFill>
              </a:rPr>
              <a:t>Other Service Developments</a:t>
            </a:r>
          </a:p>
        </p:txBody>
      </p:sp>
      <p:sp>
        <p:nvSpPr>
          <p:cNvPr id="3" name="Content Placeholder 2">
            <a:extLst>
              <a:ext uri="{FF2B5EF4-FFF2-40B4-BE49-F238E27FC236}">
                <a16:creationId xmlns:a16="http://schemas.microsoft.com/office/drawing/2014/main" id="{F797BBD2-E521-4E25-9267-C17C7C3E1D98}"/>
              </a:ext>
            </a:extLst>
          </p:cNvPr>
          <p:cNvSpPr>
            <a:spLocks noGrp="1"/>
          </p:cNvSpPr>
          <p:nvPr>
            <p:ph idx="1"/>
          </p:nvPr>
        </p:nvSpPr>
        <p:spPr>
          <a:xfrm>
            <a:off x="304800" y="2279468"/>
            <a:ext cx="5001612" cy="4104861"/>
          </a:xfrm>
        </p:spPr>
        <p:txBody>
          <a:bodyPr>
            <a:normAutofit/>
          </a:bodyPr>
          <a:lstStyle/>
          <a:p>
            <a:pPr algn="just">
              <a:spcAft>
                <a:spcPts val="1200"/>
              </a:spcAft>
              <a:buClr>
                <a:srgbClr val="000000"/>
              </a:buClr>
              <a:buFont typeface="Arial" panose="020B0604020202020204" pitchFamily="34" charset="0"/>
              <a:buChar char="•"/>
              <a:tabLst>
                <a:tab pos="457200" algn="l"/>
                <a:tab pos="457200" algn="l"/>
              </a:tabLst>
            </a:pPr>
            <a:r>
              <a:rPr lang="en-GB" sz="1050" dirty="0">
                <a:solidFill>
                  <a:srgbClr val="FFFFFF"/>
                </a:solidFill>
                <a:effectLst/>
                <a:latin typeface="Cavolini" panose="03000502040302020204" pitchFamily="66" charset="0"/>
                <a:ea typeface="Times New Roman" panose="02020603050405020304" pitchFamily="18" charset="0"/>
                <a:cs typeface="Cavolini" panose="03000502040302020204" pitchFamily="66" charset="0"/>
              </a:rPr>
              <a:t>Lisa delivered 16 SEND related daytime &amp; evening workshops during October to November with MCT</a:t>
            </a:r>
          </a:p>
          <a:p>
            <a:pPr algn="just">
              <a:spcAft>
                <a:spcPts val="1200"/>
              </a:spcAft>
              <a:buClr>
                <a:srgbClr val="000000"/>
              </a:buClr>
              <a:buFont typeface="Arial" panose="020B0604020202020204" pitchFamily="34" charset="0"/>
              <a:buChar char="•"/>
              <a:tabLst>
                <a:tab pos="457200" algn="l"/>
                <a:tab pos="457200" algn="l"/>
              </a:tabLst>
            </a:pPr>
            <a:r>
              <a:rPr lang="en-GB" sz="1050" dirty="0">
                <a:solidFill>
                  <a:srgbClr val="FFFFFF"/>
                </a:solidFill>
                <a:effectLst/>
                <a:latin typeface="Cavolini" panose="03000502040302020204" pitchFamily="66" charset="0"/>
                <a:ea typeface="Times New Roman" panose="02020603050405020304" pitchFamily="18" charset="0"/>
                <a:cs typeface="Cavolini" panose="03000502040302020204" pitchFamily="66" charset="0"/>
              </a:rPr>
              <a:t>Lisa has offered some evening appointments for parent/carers who are unable to </a:t>
            </a:r>
            <a:r>
              <a:rPr lang="en-GB" sz="1050" dirty="0">
                <a:solidFill>
                  <a:srgbClr val="FFFFFF"/>
                </a:solidFill>
                <a:latin typeface="Cavolini" panose="03000502040302020204" pitchFamily="66" charset="0"/>
                <a:ea typeface="Times New Roman" panose="02020603050405020304" pitchFamily="18" charset="0"/>
                <a:cs typeface="Cavolini" panose="03000502040302020204" pitchFamily="66" charset="0"/>
              </a:rPr>
              <a:t>have contact during the day.</a:t>
            </a:r>
          </a:p>
          <a:p>
            <a:pPr algn="just">
              <a:spcAft>
                <a:spcPts val="1200"/>
              </a:spcAft>
              <a:buClr>
                <a:srgbClr val="000000"/>
              </a:buClr>
              <a:buFont typeface="Arial" panose="020B0604020202020204" pitchFamily="34" charset="0"/>
              <a:buChar char="•"/>
              <a:tabLst>
                <a:tab pos="457200" algn="l"/>
                <a:tab pos="457200" algn="l"/>
              </a:tabLst>
            </a:pPr>
            <a:r>
              <a:rPr lang="en-GB" sz="1050" dirty="0">
                <a:solidFill>
                  <a:srgbClr val="FFFFFF"/>
                </a:solidFill>
                <a:effectLst/>
                <a:latin typeface="Cavolini" panose="03000502040302020204" pitchFamily="66" charset="0"/>
                <a:ea typeface="Times New Roman" panose="02020603050405020304" pitchFamily="18" charset="0"/>
                <a:cs typeface="Cavolini" panose="03000502040302020204" pitchFamily="66" charset="0"/>
              </a:rPr>
              <a:t>Lisa has also delivered webinars about the role of SENDIASS to other services within the Local Authority, Health and the Voluntary Community Sector. Also attended the SENDCO Network meeting to promote the role of the service. </a:t>
            </a:r>
          </a:p>
          <a:p>
            <a:pPr algn="just">
              <a:spcAft>
                <a:spcPts val="1200"/>
              </a:spcAft>
              <a:buClr>
                <a:srgbClr val="000000"/>
              </a:buClr>
              <a:buFont typeface="Arial" panose="020B0604020202020204" pitchFamily="34" charset="0"/>
              <a:buChar char="•"/>
              <a:tabLst>
                <a:tab pos="457200" algn="l"/>
                <a:tab pos="457200" algn="l"/>
              </a:tabLst>
            </a:pPr>
            <a:r>
              <a:rPr lang="en-GB" sz="1050" dirty="0">
                <a:solidFill>
                  <a:srgbClr val="FFFFFF"/>
                </a:solidFill>
                <a:effectLst/>
                <a:latin typeface="Cavolini" panose="03000502040302020204" pitchFamily="66" charset="0"/>
                <a:ea typeface="Times New Roman" panose="02020603050405020304" pitchFamily="18" charset="0"/>
                <a:cs typeface="Cavolini" panose="03000502040302020204" pitchFamily="66" charset="0"/>
              </a:rPr>
              <a:t>The service has a newly formed SENDIASS Steering Group which takes representation from parent carers, a mainstream primary and secondary school SENDCO, a special School Headteacher, a One Point Operations Manager, the DCO, and the VCS Coordinator. Vacancy for Post 16/College </a:t>
            </a:r>
            <a:r>
              <a:rPr lang="en-GB" sz="1050" dirty="0">
                <a:solidFill>
                  <a:srgbClr val="FFFFFF"/>
                </a:solidFill>
                <a:latin typeface="Cavolini" panose="03000502040302020204" pitchFamily="66" charset="0"/>
                <a:ea typeface="Times New Roman" panose="02020603050405020304" pitchFamily="18" charset="0"/>
                <a:cs typeface="Cavolini" panose="03000502040302020204" pitchFamily="66" charset="0"/>
              </a:rPr>
              <a:t>representation. </a:t>
            </a:r>
            <a:r>
              <a:rPr lang="en-GB" sz="1050" dirty="0">
                <a:solidFill>
                  <a:srgbClr val="FFFFFF"/>
                </a:solidFill>
                <a:effectLst/>
                <a:latin typeface="Cavolini" panose="03000502040302020204" pitchFamily="66" charset="0"/>
                <a:ea typeface="Times New Roman" panose="02020603050405020304" pitchFamily="18" charset="0"/>
                <a:cs typeface="Cavolini" panose="03000502040302020204" pitchFamily="66" charset="0"/>
              </a:rPr>
              <a:t>The group will be a ‘critical friend’ of SENDIASS and inform developments and a strategic vision for the service to meet the needs of families. If you would like to be involved please contact lisa.kirton@durha</a:t>
            </a:r>
            <a:r>
              <a:rPr lang="en-GB" sz="1050" dirty="0">
                <a:solidFill>
                  <a:srgbClr val="FFFFFF"/>
                </a:solidFill>
                <a:latin typeface="Cavolini" panose="03000502040302020204" pitchFamily="66" charset="0"/>
                <a:ea typeface="Times New Roman" panose="02020603050405020304" pitchFamily="18" charset="0"/>
                <a:cs typeface="Cavolini" panose="03000502040302020204" pitchFamily="66" charset="0"/>
              </a:rPr>
              <a:t>m.gov.uk</a:t>
            </a:r>
            <a:endParaRPr lang="en-GB" sz="1050" dirty="0">
              <a:solidFill>
                <a:srgbClr val="FFFFFF"/>
              </a:solidFill>
              <a:latin typeface="Cavolini" panose="03000502040302020204" pitchFamily="66" charset="0"/>
              <a:cs typeface="Cavolini" panose="03000502040302020204" pitchFamily="66" charset="0"/>
            </a:endParaRPr>
          </a:p>
        </p:txBody>
      </p:sp>
      <p:sp>
        <p:nvSpPr>
          <p:cNvPr id="22" name="Rectangle 16">
            <a:extLst>
              <a:ext uri="{FF2B5EF4-FFF2-40B4-BE49-F238E27FC236}">
                <a16:creationId xmlns:a16="http://schemas.microsoft.com/office/drawing/2014/main" id="{DF327FF0-C38E-4831-A8A2-BD705672D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0920"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8" name="Picture 7" descr="Text&#10;&#10;Description automatically generated">
            <a:extLst>
              <a:ext uri="{FF2B5EF4-FFF2-40B4-BE49-F238E27FC236}">
                <a16:creationId xmlns:a16="http://schemas.microsoft.com/office/drawing/2014/main" id="{77758E16-7266-489A-BC9C-233A7620DC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8460" r="63281"/>
          <a:stretch>
            <a:fillRect/>
          </a:stretch>
        </p:blipFill>
        <p:spPr bwMode="auto">
          <a:xfrm>
            <a:off x="6063434" y="786565"/>
            <a:ext cx="2706970" cy="1986766"/>
          </a:xfrm>
          <a:prstGeom prst="rect">
            <a:avLst/>
          </a:prstGeom>
          <a:noFill/>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9" name="Rectangle 18">
            <a:extLst>
              <a:ext uri="{FF2B5EF4-FFF2-40B4-BE49-F238E27FC236}">
                <a16:creationId xmlns:a16="http://schemas.microsoft.com/office/drawing/2014/main" id="{13AC83F2-62BC-408B-8009-1BF4961465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0920" y="3396996"/>
            <a:ext cx="3481924"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371A509-2CFD-49AB-86FE-24EAD5BFA729}"/>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6063434" y="4331899"/>
            <a:ext cx="2706970" cy="1492304"/>
          </a:xfrm>
          <a:prstGeom prst="rect">
            <a:avLst/>
          </a:prstGeom>
          <a:noFill/>
        </p:spPr>
      </p:pic>
    </p:spTree>
    <p:extLst>
      <p:ext uri="{BB962C8B-B14F-4D97-AF65-F5344CB8AC3E}">
        <p14:creationId xmlns:p14="http://schemas.microsoft.com/office/powerpoint/2010/main" val="883289946"/>
      </p:ext>
    </p:extLst>
  </p:cSld>
  <p:clrMapOvr>
    <a:masterClrMapping/>
  </p:clrMapOvr>
</p:sld>
</file>

<file path=ppt/theme/theme1.xml><?xml version="1.0" encoding="utf-8"?>
<a:theme xmlns:a="http://schemas.openxmlformats.org/drawingml/2006/main" name="Retrospec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3309</TotalTime>
  <Words>914</Words>
  <Application>Microsoft Office PowerPoint</Application>
  <PresentationFormat>On-screen Show (4:3)</PresentationFormat>
  <Paragraphs>74</Paragraphs>
  <Slides>10</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Cavolini</vt:lpstr>
      <vt:lpstr>Times New Roman</vt:lpstr>
      <vt:lpstr>Retrospect</vt:lpstr>
      <vt:lpstr>Service Update for the  MCT Conference XXVI </vt:lpstr>
      <vt:lpstr>  </vt:lpstr>
      <vt:lpstr>Review of SENDIASS Data so far in 2021</vt:lpstr>
      <vt:lpstr>New Role for families</vt:lpstr>
      <vt:lpstr>The new Durham Autism Hub</vt:lpstr>
      <vt:lpstr>New Dad’s Group starting December 7th </vt:lpstr>
      <vt:lpstr> Heidi is also offering families a  daytime support group and a  virtual support Group </vt:lpstr>
      <vt:lpstr>What have we been up to so far in 2021</vt:lpstr>
      <vt:lpstr>Other Service Developments</vt:lpstr>
      <vt:lpstr>Our Contact Details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ian</dc:creator>
  <cp:lastModifiedBy>Ann Connor</cp:lastModifiedBy>
  <cp:revision>111</cp:revision>
  <cp:lastPrinted>2018-10-25T11:57:07Z</cp:lastPrinted>
  <dcterms:created xsi:type="dcterms:W3CDTF">2017-02-04T18:42:46Z</dcterms:created>
  <dcterms:modified xsi:type="dcterms:W3CDTF">2021-11-23T15:30:28Z</dcterms:modified>
</cp:coreProperties>
</file>