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265" r:id="rId3"/>
    <p:sldId id="257" r:id="rId4"/>
    <p:sldId id="267" r:id="rId5"/>
    <p:sldId id="268" r:id="rId6"/>
    <p:sldId id="261" r:id="rId7"/>
    <p:sldId id="256" r:id="rId8"/>
    <p:sldId id="269" r:id="rId9"/>
    <p:sldId id="270" r:id="rId10"/>
    <p:sldId id="274" r:id="rId11"/>
    <p:sldId id="276" r:id="rId12"/>
    <p:sldId id="277" r:id="rId13"/>
    <p:sldId id="278" r:id="rId14"/>
    <p:sldId id="266" r:id="rId1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LTHARD, Laura (NHS COUNTY DURHAM CCG)" initials="CL(CDC" lastIdx="1" clrIdx="0">
    <p:extLst>
      <p:ext uri="{19B8F6BF-5375-455C-9EA6-DF929625EA0E}">
        <p15:presenceInfo xmlns:p15="http://schemas.microsoft.com/office/powerpoint/2012/main" userId="COULTHARD, Laura (NHS COUNTY DURHAM CC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D5FF"/>
    <a:srgbClr val="D69FFF"/>
    <a:srgbClr val="BFA0FE"/>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491" autoAdjust="0"/>
  </p:normalViewPr>
  <p:slideViewPr>
    <p:cSldViewPr snapToGrid="0">
      <p:cViewPr varScale="1">
        <p:scale>
          <a:sx n="55" d="100"/>
          <a:sy n="55" d="100"/>
        </p:scale>
        <p:origin x="106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304389C-014A-4641-A3CC-E06564B58AD3}" type="datetimeFigureOut">
              <a:rPr lang="en-GB" smtClean="0"/>
              <a:t>25/11/2021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6B67702-FCDD-47CA-B4AC-F652A47F661B}" type="slidenum">
              <a:rPr lang="en-GB" smtClean="0"/>
              <a:t>‹#›</a:t>
            </a:fld>
            <a:endParaRPr lang="en-GB"/>
          </a:p>
        </p:txBody>
      </p:sp>
    </p:spTree>
    <p:extLst>
      <p:ext uri="{BB962C8B-B14F-4D97-AF65-F5344CB8AC3E}">
        <p14:creationId xmlns:p14="http://schemas.microsoft.com/office/powerpoint/2010/main" val="2181243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solidFill>
                  <a:schemeClr val="accent6">
                    <a:lumMod val="50000"/>
                  </a:schemeClr>
                </a:solidFill>
              </a:rPr>
              <a:t>COVID: Staff leaving, long-covid, redeployment of paediatric staff in the first lockdown.</a:t>
            </a:r>
          </a:p>
          <a:p>
            <a:pPr marL="285750" indent="-285750">
              <a:buFont typeface="Arial" panose="020B0604020202020204" pitchFamily="34" charset="0"/>
              <a:buChar char="•"/>
            </a:pPr>
            <a:r>
              <a:rPr lang="en-GB" sz="1200" dirty="0">
                <a:solidFill>
                  <a:schemeClr val="accent6">
                    <a:lumMod val="50000"/>
                  </a:schemeClr>
                </a:solidFill>
              </a:rPr>
              <a:t>Many vacant positions in all paediatric health teams which we are having difficulty recruiting to and services are looking at different models of recruitment – </a:t>
            </a:r>
          </a:p>
          <a:p>
            <a:pPr marL="285750" indent="-285750">
              <a:buFont typeface="Arial" panose="020B0604020202020204" pitchFamily="34" charset="0"/>
              <a:buChar char="•"/>
            </a:pPr>
            <a:r>
              <a:rPr lang="en-GB" sz="1200" dirty="0">
                <a:solidFill>
                  <a:schemeClr val="accent6">
                    <a:lumMod val="50000"/>
                  </a:schemeClr>
                </a:solidFill>
              </a:rPr>
              <a:t>Staff retention - such as newly qualified staff getting their first job after university, typically graduating from Newcastle, take a first job and then go back and work where they live and have friendships.</a:t>
            </a:r>
          </a:p>
          <a:p>
            <a:pPr marL="285750" indent="-285750">
              <a:buFont typeface="Arial" panose="020B0604020202020204" pitchFamily="34" charset="0"/>
              <a:buChar char="•"/>
            </a:pPr>
            <a:r>
              <a:rPr lang="en-GB" sz="1200" dirty="0">
                <a:solidFill>
                  <a:schemeClr val="accent6">
                    <a:lumMod val="50000"/>
                  </a:schemeClr>
                </a:solidFill>
              </a:rPr>
              <a:t>Crisis in mental health.</a:t>
            </a:r>
          </a:p>
          <a:p>
            <a:pPr marL="285750" indent="-285750">
              <a:buFont typeface="Arial" panose="020B0604020202020204" pitchFamily="34" charset="0"/>
              <a:buChar char="•"/>
            </a:pPr>
            <a:endParaRPr lang="en-GB" sz="1200" dirty="0">
              <a:solidFill>
                <a:schemeClr val="accent6">
                  <a:lumMod val="50000"/>
                </a:schemeClr>
              </a:solidFill>
            </a:endParaRPr>
          </a:p>
          <a:p>
            <a:endParaRPr lang="en-GB" dirty="0"/>
          </a:p>
        </p:txBody>
      </p:sp>
      <p:sp>
        <p:nvSpPr>
          <p:cNvPr id="4" name="Slide Number Placeholder 3"/>
          <p:cNvSpPr>
            <a:spLocks noGrp="1"/>
          </p:cNvSpPr>
          <p:nvPr>
            <p:ph type="sldNum" sz="quarter" idx="5"/>
          </p:nvPr>
        </p:nvSpPr>
        <p:spPr/>
        <p:txBody>
          <a:bodyPr/>
          <a:lstStyle/>
          <a:p>
            <a:fld id="{D6B67702-FCDD-47CA-B4AC-F652A47F661B}" type="slidenum">
              <a:rPr lang="en-GB" smtClean="0"/>
              <a:t>5</a:t>
            </a:fld>
            <a:endParaRPr lang="en-GB"/>
          </a:p>
        </p:txBody>
      </p:sp>
    </p:spTree>
    <p:extLst>
      <p:ext uri="{BB962C8B-B14F-4D97-AF65-F5344CB8AC3E}">
        <p14:creationId xmlns:p14="http://schemas.microsoft.com/office/powerpoint/2010/main" val="95401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AB6EE5-866C-469F-94E2-DB51DD08D174}" type="slidenum">
              <a:rPr lang="en-GB" smtClean="0"/>
              <a:t>8</a:t>
            </a:fld>
            <a:endParaRPr lang="en-GB"/>
          </a:p>
        </p:txBody>
      </p:sp>
    </p:spTree>
    <p:extLst>
      <p:ext uri="{BB962C8B-B14F-4D97-AF65-F5344CB8AC3E}">
        <p14:creationId xmlns:p14="http://schemas.microsoft.com/office/powerpoint/2010/main" val="1067264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AB6EE5-866C-469F-94E2-DB51DD08D174}" type="slidenum">
              <a:rPr lang="en-GB" smtClean="0"/>
              <a:t>10</a:t>
            </a:fld>
            <a:endParaRPr lang="en-GB"/>
          </a:p>
        </p:txBody>
      </p:sp>
    </p:spTree>
    <p:extLst>
      <p:ext uri="{BB962C8B-B14F-4D97-AF65-F5344CB8AC3E}">
        <p14:creationId xmlns:p14="http://schemas.microsoft.com/office/powerpoint/2010/main" val="4121322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AB6EE5-866C-469F-94E2-DB51DD08D174}" type="slidenum">
              <a:rPr lang="en-GB" smtClean="0"/>
              <a:t>11</a:t>
            </a:fld>
            <a:endParaRPr lang="en-GB"/>
          </a:p>
        </p:txBody>
      </p:sp>
    </p:spTree>
    <p:extLst>
      <p:ext uri="{BB962C8B-B14F-4D97-AF65-F5344CB8AC3E}">
        <p14:creationId xmlns:p14="http://schemas.microsoft.com/office/powerpoint/2010/main" val="85187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F3747-2058-4242-9FA3-ED73EB86B6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E0D193-5326-457D-891E-9DBF78737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EAB811-E782-4E77-ABAC-DAC61C6B3439}"/>
              </a:ext>
            </a:extLst>
          </p:cNvPr>
          <p:cNvSpPr>
            <a:spLocks noGrp="1"/>
          </p:cNvSpPr>
          <p:nvPr>
            <p:ph type="dt" sz="half" idx="10"/>
          </p:nvPr>
        </p:nvSpPr>
        <p:spPr/>
        <p:txBody>
          <a:bodyPr/>
          <a:lstStyle/>
          <a:p>
            <a:fld id="{1C01708A-2598-4F58-9E14-23E6D126494C}" type="datetimeFigureOut">
              <a:rPr lang="en-GB" smtClean="0"/>
              <a:t>25/11/2021</a:t>
            </a:fld>
            <a:endParaRPr lang="en-GB"/>
          </a:p>
        </p:txBody>
      </p:sp>
      <p:sp>
        <p:nvSpPr>
          <p:cNvPr id="5" name="Footer Placeholder 4">
            <a:extLst>
              <a:ext uri="{FF2B5EF4-FFF2-40B4-BE49-F238E27FC236}">
                <a16:creationId xmlns:a16="http://schemas.microsoft.com/office/drawing/2014/main" id="{0733ABBC-0C4D-4F2E-9796-2F5E91EF26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07BD2B-D2C7-4AA6-AA49-E1079C37B3E5}"/>
              </a:ext>
            </a:extLst>
          </p:cNvPr>
          <p:cNvSpPr>
            <a:spLocks noGrp="1"/>
          </p:cNvSpPr>
          <p:nvPr>
            <p:ph type="sldNum" sz="quarter" idx="12"/>
          </p:nvPr>
        </p:nvSpPr>
        <p:spPr/>
        <p:txBody>
          <a:bodyPr/>
          <a:lstStyle/>
          <a:p>
            <a:fld id="{2E9354DA-4242-4249-90AA-BE4D838A641B}" type="slidenum">
              <a:rPr lang="en-GB" smtClean="0"/>
              <a:t>‹#›</a:t>
            </a:fld>
            <a:endParaRPr lang="en-GB"/>
          </a:p>
        </p:txBody>
      </p:sp>
    </p:spTree>
    <p:extLst>
      <p:ext uri="{BB962C8B-B14F-4D97-AF65-F5344CB8AC3E}">
        <p14:creationId xmlns:p14="http://schemas.microsoft.com/office/powerpoint/2010/main" val="251652469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0F82A1-404A-4B76-96B5-667985E655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120F44-6506-4F07-AE97-ED39C61957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895BAF-1394-4F5E-8869-F5BF8D1AD1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1708A-2598-4F58-9E14-23E6D126494C}" type="datetimeFigureOut">
              <a:rPr lang="en-GB" smtClean="0"/>
              <a:t>25/11/2021</a:t>
            </a:fld>
            <a:endParaRPr lang="en-GB"/>
          </a:p>
        </p:txBody>
      </p:sp>
      <p:sp>
        <p:nvSpPr>
          <p:cNvPr id="5" name="Footer Placeholder 4">
            <a:extLst>
              <a:ext uri="{FF2B5EF4-FFF2-40B4-BE49-F238E27FC236}">
                <a16:creationId xmlns:a16="http://schemas.microsoft.com/office/drawing/2014/main" id="{796306C1-669F-4CB5-99A0-A5692B6CEB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BFCF0DC-1A57-40AF-AFC0-91C6FFB1B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354DA-4242-4249-90AA-BE4D838A641B}" type="slidenum">
              <a:rPr lang="en-GB" smtClean="0"/>
              <a:t>‹#›</a:t>
            </a:fld>
            <a:endParaRPr lang="en-GB"/>
          </a:p>
        </p:txBody>
      </p:sp>
    </p:spTree>
    <p:extLst>
      <p:ext uri="{BB962C8B-B14F-4D97-AF65-F5344CB8AC3E}">
        <p14:creationId xmlns:p14="http://schemas.microsoft.com/office/powerpoint/2010/main" val="3891302336"/>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8BB7D5-E77D-4D18-9655-DC887A275BF8}"/>
              </a:ext>
            </a:extLst>
          </p:cNvPr>
          <p:cNvSpPr txBox="1"/>
          <p:nvPr/>
        </p:nvSpPr>
        <p:spPr>
          <a:xfrm>
            <a:off x="1133912" y="377505"/>
            <a:ext cx="9924176" cy="3785652"/>
          </a:xfrm>
          <a:prstGeom prst="rect">
            <a:avLst/>
          </a:prstGeom>
          <a:noFill/>
        </p:spPr>
        <p:txBody>
          <a:bodyPr wrap="square" rtlCol="0">
            <a:spAutoFit/>
          </a:bodyPr>
          <a:lstStyle/>
          <a:p>
            <a:pPr algn="ctr"/>
            <a:r>
              <a:rPr lang="en-GB" sz="4000" dirty="0"/>
              <a:t>Laura Coulthard</a:t>
            </a:r>
          </a:p>
          <a:p>
            <a:pPr algn="ctr"/>
            <a:endParaRPr lang="en-GB" sz="4000" dirty="0"/>
          </a:p>
          <a:p>
            <a:pPr algn="ctr"/>
            <a:r>
              <a:rPr lang="en-GB" sz="4000" dirty="0"/>
              <a:t>Designated Clinical officer for SEND</a:t>
            </a:r>
          </a:p>
          <a:p>
            <a:pPr algn="ctr"/>
            <a:endParaRPr lang="en-GB" sz="4000" dirty="0"/>
          </a:p>
          <a:p>
            <a:pPr algn="ctr"/>
            <a:r>
              <a:rPr lang="en-GB" sz="4000" dirty="0"/>
              <a:t>(CCG Clinical Lead in for C/YP with SEND)</a:t>
            </a:r>
          </a:p>
          <a:p>
            <a:pPr algn="ctr"/>
            <a:endParaRPr lang="en-GB" sz="4000" dirty="0"/>
          </a:p>
        </p:txBody>
      </p:sp>
    </p:spTree>
    <p:extLst>
      <p:ext uri="{BB962C8B-B14F-4D97-AF65-F5344CB8AC3E}">
        <p14:creationId xmlns:p14="http://schemas.microsoft.com/office/powerpoint/2010/main" val="428675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3247074" y="188640"/>
            <a:ext cx="7329185" cy="6480720"/>
          </a:xfrm>
          <a:prstGeom prst="roundRect">
            <a:avLst>
              <a:gd name="adj" fmla="val 1892"/>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noFill/>
              <a:latin typeface="Arial" panose="020B0604020202020204" pitchFamily="34" charset="0"/>
              <a:ea typeface="Open Sans" panose="020B0606030504020204" pitchFamily="34" charset="0"/>
              <a:cs typeface="Arial" panose="020B0604020202020204" pitchFamily="34" charset="0"/>
            </a:endParaRPr>
          </a:p>
        </p:txBody>
      </p:sp>
      <p:sp>
        <p:nvSpPr>
          <p:cNvPr id="12" name="Rounded Rectangle 11"/>
          <p:cNvSpPr/>
          <p:nvPr/>
        </p:nvSpPr>
        <p:spPr>
          <a:xfrm>
            <a:off x="1666749" y="188640"/>
            <a:ext cx="1404156" cy="6480720"/>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noFill/>
              <a:latin typeface="Arial" panose="020B0604020202020204" pitchFamily="34" charset="0"/>
              <a:ea typeface="Open Sans" panose="020B0606030504020204" pitchFamily="34" charset="0"/>
              <a:cs typeface="Arial" panose="020B0604020202020204" pitchFamily="34" charset="0"/>
            </a:endParaRPr>
          </a:p>
        </p:txBody>
      </p:sp>
      <p:sp>
        <p:nvSpPr>
          <p:cNvPr id="46" name="Rounded Rectangle 45"/>
          <p:cNvSpPr/>
          <p:nvPr/>
        </p:nvSpPr>
        <p:spPr>
          <a:xfrm>
            <a:off x="1743953" y="332657"/>
            <a:ext cx="1177210" cy="1420029"/>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ea typeface="Open Sans" panose="020B0606030504020204" pitchFamily="34" charset="0"/>
                <a:cs typeface="Arial" panose="020B0604020202020204" pitchFamily="34" charset="0"/>
              </a:rPr>
              <a:t>Results</a:t>
            </a:r>
          </a:p>
        </p:txBody>
      </p:sp>
      <p:sp>
        <p:nvSpPr>
          <p:cNvPr id="53" name="Right Arrow 52"/>
          <p:cNvSpPr/>
          <p:nvPr/>
        </p:nvSpPr>
        <p:spPr>
          <a:xfrm>
            <a:off x="2861124" y="988664"/>
            <a:ext cx="358272" cy="108012"/>
          </a:xfrm>
          <a:prstGeom prst="rightArrow">
            <a:avLst/>
          </a:prstGeom>
          <a:solidFill>
            <a:schemeClr val="accent6">
              <a:lumMod val="75000"/>
            </a:schemeClr>
          </a:solidFill>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200" b="1">
              <a:solidFill>
                <a:schemeClr val="accent6">
                  <a:lumMod val="7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3DD863B-1B5C-48FE-A221-667C65595314}"/>
              </a:ext>
            </a:extLst>
          </p:cNvPr>
          <p:cNvPicPr>
            <a:picLocks noChangeAspect="1"/>
          </p:cNvPicPr>
          <p:nvPr/>
        </p:nvPicPr>
        <p:blipFill>
          <a:blip r:embed="rId3"/>
          <a:stretch>
            <a:fillRect/>
          </a:stretch>
        </p:blipFill>
        <p:spPr>
          <a:xfrm>
            <a:off x="5735960" y="476673"/>
            <a:ext cx="2129098" cy="1599168"/>
          </a:xfrm>
          <a:prstGeom prst="rect">
            <a:avLst/>
          </a:prstGeom>
        </p:spPr>
      </p:pic>
      <p:grpSp>
        <p:nvGrpSpPr>
          <p:cNvPr id="18" name="Group 17">
            <a:extLst>
              <a:ext uri="{FF2B5EF4-FFF2-40B4-BE49-F238E27FC236}">
                <a16:creationId xmlns:a16="http://schemas.microsoft.com/office/drawing/2014/main" id="{E425B91E-81A3-4EAE-B7A1-9B048A2224FD}"/>
              </a:ext>
            </a:extLst>
          </p:cNvPr>
          <p:cNvGrpSpPr/>
          <p:nvPr/>
        </p:nvGrpSpPr>
        <p:grpSpPr>
          <a:xfrm>
            <a:off x="7959668" y="455611"/>
            <a:ext cx="1043472" cy="731107"/>
            <a:chOff x="6435668" y="455610"/>
            <a:chExt cx="1043472" cy="731107"/>
          </a:xfrm>
        </p:grpSpPr>
        <p:pic>
          <p:nvPicPr>
            <p:cNvPr id="4100" name="Picture 4">
              <a:extLst>
                <a:ext uri="{FF2B5EF4-FFF2-40B4-BE49-F238E27FC236}">
                  <a16:creationId xmlns:a16="http://schemas.microsoft.com/office/drawing/2014/main" id="{45B44A1C-B6D0-4AB4-A476-19EEC97674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2291" y="734461"/>
              <a:ext cx="452256" cy="452256"/>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C020E4AC-74A3-4F69-A540-226610E8F6F6}"/>
                </a:ext>
              </a:extLst>
            </p:cNvPr>
            <p:cNvSpPr txBox="1"/>
            <p:nvPr/>
          </p:nvSpPr>
          <p:spPr>
            <a:xfrm>
              <a:off x="6435668" y="455610"/>
              <a:ext cx="1043472" cy="300082"/>
            </a:xfrm>
            <a:prstGeom prst="rect">
              <a:avLst/>
            </a:prstGeom>
            <a:noFill/>
          </p:spPr>
          <p:txBody>
            <a:bodyPr wrap="square" rtlCol="0">
              <a:spAutoFit/>
            </a:bodyPr>
            <a:lstStyle/>
            <a:p>
              <a:r>
                <a:rPr lang="en-GB" sz="1350" dirty="0"/>
                <a:t>Everyone</a:t>
              </a:r>
            </a:p>
          </p:txBody>
        </p:sp>
      </p:grpSp>
      <p:grpSp>
        <p:nvGrpSpPr>
          <p:cNvPr id="19" name="Group 18">
            <a:extLst>
              <a:ext uri="{FF2B5EF4-FFF2-40B4-BE49-F238E27FC236}">
                <a16:creationId xmlns:a16="http://schemas.microsoft.com/office/drawing/2014/main" id="{AF56D8A4-942E-4FCF-B608-980BE6A64E34}"/>
              </a:ext>
            </a:extLst>
          </p:cNvPr>
          <p:cNvGrpSpPr/>
          <p:nvPr/>
        </p:nvGrpSpPr>
        <p:grpSpPr>
          <a:xfrm>
            <a:off x="8139942" y="4732958"/>
            <a:ext cx="1043472" cy="731107"/>
            <a:chOff x="6393428" y="2492896"/>
            <a:chExt cx="1043472" cy="731107"/>
          </a:xfrm>
        </p:grpSpPr>
        <p:pic>
          <p:nvPicPr>
            <p:cNvPr id="76" name="Picture 4">
              <a:extLst>
                <a:ext uri="{FF2B5EF4-FFF2-40B4-BE49-F238E27FC236}">
                  <a16:creationId xmlns:a16="http://schemas.microsoft.com/office/drawing/2014/main" id="{2FE88326-53D0-4535-893F-8631B0975A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0052" y="2771747"/>
              <a:ext cx="452256" cy="452256"/>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825CA02F-1A18-49E5-88C4-E8A628827714}"/>
                </a:ext>
              </a:extLst>
            </p:cNvPr>
            <p:cNvSpPr txBox="1"/>
            <p:nvPr/>
          </p:nvSpPr>
          <p:spPr>
            <a:xfrm>
              <a:off x="6393428" y="2492896"/>
              <a:ext cx="1043472" cy="300082"/>
            </a:xfrm>
            <a:prstGeom prst="rect">
              <a:avLst/>
            </a:prstGeom>
            <a:noFill/>
          </p:spPr>
          <p:txBody>
            <a:bodyPr wrap="square" rtlCol="0">
              <a:spAutoFit/>
            </a:bodyPr>
            <a:lstStyle/>
            <a:p>
              <a:r>
                <a:rPr lang="en-GB" sz="1350" dirty="0"/>
                <a:t>Everyone</a:t>
              </a:r>
            </a:p>
          </p:txBody>
        </p:sp>
      </p:grpSp>
      <p:grpSp>
        <p:nvGrpSpPr>
          <p:cNvPr id="20" name="Group 19">
            <a:extLst>
              <a:ext uri="{FF2B5EF4-FFF2-40B4-BE49-F238E27FC236}">
                <a16:creationId xmlns:a16="http://schemas.microsoft.com/office/drawing/2014/main" id="{6AB9C290-7DB8-4D20-93CD-97D4300E81A2}"/>
              </a:ext>
            </a:extLst>
          </p:cNvPr>
          <p:cNvGrpSpPr/>
          <p:nvPr/>
        </p:nvGrpSpPr>
        <p:grpSpPr>
          <a:xfrm>
            <a:off x="8175645" y="2588763"/>
            <a:ext cx="1043472" cy="875014"/>
            <a:chOff x="6660232" y="4437112"/>
            <a:chExt cx="1043472" cy="875014"/>
          </a:xfrm>
        </p:grpSpPr>
        <p:pic>
          <p:nvPicPr>
            <p:cNvPr id="4102" name="Picture 6">
              <a:extLst>
                <a:ext uri="{FF2B5EF4-FFF2-40B4-BE49-F238E27FC236}">
                  <a16:creationId xmlns:a16="http://schemas.microsoft.com/office/drawing/2014/main" id="{891C6432-A5A5-4030-B0AC-F976EAF509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7666" y="4798885"/>
              <a:ext cx="449941" cy="51324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711946B2-05D8-42BE-975F-A71F1FC9DAD7}"/>
                </a:ext>
              </a:extLst>
            </p:cNvPr>
            <p:cNvSpPr txBox="1"/>
            <p:nvPr/>
          </p:nvSpPr>
          <p:spPr>
            <a:xfrm>
              <a:off x="6660232" y="4437112"/>
              <a:ext cx="1043472" cy="300082"/>
            </a:xfrm>
            <a:prstGeom prst="rect">
              <a:avLst/>
            </a:prstGeom>
            <a:noFill/>
          </p:spPr>
          <p:txBody>
            <a:bodyPr wrap="square" rtlCol="0">
              <a:spAutoFit/>
            </a:bodyPr>
            <a:lstStyle/>
            <a:p>
              <a:r>
                <a:rPr lang="en-GB" sz="1350" dirty="0"/>
                <a:t>Everyone</a:t>
              </a:r>
            </a:p>
          </p:txBody>
        </p:sp>
      </p:grpSp>
      <p:grpSp>
        <p:nvGrpSpPr>
          <p:cNvPr id="23" name="Group 22">
            <a:extLst>
              <a:ext uri="{FF2B5EF4-FFF2-40B4-BE49-F238E27FC236}">
                <a16:creationId xmlns:a16="http://schemas.microsoft.com/office/drawing/2014/main" id="{A4B5E87C-7AC9-4567-9AD9-C919DB2C2792}"/>
              </a:ext>
            </a:extLst>
          </p:cNvPr>
          <p:cNvGrpSpPr/>
          <p:nvPr/>
        </p:nvGrpSpPr>
        <p:grpSpPr>
          <a:xfrm>
            <a:off x="9185383" y="2477124"/>
            <a:ext cx="1510542" cy="1221906"/>
            <a:chOff x="7669970" y="4325473"/>
            <a:chExt cx="1510542" cy="1221906"/>
          </a:xfrm>
        </p:grpSpPr>
        <p:sp>
          <p:nvSpPr>
            <p:cNvPr id="88" name="TextBox 87">
              <a:extLst>
                <a:ext uri="{FF2B5EF4-FFF2-40B4-BE49-F238E27FC236}">
                  <a16:creationId xmlns:a16="http://schemas.microsoft.com/office/drawing/2014/main" id="{6E36E1D0-C64D-4486-9D98-01F74972B6F8}"/>
                </a:ext>
              </a:extLst>
            </p:cNvPr>
            <p:cNvSpPr txBox="1"/>
            <p:nvPr/>
          </p:nvSpPr>
          <p:spPr>
            <a:xfrm>
              <a:off x="7719787" y="4325473"/>
              <a:ext cx="1460725" cy="300082"/>
            </a:xfrm>
            <a:prstGeom prst="rect">
              <a:avLst/>
            </a:prstGeom>
            <a:noFill/>
          </p:spPr>
          <p:txBody>
            <a:bodyPr wrap="square" rtlCol="0">
              <a:spAutoFit/>
            </a:bodyPr>
            <a:lstStyle/>
            <a:p>
              <a:r>
                <a:rPr lang="en-GB" sz="1350" dirty="0"/>
                <a:t>Autistic people</a:t>
              </a:r>
            </a:p>
          </p:txBody>
        </p:sp>
        <p:grpSp>
          <p:nvGrpSpPr>
            <p:cNvPr id="6" name="Group 5">
              <a:extLst>
                <a:ext uri="{FF2B5EF4-FFF2-40B4-BE49-F238E27FC236}">
                  <a16:creationId xmlns:a16="http://schemas.microsoft.com/office/drawing/2014/main" id="{8F2B5963-F188-4C01-BC75-52BBEC9814DA}"/>
                </a:ext>
              </a:extLst>
            </p:cNvPr>
            <p:cNvGrpSpPr/>
            <p:nvPr/>
          </p:nvGrpSpPr>
          <p:grpSpPr>
            <a:xfrm>
              <a:off x="7669970" y="4627942"/>
              <a:ext cx="1298068" cy="919437"/>
              <a:chOff x="7669970" y="4627942"/>
              <a:chExt cx="1298068" cy="919437"/>
            </a:xfrm>
          </p:grpSpPr>
          <p:pic>
            <p:nvPicPr>
              <p:cNvPr id="91" name="Picture 6">
                <a:extLst>
                  <a:ext uri="{FF2B5EF4-FFF2-40B4-BE49-F238E27FC236}">
                    <a16:creationId xmlns:a16="http://schemas.microsoft.com/office/drawing/2014/main" id="{7488D0F3-94DC-4AE3-9851-843263A85AC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9970" y="4631389"/>
                <a:ext cx="374295" cy="426953"/>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6">
                <a:extLst>
                  <a:ext uri="{FF2B5EF4-FFF2-40B4-BE49-F238E27FC236}">
                    <a16:creationId xmlns:a16="http://schemas.microsoft.com/office/drawing/2014/main" id="{B8747F2B-0054-4BB7-A820-219A3F16D8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6479" y="5120426"/>
                <a:ext cx="374295" cy="426953"/>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a:extLst>
                  <a:ext uri="{FF2B5EF4-FFF2-40B4-BE49-F238E27FC236}">
                    <a16:creationId xmlns:a16="http://schemas.microsoft.com/office/drawing/2014/main" id="{88A12B50-9606-491E-963E-6E62EB9C8F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7925" y="5103911"/>
                <a:ext cx="374295" cy="426953"/>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6">
                <a:extLst>
                  <a:ext uri="{FF2B5EF4-FFF2-40B4-BE49-F238E27FC236}">
                    <a16:creationId xmlns:a16="http://schemas.microsoft.com/office/drawing/2014/main" id="{CF0352ED-DE12-4950-AD7D-EB7E827F46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93743" y="5103911"/>
                <a:ext cx="374295" cy="426953"/>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a:extLst>
                  <a:ext uri="{FF2B5EF4-FFF2-40B4-BE49-F238E27FC236}">
                    <a16:creationId xmlns:a16="http://schemas.microsoft.com/office/drawing/2014/main" id="{5733AD16-546E-4784-B442-AF2C2B9642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7754" y="4627942"/>
                <a:ext cx="374295" cy="42695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6">
                <a:extLst>
                  <a:ext uri="{FF2B5EF4-FFF2-40B4-BE49-F238E27FC236}">
                    <a16:creationId xmlns:a16="http://schemas.microsoft.com/office/drawing/2014/main" id="{42359E00-000C-4993-BE75-3EE32F8E32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5539" y="4636338"/>
                <a:ext cx="374295" cy="42695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1" name="Group 20">
            <a:extLst>
              <a:ext uri="{FF2B5EF4-FFF2-40B4-BE49-F238E27FC236}">
                <a16:creationId xmlns:a16="http://schemas.microsoft.com/office/drawing/2014/main" id="{3AF177A4-1349-402B-853E-2BAD1745D0FF}"/>
              </a:ext>
            </a:extLst>
          </p:cNvPr>
          <p:cNvGrpSpPr/>
          <p:nvPr/>
        </p:nvGrpSpPr>
        <p:grpSpPr>
          <a:xfrm>
            <a:off x="8972190" y="464622"/>
            <a:ext cx="1516298" cy="1236186"/>
            <a:chOff x="7448190" y="464622"/>
            <a:chExt cx="1516298" cy="1236186"/>
          </a:xfrm>
        </p:grpSpPr>
        <p:sp>
          <p:nvSpPr>
            <p:cNvPr id="10" name="TextBox 9">
              <a:extLst>
                <a:ext uri="{FF2B5EF4-FFF2-40B4-BE49-F238E27FC236}">
                  <a16:creationId xmlns:a16="http://schemas.microsoft.com/office/drawing/2014/main" id="{2F33A960-F571-4C4B-9306-972FD20B1B3A}"/>
                </a:ext>
              </a:extLst>
            </p:cNvPr>
            <p:cNvSpPr txBox="1"/>
            <p:nvPr/>
          </p:nvSpPr>
          <p:spPr>
            <a:xfrm>
              <a:off x="7593706" y="464622"/>
              <a:ext cx="1370782" cy="300082"/>
            </a:xfrm>
            <a:prstGeom prst="rect">
              <a:avLst/>
            </a:prstGeom>
            <a:noFill/>
          </p:spPr>
          <p:txBody>
            <a:bodyPr wrap="square" rtlCol="0">
              <a:spAutoFit/>
            </a:bodyPr>
            <a:lstStyle/>
            <a:p>
              <a:r>
                <a:rPr lang="en-GB" sz="1350" dirty="0"/>
                <a:t>Autistic people</a:t>
              </a:r>
            </a:p>
          </p:txBody>
        </p:sp>
        <p:grpSp>
          <p:nvGrpSpPr>
            <p:cNvPr id="2" name="Group 1">
              <a:extLst>
                <a:ext uri="{FF2B5EF4-FFF2-40B4-BE49-F238E27FC236}">
                  <a16:creationId xmlns:a16="http://schemas.microsoft.com/office/drawing/2014/main" id="{903966F9-0D41-4247-BC5C-61154B5F686A}"/>
                </a:ext>
              </a:extLst>
            </p:cNvPr>
            <p:cNvGrpSpPr/>
            <p:nvPr/>
          </p:nvGrpSpPr>
          <p:grpSpPr>
            <a:xfrm>
              <a:off x="7448190" y="740063"/>
              <a:ext cx="1495448" cy="960745"/>
              <a:chOff x="7448190" y="740063"/>
              <a:chExt cx="1495448" cy="960745"/>
            </a:xfrm>
          </p:grpSpPr>
          <p:pic>
            <p:nvPicPr>
              <p:cNvPr id="70" name="Picture 4">
                <a:extLst>
                  <a:ext uri="{FF2B5EF4-FFF2-40B4-BE49-F238E27FC236}">
                    <a16:creationId xmlns:a16="http://schemas.microsoft.com/office/drawing/2014/main" id="{A525F991-2724-4766-9A44-068ABA618A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5382" y="1241098"/>
                <a:ext cx="452256" cy="45225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a:extLst>
                  <a:ext uri="{FF2B5EF4-FFF2-40B4-BE49-F238E27FC236}">
                    <a16:creationId xmlns:a16="http://schemas.microsoft.com/office/drawing/2014/main" id="{56E2B139-0B97-48F2-9DBF-29720D38E8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7254" y="740063"/>
                <a:ext cx="452256" cy="45225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a:extLst>
                  <a:ext uri="{FF2B5EF4-FFF2-40B4-BE49-F238E27FC236}">
                    <a16:creationId xmlns:a16="http://schemas.microsoft.com/office/drawing/2014/main" id="{629E87D8-C97E-4304-84E2-1E4418AE9C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1343" y="1236149"/>
                <a:ext cx="452256" cy="45225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a:extLst>
                  <a:ext uri="{FF2B5EF4-FFF2-40B4-BE49-F238E27FC236}">
                    <a16:creationId xmlns:a16="http://schemas.microsoft.com/office/drawing/2014/main" id="{93002071-448D-47DC-9F6F-A4868C240B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2163" y="1248552"/>
                <a:ext cx="452256" cy="45225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a:extLst>
                  <a:ext uri="{FF2B5EF4-FFF2-40B4-BE49-F238E27FC236}">
                    <a16:creationId xmlns:a16="http://schemas.microsoft.com/office/drawing/2014/main" id="{A0C7CCB5-2713-45EC-AD67-11E4103693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1382" y="740063"/>
                <a:ext cx="452256" cy="452256"/>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a:extLst>
                  <a:ext uri="{FF2B5EF4-FFF2-40B4-BE49-F238E27FC236}">
                    <a16:creationId xmlns:a16="http://schemas.microsoft.com/office/drawing/2014/main" id="{AD6D59DA-DD70-4985-91A6-4DD0A51F41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8190" y="743564"/>
                <a:ext cx="452256" cy="45225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2" name="Group 21">
            <a:extLst>
              <a:ext uri="{FF2B5EF4-FFF2-40B4-BE49-F238E27FC236}">
                <a16:creationId xmlns:a16="http://schemas.microsoft.com/office/drawing/2014/main" id="{5E9DA8B7-B43F-4D25-920F-7B31C4A3CE91}"/>
              </a:ext>
            </a:extLst>
          </p:cNvPr>
          <p:cNvGrpSpPr/>
          <p:nvPr/>
        </p:nvGrpSpPr>
        <p:grpSpPr>
          <a:xfrm>
            <a:off x="8977521" y="4653137"/>
            <a:ext cx="1491129" cy="1227967"/>
            <a:chOff x="7462450" y="2413075"/>
            <a:chExt cx="1491129" cy="1227967"/>
          </a:xfrm>
        </p:grpSpPr>
        <p:grpSp>
          <p:nvGrpSpPr>
            <p:cNvPr id="4" name="Group 3">
              <a:extLst>
                <a:ext uri="{FF2B5EF4-FFF2-40B4-BE49-F238E27FC236}">
                  <a16:creationId xmlns:a16="http://schemas.microsoft.com/office/drawing/2014/main" id="{7F28CC28-F02B-401C-9DC0-EF4C79886A0B}"/>
                </a:ext>
              </a:extLst>
            </p:cNvPr>
            <p:cNvGrpSpPr/>
            <p:nvPr/>
          </p:nvGrpSpPr>
          <p:grpSpPr>
            <a:xfrm>
              <a:off x="7462450" y="2672843"/>
              <a:ext cx="1491129" cy="968199"/>
              <a:chOff x="7462450" y="2672843"/>
              <a:chExt cx="1491129" cy="968199"/>
            </a:xfrm>
          </p:grpSpPr>
          <p:pic>
            <p:nvPicPr>
              <p:cNvPr id="79" name="Picture 4">
                <a:extLst>
                  <a:ext uri="{FF2B5EF4-FFF2-40B4-BE49-F238E27FC236}">
                    <a16:creationId xmlns:a16="http://schemas.microsoft.com/office/drawing/2014/main" id="{3BDF19B1-CF7B-4F0E-835B-D8DC1183B6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5322" y="3181332"/>
                <a:ext cx="452256" cy="452256"/>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a:extLst>
                  <a:ext uri="{FF2B5EF4-FFF2-40B4-BE49-F238E27FC236}">
                    <a16:creationId xmlns:a16="http://schemas.microsoft.com/office/drawing/2014/main" id="{C931A398-DB7A-4579-B06B-1553FB99F0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2450" y="2672843"/>
                <a:ext cx="452256" cy="45225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a:extLst>
                  <a:ext uri="{FF2B5EF4-FFF2-40B4-BE49-F238E27FC236}">
                    <a16:creationId xmlns:a16="http://schemas.microsoft.com/office/drawing/2014/main" id="{CED541C9-48E9-4D16-B477-A1B90121F7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7195" y="2680297"/>
                <a:ext cx="452256" cy="45225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a:extLst>
                  <a:ext uri="{FF2B5EF4-FFF2-40B4-BE49-F238E27FC236}">
                    <a16:creationId xmlns:a16="http://schemas.microsoft.com/office/drawing/2014/main" id="{B274F695-247E-4E10-A072-EF8D574289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1283" y="3176383"/>
                <a:ext cx="452256" cy="45225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a:extLst>
                  <a:ext uri="{FF2B5EF4-FFF2-40B4-BE49-F238E27FC236}">
                    <a16:creationId xmlns:a16="http://schemas.microsoft.com/office/drawing/2014/main" id="{98FF93F3-4FD1-4B3B-A7C8-9B9EEB35FB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2103" y="3188786"/>
                <a:ext cx="452256" cy="45225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0B88B4E3-3295-4548-AB2D-5D568D040B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1323" y="2680297"/>
                <a:ext cx="452256" cy="452256"/>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a:extLst>
                <a:ext uri="{FF2B5EF4-FFF2-40B4-BE49-F238E27FC236}">
                  <a16:creationId xmlns:a16="http://schemas.microsoft.com/office/drawing/2014/main" id="{E347BDBC-C964-44F9-AB0E-4A16CCAB639B}"/>
                </a:ext>
              </a:extLst>
            </p:cNvPr>
            <p:cNvSpPr txBox="1"/>
            <p:nvPr/>
          </p:nvSpPr>
          <p:spPr>
            <a:xfrm>
              <a:off x="7519294" y="2413075"/>
              <a:ext cx="1370782" cy="300082"/>
            </a:xfrm>
            <a:prstGeom prst="rect">
              <a:avLst/>
            </a:prstGeom>
            <a:noFill/>
          </p:spPr>
          <p:txBody>
            <a:bodyPr wrap="square" rtlCol="0">
              <a:spAutoFit/>
            </a:bodyPr>
            <a:lstStyle/>
            <a:p>
              <a:r>
                <a:rPr lang="en-GB" sz="1350" dirty="0"/>
                <a:t>Autistic people</a:t>
              </a:r>
            </a:p>
          </p:txBody>
        </p:sp>
      </p:grpSp>
      <p:grpSp>
        <p:nvGrpSpPr>
          <p:cNvPr id="16" name="Group 15">
            <a:extLst>
              <a:ext uri="{FF2B5EF4-FFF2-40B4-BE49-F238E27FC236}">
                <a16:creationId xmlns:a16="http://schemas.microsoft.com/office/drawing/2014/main" id="{0F5B944B-3057-49D9-A7BB-31BB375BF955}"/>
              </a:ext>
            </a:extLst>
          </p:cNvPr>
          <p:cNvGrpSpPr/>
          <p:nvPr/>
        </p:nvGrpSpPr>
        <p:grpSpPr>
          <a:xfrm>
            <a:off x="3450524" y="2372762"/>
            <a:ext cx="2024781" cy="1488287"/>
            <a:chOff x="1926523" y="2372761"/>
            <a:chExt cx="2024781" cy="1488287"/>
          </a:xfrm>
        </p:grpSpPr>
        <p:pic>
          <p:nvPicPr>
            <p:cNvPr id="36" name="Picture 35">
              <a:extLst>
                <a:ext uri="{FF2B5EF4-FFF2-40B4-BE49-F238E27FC236}">
                  <a16:creationId xmlns:a16="http://schemas.microsoft.com/office/drawing/2014/main" id="{32FE21BC-8534-460D-B544-B390858BB357}"/>
                </a:ext>
              </a:extLst>
            </p:cNvPr>
            <p:cNvPicPr>
              <a:picLocks noChangeAspect="1"/>
            </p:cNvPicPr>
            <p:nvPr/>
          </p:nvPicPr>
          <p:blipFill>
            <a:blip r:embed="rId7"/>
            <a:stretch>
              <a:fillRect/>
            </a:stretch>
          </p:blipFill>
          <p:spPr>
            <a:xfrm>
              <a:off x="3638532" y="3112545"/>
              <a:ext cx="312772" cy="222916"/>
            </a:xfrm>
            <a:prstGeom prst="rect">
              <a:avLst/>
            </a:prstGeom>
          </p:spPr>
        </p:pic>
        <p:grpSp>
          <p:nvGrpSpPr>
            <p:cNvPr id="13" name="Group 12">
              <a:extLst>
                <a:ext uri="{FF2B5EF4-FFF2-40B4-BE49-F238E27FC236}">
                  <a16:creationId xmlns:a16="http://schemas.microsoft.com/office/drawing/2014/main" id="{B9C23BE9-8DBC-4A99-8AEA-F5EC49AA0A02}"/>
                </a:ext>
              </a:extLst>
            </p:cNvPr>
            <p:cNvGrpSpPr/>
            <p:nvPr/>
          </p:nvGrpSpPr>
          <p:grpSpPr>
            <a:xfrm>
              <a:off x="1926523" y="2372761"/>
              <a:ext cx="1805481" cy="1488287"/>
              <a:chOff x="1926523" y="2372761"/>
              <a:chExt cx="1805481" cy="1488287"/>
            </a:xfrm>
          </p:grpSpPr>
          <p:pic>
            <p:nvPicPr>
              <p:cNvPr id="8" name="Picture 7">
                <a:extLst>
                  <a:ext uri="{FF2B5EF4-FFF2-40B4-BE49-F238E27FC236}">
                    <a16:creationId xmlns:a16="http://schemas.microsoft.com/office/drawing/2014/main" id="{8C12020C-4D1F-4320-A3E4-56C5C1662FF4}"/>
                  </a:ext>
                </a:extLst>
              </p:cNvPr>
              <p:cNvPicPr>
                <a:picLocks noChangeAspect="1"/>
              </p:cNvPicPr>
              <p:nvPr/>
            </p:nvPicPr>
            <p:blipFill>
              <a:blip r:embed="rId8"/>
              <a:stretch>
                <a:fillRect/>
              </a:stretch>
            </p:blipFill>
            <p:spPr>
              <a:xfrm>
                <a:off x="1926523" y="2743354"/>
                <a:ext cx="1622675" cy="1117694"/>
              </a:xfrm>
              <a:prstGeom prst="rect">
                <a:avLst/>
              </a:prstGeom>
            </p:spPr>
          </p:pic>
          <p:sp>
            <p:nvSpPr>
              <p:cNvPr id="49" name="TextBox 48">
                <a:extLst>
                  <a:ext uri="{FF2B5EF4-FFF2-40B4-BE49-F238E27FC236}">
                    <a16:creationId xmlns:a16="http://schemas.microsoft.com/office/drawing/2014/main" id="{579AB4DF-593E-442F-A731-F5CC3199F1B5}"/>
                  </a:ext>
                </a:extLst>
              </p:cNvPr>
              <p:cNvSpPr txBox="1"/>
              <p:nvPr/>
            </p:nvSpPr>
            <p:spPr>
              <a:xfrm>
                <a:off x="2051720" y="2372761"/>
                <a:ext cx="1680284" cy="300082"/>
              </a:xfrm>
              <a:prstGeom prst="rect">
                <a:avLst/>
              </a:prstGeom>
              <a:noFill/>
            </p:spPr>
            <p:txBody>
              <a:bodyPr wrap="square" rtlCol="0">
                <a:spAutoFit/>
              </a:bodyPr>
              <a:lstStyle/>
              <a:p>
                <a:r>
                  <a:rPr lang="en-GB" sz="1350" dirty="0"/>
                  <a:t>Disliked the most </a:t>
                </a:r>
              </a:p>
            </p:txBody>
          </p:sp>
        </p:grpSp>
      </p:grpSp>
      <p:grpSp>
        <p:nvGrpSpPr>
          <p:cNvPr id="17" name="Group 16">
            <a:extLst>
              <a:ext uri="{FF2B5EF4-FFF2-40B4-BE49-F238E27FC236}">
                <a16:creationId xmlns:a16="http://schemas.microsoft.com/office/drawing/2014/main" id="{883F8663-E947-4E5B-9F48-F19AA403CE01}"/>
              </a:ext>
            </a:extLst>
          </p:cNvPr>
          <p:cNvGrpSpPr/>
          <p:nvPr/>
        </p:nvGrpSpPr>
        <p:grpSpPr>
          <a:xfrm>
            <a:off x="3485152" y="4325474"/>
            <a:ext cx="2106793" cy="1688891"/>
            <a:chOff x="1961151" y="4325473"/>
            <a:chExt cx="2106793" cy="1688891"/>
          </a:xfrm>
        </p:grpSpPr>
        <p:pic>
          <p:nvPicPr>
            <p:cNvPr id="48" name="Picture 47">
              <a:extLst>
                <a:ext uri="{FF2B5EF4-FFF2-40B4-BE49-F238E27FC236}">
                  <a16:creationId xmlns:a16="http://schemas.microsoft.com/office/drawing/2014/main" id="{A236EBC6-28C7-45F9-8902-91FA237EFEEE}"/>
                </a:ext>
              </a:extLst>
            </p:cNvPr>
            <p:cNvPicPr>
              <a:picLocks noChangeAspect="1"/>
            </p:cNvPicPr>
            <p:nvPr/>
          </p:nvPicPr>
          <p:blipFill>
            <a:blip r:embed="rId7"/>
            <a:stretch>
              <a:fillRect/>
            </a:stretch>
          </p:blipFill>
          <p:spPr>
            <a:xfrm>
              <a:off x="3630063" y="5275709"/>
              <a:ext cx="388904" cy="222916"/>
            </a:xfrm>
            <a:prstGeom prst="rect">
              <a:avLst/>
            </a:prstGeom>
          </p:spPr>
        </p:pic>
        <p:grpSp>
          <p:nvGrpSpPr>
            <p:cNvPr id="14" name="Group 13">
              <a:extLst>
                <a:ext uri="{FF2B5EF4-FFF2-40B4-BE49-F238E27FC236}">
                  <a16:creationId xmlns:a16="http://schemas.microsoft.com/office/drawing/2014/main" id="{4CF497A7-8261-402F-856C-6987FFB2782B}"/>
                </a:ext>
              </a:extLst>
            </p:cNvPr>
            <p:cNvGrpSpPr/>
            <p:nvPr/>
          </p:nvGrpSpPr>
          <p:grpSpPr>
            <a:xfrm>
              <a:off x="1961151" y="4325473"/>
              <a:ext cx="2106793" cy="1688891"/>
              <a:chOff x="1961151" y="4325473"/>
              <a:chExt cx="2106793" cy="1688891"/>
            </a:xfrm>
          </p:grpSpPr>
          <p:pic>
            <p:nvPicPr>
              <p:cNvPr id="3" name="Picture 2">
                <a:extLst>
                  <a:ext uri="{FF2B5EF4-FFF2-40B4-BE49-F238E27FC236}">
                    <a16:creationId xmlns:a16="http://schemas.microsoft.com/office/drawing/2014/main" id="{BE280C33-8B2D-4AF4-850E-2FE6ED75B74A}"/>
                  </a:ext>
                </a:extLst>
              </p:cNvPr>
              <p:cNvPicPr>
                <a:picLocks noChangeAspect="1"/>
              </p:cNvPicPr>
              <p:nvPr/>
            </p:nvPicPr>
            <p:blipFill>
              <a:blip r:embed="rId9"/>
              <a:stretch>
                <a:fillRect/>
              </a:stretch>
            </p:blipFill>
            <p:spPr>
              <a:xfrm>
                <a:off x="2008579" y="4647198"/>
                <a:ext cx="1518233" cy="1367166"/>
              </a:xfrm>
              <a:prstGeom prst="rect">
                <a:avLst/>
              </a:prstGeom>
            </p:spPr>
          </p:pic>
          <p:sp>
            <p:nvSpPr>
              <p:cNvPr id="50" name="TextBox 49">
                <a:extLst>
                  <a:ext uri="{FF2B5EF4-FFF2-40B4-BE49-F238E27FC236}">
                    <a16:creationId xmlns:a16="http://schemas.microsoft.com/office/drawing/2014/main" id="{9464ED31-03C4-419E-90F6-A81A21B43625}"/>
                  </a:ext>
                </a:extLst>
              </p:cNvPr>
              <p:cNvSpPr txBox="1"/>
              <p:nvPr/>
            </p:nvSpPr>
            <p:spPr>
              <a:xfrm>
                <a:off x="1961151" y="4325473"/>
                <a:ext cx="2106793" cy="300082"/>
              </a:xfrm>
              <a:prstGeom prst="rect">
                <a:avLst/>
              </a:prstGeom>
              <a:noFill/>
            </p:spPr>
            <p:txBody>
              <a:bodyPr wrap="square" rtlCol="0">
                <a:spAutoFit/>
              </a:bodyPr>
              <a:lstStyle/>
              <a:p>
                <a:r>
                  <a:rPr lang="en-GB" sz="1350" dirty="0"/>
                  <a:t>Preferred term overall</a:t>
                </a:r>
              </a:p>
            </p:txBody>
          </p:sp>
        </p:grpSp>
      </p:grpSp>
      <p:grpSp>
        <p:nvGrpSpPr>
          <p:cNvPr id="15" name="Group 14">
            <a:extLst>
              <a:ext uri="{FF2B5EF4-FFF2-40B4-BE49-F238E27FC236}">
                <a16:creationId xmlns:a16="http://schemas.microsoft.com/office/drawing/2014/main" id="{444D1ED2-BB63-4BEC-9F84-B450A6F94258}"/>
              </a:ext>
            </a:extLst>
          </p:cNvPr>
          <p:cNvGrpSpPr/>
          <p:nvPr/>
        </p:nvGrpSpPr>
        <p:grpSpPr>
          <a:xfrm>
            <a:off x="3494868" y="332657"/>
            <a:ext cx="2033726" cy="1863807"/>
            <a:chOff x="1970868" y="332656"/>
            <a:chExt cx="2033726" cy="1863807"/>
          </a:xfrm>
        </p:grpSpPr>
        <p:pic>
          <p:nvPicPr>
            <p:cNvPr id="43" name="Picture 42">
              <a:extLst>
                <a:ext uri="{FF2B5EF4-FFF2-40B4-BE49-F238E27FC236}">
                  <a16:creationId xmlns:a16="http://schemas.microsoft.com/office/drawing/2014/main" id="{8368217C-4D18-4420-8665-4F40B1ABE47B}"/>
                </a:ext>
              </a:extLst>
            </p:cNvPr>
            <p:cNvPicPr>
              <a:picLocks noChangeAspect="1"/>
            </p:cNvPicPr>
            <p:nvPr/>
          </p:nvPicPr>
          <p:blipFill>
            <a:blip r:embed="rId7"/>
            <a:stretch>
              <a:fillRect/>
            </a:stretch>
          </p:blipFill>
          <p:spPr>
            <a:xfrm>
              <a:off x="3615690" y="1136459"/>
              <a:ext cx="388904" cy="222916"/>
            </a:xfrm>
            <a:prstGeom prst="rect">
              <a:avLst/>
            </a:prstGeom>
          </p:spPr>
        </p:pic>
        <p:grpSp>
          <p:nvGrpSpPr>
            <p:cNvPr id="11" name="Group 10">
              <a:extLst>
                <a:ext uri="{FF2B5EF4-FFF2-40B4-BE49-F238E27FC236}">
                  <a16:creationId xmlns:a16="http://schemas.microsoft.com/office/drawing/2014/main" id="{281F3975-4365-474A-AA04-42FCD074A7AE}"/>
                </a:ext>
              </a:extLst>
            </p:cNvPr>
            <p:cNvGrpSpPr/>
            <p:nvPr/>
          </p:nvGrpSpPr>
          <p:grpSpPr>
            <a:xfrm>
              <a:off x="1970868" y="332656"/>
              <a:ext cx="1501076" cy="1863807"/>
              <a:chOff x="1970868" y="332656"/>
              <a:chExt cx="1501076" cy="1863807"/>
            </a:xfrm>
          </p:grpSpPr>
          <p:sp>
            <p:nvSpPr>
              <p:cNvPr id="47" name="TextBox 46">
                <a:extLst>
                  <a:ext uri="{FF2B5EF4-FFF2-40B4-BE49-F238E27FC236}">
                    <a16:creationId xmlns:a16="http://schemas.microsoft.com/office/drawing/2014/main" id="{B0D30DA8-1C34-4EE5-92B4-9854475046ED}"/>
                  </a:ext>
                </a:extLst>
              </p:cNvPr>
              <p:cNvSpPr txBox="1"/>
              <p:nvPr/>
            </p:nvSpPr>
            <p:spPr>
              <a:xfrm>
                <a:off x="2123728" y="332656"/>
                <a:ext cx="1324889" cy="300082"/>
              </a:xfrm>
              <a:prstGeom prst="rect">
                <a:avLst/>
              </a:prstGeom>
              <a:noFill/>
            </p:spPr>
            <p:txBody>
              <a:bodyPr wrap="square" rtlCol="0">
                <a:spAutoFit/>
              </a:bodyPr>
              <a:lstStyle/>
              <a:p>
                <a:r>
                  <a:rPr lang="en-GB" sz="1350" dirty="0"/>
                  <a:t>Liked the most </a:t>
                </a:r>
              </a:p>
            </p:txBody>
          </p:sp>
          <p:pic>
            <p:nvPicPr>
              <p:cNvPr id="51" name="Picture 2">
                <a:extLst>
                  <a:ext uri="{FF2B5EF4-FFF2-40B4-BE49-F238E27FC236}">
                    <a16:creationId xmlns:a16="http://schemas.microsoft.com/office/drawing/2014/main" id="{96B0A19D-1A00-4D49-9836-EDD1C851E2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0868" y="720131"/>
                <a:ext cx="1501076" cy="1476332"/>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62" name="Picture 61">
            <a:extLst>
              <a:ext uri="{FF2B5EF4-FFF2-40B4-BE49-F238E27FC236}">
                <a16:creationId xmlns:a16="http://schemas.microsoft.com/office/drawing/2014/main" id="{9E68BDB8-44A6-4BEC-B067-A772D79410C9}"/>
              </a:ext>
            </a:extLst>
          </p:cNvPr>
          <p:cNvPicPr>
            <a:picLocks noChangeAspect="1"/>
          </p:cNvPicPr>
          <p:nvPr/>
        </p:nvPicPr>
        <p:blipFill>
          <a:blip r:embed="rId11"/>
          <a:stretch>
            <a:fillRect/>
          </a:stretch>
        </p:blipFill>
        <p:spPr>
          <a:xfrm>
            <a:off x="5554319" y="2448647"/>
            <a:ext cx="2547599" cy="1550713"/>
          </a:xfrm>
          <a:prstGeom prst="rect">
            <a:avLst/>
          </a:prstGeom>
        </p:spPr>
      </p:pic>
      <p:pic>
        <p:nvPicPr>
          <p:cNvPr id="63" name="Picture 62">
            <a:extLst>
              <a:ext uri="{FF2B5EF4-FFF2-40B4-BE49-F238E27FC236}">
                <a16:creationId xmlns:a16="http://schemas.microsoft.com/office/drawing/2014/main" id="{6352901A-87E8-46B2-9D99-BB4D82324C38}"/>
              </a:ext>
            </a:extLst>
          </p:cNvPr>
          <p:cNvPicPr>
            <a:picLocks noChangeAspect="1"/>
          </p:cNvPicPr>
          <p:nvPr/>
        </p:nvPicPr>
        <p:blipFill>
          <a:blip r:embed="rId3"/>
          <a:stretch>
            <a:fillRect/>
          </a:stretch>
        </p:blipFill>
        <p:spPr>
          <a:xfrm>
            <a:off x="5847117" y="4476125"/>
            <a:ext cx="2129098" cy="1599168"/>
          </a:xfrm>
          <a:prstGeom prst="rect">
            <a:avLst/>
          </a:prstGeom>
        </p:spPr>
      </p:pic>
    </p:spTree>
    <p:extLst>
      <p:ext uri="{BB962C8B-B14F-4D97-AF65-F5344CB8AC3E}">
        <p14:creationId xmlns:p14="http://schemas.microsoft.com/office/powerpoint/2010/main" val="20123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heel(1)">
                                      <p:cBhvr>
                                        <p:cTn id="28" dur="20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3247074" y="188640"/>
            <a:ext cx="7329185" cy="6480720"/>
          </a:xfrm>
          <a:prstGeom prst="roundRect">
            <a:avLst>
              <a:gd name="adj" fmla="val 1892"/>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noFill/>
                <a:latin typeface="Arial" panose="020B0604020202020204" pitchFamily="34" charset="0"/>
                <a:ea typeface="Open Sans" panose="020B0606030504020204" pitchFamily="34" charset="0"/>
                <a:cs typeface="Arial" panose="020B0604020202020204" pitchFamily="34" charset="0"/>
              </a:rPr>
              <a:t>Figure 3: The mean scores allocated by the autistic and non-autistic respondent groups to the four diagnostic terms listed in the questionnaire, where 1 indicates a strong dislike, 3 is neutral, and 5 indicates a strong liking. Red=autistic spectrum Disorder, purple=on the autistic Spectrum, blue= autistic spectrum Condition, and green=Autistic. The statistical significance of the differences between the choice of diagnostic terms within each group are shown as p values above the plots.</a:t>
            </a:r>
          </a:p>
        </p:txBody>
      </p:sp>
      <p:sp>
        <p:nvSpPr>
          <p:cNvPr id="12" name="Rounded Rectangle 11"/>
          <p:cNvSpPr/>
          <p:nvPr/>
        </p:nvSpPr>
        <p:spPr>
          <a:xfrm>
            <a:off x="1666749" y="188640"/>
            <a:ext cx="1404156" cy="6480720"/>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noFill/>
              <a:latin typeface="Arial" panose="020B0604020202020204" pitchFamily="34" charset="0"/>
              <a:ea typeface="Open Sans" panose="020B0606030504020204" pitchFamily="34" charset="0"/>
              <a:cs typeface="Arial" panose="020B0604020202020204" pitchFamily="34" charset="0"/>
            </a:endParaRPr>
          </a:p>
        </p:txBody>
      </p:sp>
      <p:sp>
        <p:nvSpPr>
          <p:cNvPr id="46" name="Rounded Rectangle 45"/>
          <p:cNvSpPr/>
          <p:nvPr/>
        </p:nvSpPr>
        <p:spPr>
          <a:xfrm>
            <a:off x="1743953" y="332657"/>
            <a:ext cx="1177210" cy="1420029"/>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ea typeface="Open Sans" panose="020B0606030504020204" pitchFamily="34" charset="0"/>
                <a:cs typeface="Arial" panose="020B0604020202020204" pitchFamily="34" charset="0"/>
              </a:rPr>
              <a:t>Results</a:t>
            </a:r>
          </a:p>
        </p:txBody>
      </p:sp>
      <p:sp>
        <p:nvSpPr>
          <p:cNvPr id="53" name="Right Arrow 52"/>
          <p:cNvSpPr/>
          <p:nvPr/>
        </p:nvSpPr>
        <p:spPr>
          <a:xfrm>
            <a:off x="2861124" y="988664"/>
            <a:ext cx="358272" cy="108012"/>
          </a:xfrm>
          <a:prstGeom prst="rightArrow">
            <a:avLst/>
          </a:prstGeom>
          <a:solidFill>
            <a:schemeClr val="accent6">
              <a:lumMod val="75000"/>
            </a:schemeClr>
          </a:solidFill>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200" b="1">
              <a:solidFill>
                <a:schemeClr val="accent6">
                  <a:lumMod val="7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4B1B414-0041-4808-B50C-3909C208DA53}"/>
              </a:ext>
            </a:extLst>
          </p:cNvPr>
          <p:cNvPicPr>
            <a:picLocks noChangeAspect="1"/>
          </p:cNvPicPr>
          <p:nvPr/>
        </p:nvPicPr>
        <p:blipFill>
          <a:blip r:embed="rId3"/>
          <a:stretch>
            <a:fillRect/>
          </a:stretch>
        </p:blipFill>
        <p:spPr>
          <a:xfrm>
            <a:off x="3719736" y="1556793"/>
            <a:ext cx="6072142" cy="4621169"/>
          </a:xfrm>
          <a:prstGeom prst="rect">
            <a:avLst/>
          </a:prstGeom>
        </p:spPr>
      </p:pic>
      <p:pic>
        <p:nvPicPr>
          <p:cNvPr id="24" name="Picture 23">
            <a:extLst>
              <a:ext uri="{FF2B5EF4-FFF2-40B4-BE49-F238E27FC236}">
                <a16:creationId xmlns:a16="http://schemas.microsoft.com/office/drawing/2014/main" id="{C281D7A4-EB1E-4A14-B83B-2FB0117CBA80}"/>
              </a:ext>
            </a:extLst>
          </p:cNvPr>
          <p:cNvPicPr>
            <a:picLocks noChangeAspect="1"/>
          </p:cNvPicPr>
          <p:nvPr/>
        </p:nvPicPr>
        <p:blipFill>
          <a:blip r:embed="rId4"/>
          <a:stretch>
            <a:fillRect/>
          </a:stretch>
        </p:blipFill>
        <p:spPr>
          <a:xfrm>
            <a:off x="3840282" y="472666"/>
            <a:ext cx="6072142" cy="800100"/>
          </a:xfrm>
          <a:prstGeom prst="rect">
            <a:avLst/>
          </a:prstGeom>
        </p:spPr>
      </p:pic>
    </p:spTree>
    <p:extLst>
      <p:ext uri="{BB962C8B-B14F-4D97-AF65-F5344CB8AC3E}">
        <p14:creationId xmlns:p14="http://schemas.microsoft.com/office/powerpoint/2010/main" val="4227683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3703372" y="91428"/>
            <a:ext cx="6842865" cy="6624736"/>
          </a:xfrm>
          <a:prstGeom prst="roundRect">
            <a:avLst>
              <a:gd name="adj" fmla="val 1892"/>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12" name="Rounded Rectangle 11"/>
          <p:cNvSpPr/>
          <p:nvPr/>
        </p:nvSpPr>
        <p:spPr>
          <a:xfrm>
            <a:off x="1631505" y="91428"/>
            <a:ext cx="1872208" cy="6649940"/>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noFill/>
              <a:latin typeface="Arial" panose="020B0604020202020204" pitchFamily="34" charset="0"/>
              <a:ea typeface="Open Sans" panose="020B0606030504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31E81A5F-43E8-406B-94E5-E3ACA0117660}"/>
              </a:ext>
            </a:extLst>
          </p:cNvPr>
          <p:cNvGrpSpPr/>
          <p:nvPr/>
        </p:nvGrpSpPr>
        <p:grpSpPr>
          <a:xfrm>
            <a:off x="1845940" y="188641"/>
            <a:ext cx="8066485" cy="645971"/>
            <a:chOff x="321939" y="188640"/>
            <a:chExt cx="8066485" cy="645971"/>
          </a:xfrm>
        </p:grpSpPr>
        <p:sp>
          <p:nvSpPr>
            <p:cNvPr id="47" name="Rounded Rectangle 46"/>
            <p:cNvSpPr/>
            <p:nvPr/>
          </p:nvSpPr>
          <p:spPr>
            <a:xfrm>
              <a:off x="321939" y="188640"/>
              <a:ext cx="1472892" cy="645971"/>
            </a:xfrm>
            <a:prstGeom prst="roundRect">
              <a:avLst/>
            </a:prstGeom>
            <a:solidFill>
              <a:srgbClr val="FFFFC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ea typeface="Open Sans" panose="020B0606030504020204" pitchFamily="34" charset="0"/>
                  <a:cs typeface="Arial" panose="020B0604020202020204" pitchFamily="34" charset="0"/>
                </a:rPr>
                <a:t>Feedback?</a:t>
              </a:r>
            </a:p>
          </p:txBody>
        </p:sp>
        <p:sp>
          <p:nvSpPr>
            <p:cNvPr id="32" name="Right Arrow 59">
              <a:extLst>
                <a:ext uri="{FF2B5EF4-FFF2-40B4-BE49-F238E27FC236}">
                  <a16:creationId xmlns:a16="http://schemas.microsoft.com/office/drawing/2014/main" id="{83F367CB-9438-4EED-8C6B-9D28974A7CE0}"/>
                </a:ext>
              </a:extLst>
            </p:cNvPr>
            <p:cNvSpPr/>
            <p:nvPr/>
          </p:nvSpPr>
          <p:spPr>
            <a:xfrm>
              <a:off x="1846673" y="445221"/>
              <a:ext cx="480984" cy="132807"/>
            </a:xfrm>
            <a:prstGeom prst="rightArrow">
              <a:avLst/>
            </a:prstGeom>
            <a:solidFill>
              <a:srgbClr val="FFC0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Arial" panose="020B0604020202020204" pitchFamily="34" charset="0"/>
                <a:ea typeface="Open Sans" panose="020B0606030504020204" pitchFamily="34" charset="0"/>
                <a:cs typeface="Arial" panose="020B0604020202020204" pitchFamily="34" charset="0"/>
              </a:endParaRPr>
            </a:p>
          </p:txBody>
        </p:sp>
        <p:sp>
          <p:nvSpPr>
            <p:cNvPr id="60" name="Rounded Rectangle 46">
              <a:extLst>
                <a:ext uri="{FF2B5EF4-FFF2-40B4-BE49-F238E27FC236}">
                  <a16:creationId xmlns:a16="http://schemas.microsoft.com/office/drawing/2014/main" id="{01EE5335-FE95-464D-8F6E-A854E7E73DC3}"/>
                </a:ext>
              </a:extLst>
            </p:cNvPr>
            <p:cNvSpPr/>
            <p:nvPr/>
          </p:nvSpPr>
          <p:spPr>
            <a:xfrm>
              <a:off x="2385399" y="264827"/>
              <a:ext cx="6003025" cy="429951"/>
            </a:xfrm>
            <a:prstGeom prst="roundRect">
              <a:avLst/>
            </a:prstGeom>
            <a:solidFill>
              <a:srgbClr val="FFFFC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ea typeface="Open Sans" panose="020B0606030504020204" pitchFamily="34" charset="0"/>
                  <a:cs typeface="Arial" panose="020B0604020202020204" pitchFamily="34" charset="0"/>
                </a:rPr>
                <a:t>Positive comments from Parent Forums and local groups </a:t>
              </a:r>
            </a:p>
          </p:txBody>
        </p:sp>
      </p:grpSp>
      <p:grpSp>
        <p:nvGrpSpPr>
          <p:cNvPr id="3" name="Group 2">
            <a:extLst>
              <a:ext uri="{FF2B5EF4-FFF2-40B4-BE49-F238E27FC236}">
                <a16:creationId xmlns:a16="http://schemas.microsoft.com/office/drawing/2014/main" id="{4E877198-837D-4492-83BA-923467AE783E}"/>
              </a:ext>
            </a:extLst>
          </p:cNvPr>
          <p:cNvGrpSpPr/>
          <p:nvPr/>
        </p:nvGrpSpPr>
        <p:grpSpPr>
          <a:xfrm>
            <a:off x="1831164" y="836712"/>
            <a:ext cx="8513309" cy="1980312"/>
            <a:chOff x="307163" y="836712"/>
            <a:chExt cx="8513309" cy="1980312"/>
          </a:xfrm>
        </p:grpSpPr>
        <p:sp>
          <p:nvSpPr>
            <p:cNvPr id="33" name="Speech Bubble: Rectangle with Corners Rounded 32">
              <a:extLst>
                <a:ext uri="{FF2B5EF4-FFF2-40B4-BE49-F238E27FC236}">
                  <a16:creationId xmlns:a16="http://schemas.microsoft.com/office/drawing/2014/main" id="{4DBC4C95-A25A-4531-8B94-E1D6A1BC19FB}"/>
                </a:ext>
              </a:extLst>
            </p:cNvPr>
            <p:cNvSpPr/>
            <p:nvPr/>
          </p:nvSpPr>
          <p:spPr>
            <a:xfrm flipH="1">
              <a:off x="5613355" y="836712"/>
              <a:ext cx="3207117" cy="1980312"/>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tx1"/>
                  </a:solidFill>
                </a:rPr>
                <a:t>"Thank you so much for sharing this survey with…the parent carer forum for Dorset.  This topic is extremely important and is something being highlighted as something that needs to be understood through the NHS Long Term plan".  (PCF)</a:t>
              </a:r>
              <a:endParaRPr lang="en-GB" sz="1400" dirty="0">
                <a:solidFill>
                  <a:schemeClr val="tx1"/>
                </a:solidFill>
              </a:endParaRPr>
            </a:p>
          </p:txBody>
        </p:sp>
        <p:sp>
          <p:nvSpPr>
            <p:cNvPr id="34" name="Speech Bubble: Rectangle with Corners Rounded 33">
              <a:extLst>
                <a:ext uri="{FF2B5EF4-FFF2-40B4-BE49-F238E27FC236}">
                  <a16:creationId xmlns:a16="http://schemas.microsoft.com/office/drawing/2014/main" id="{5E1328FF-D367-4610-A1A5-91A3111035AA}"/>
                </a:ext>
              </a:extLst>
            </p:cNvPr>
            <p:cNvSpPr/>
            <p:nvPr/>
          </p:nvSpPr>
          <p:spPr>
            <a:xfrm>
              <a:off x="2339752" y="1355136"/>
              <a:ext cx="3041980" cy="789990"/>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dirty="0">
                  <a:solidFill>
                    <a:schemeClr val="tx1"/>
                  </a:solidFill>
                </a:rPr>
                <a:t>"I want to thank you for actually asking autistic people what their preferred language is” (PCF)</a:t>
              </a:r>
            </a:p>
          </p:txBody>
        </p:sp>
        <p:sp>
          <p:nvSpPr>
            <p:cNvPr id="14" name="Rounded Rectangle 46">
              <a:extLst>
                <a:ext uri="{FF2B5EF4-FFF2-40B4-BE49-F238E27FC236}">
                  <a16:creationId xmlns:a16="http://schemas.microsoft.com/office/drawing/2014/main" id="{9B129FB3-EB85-48B5-8143-FD479A71852E}"/>
                </a:ext>
              </a:extLst>
            </p:cNvPr>
            <p:cNvSpPr/>
            <p:nvPr/>
          </p:nvSpPr>
          <p:spPr>
            <a:xfrm>
              <a:off x="307163" y="1355136"/>
              <a:ext cx="1472892" cy="645971"/>
            </a:xfrm>
            <a:prstGeom prst="roundRect">
              <a:avLst/>
            </a:prstGeom>
            <a:solidFill>
              <a:srgbClr val="FFFFC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ea typeface="Open Sans" panose="020B0606030504020204" pitchFamily="34" charset="0"/>
                  <a:cs typeface="Arial" panose="020B0604020202020204" pitchFamily="34" charset="0"/>
                </a:rPr>
                <a:t>Parent Carer Forums</a:t>
              </a:r>
            </a:p>
          </p:txBody>
        </p:sp>
        <p:sp>
          <p:nvSpPr>
            <p:cNvPr id="15" name="Right Arrow 59">
              <a:extLst>
                <a:ext uri="{FF2B5EF4-FFF2-40B4-BE49-F238E27FC236}">
                  <a16:creationId xmlns:a16="http://schemas.microsoft.com/office/drawing/2014/main" id="{C4E25EA8-B874-4309-AF1F-B8AEA6B6504A}"/>
                </a:ext>
              </a:extLst>
            </p:cNvPr>
            <p:cNvSpPr/>
            <p:nvPr/>
          </p:nvSpPr>
          <p:spPr>
            <a:xfrm>
              <a:off x="1835697" y="1647712"/>
              <a:ext cx="375640" cy="145208"/>
            </a:xfrm>
            <a:prstGeom prst="rightArrow">
              <a:avLst/>
            </a:prstGeom>
            <a:solidFill>
              <a:srgbClr val="FFC0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Arial" panose="020B0604020202020204" pitchFamily="34" charset="0"/>
                <a:ea typeface="Open Sans" panose="020B0606030504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0859F530-3A7A-4F15-AC36-1DA6B7611DD5}"/>
              </a:ext>
            </a:extLst>
          </p:cNvPr>
          <p:cNvGrpSpPr/>
          <p:nvPr/>
        </p:nvGrpSpPr>
        <p:grpSpPr>
          <a:xfrm>
            <a:off x="1803750" y="2636913"/>
            <a:ext cx="8612731" cy="2678873"/>
            <a:chOff x="279749" y="2636912"/>
            <a:chExt cx="8612731" cy="2678873"/>
          </a:xfrm>
        </p:grpSpPr>
        <p:sp>
          <p:nvSpPr>
            <p:cNvPr id="36" name="Speech Bubble: Rectangle with Corners Rounded 35">
              <a:extLst>
                <a:ext uri="{FF2B5EF4-FFF2-40B4-BE49-F238E27FC236}">
                  <a16:creationId xmlns:a16="http://schemas.microsoft.com/office/drawing/2014/main" id="{05719090-F075-4959-BE0A-34E94A17A294}"/>
                </a:ext>
              </a:extLst>
            </p:cNvPr>
            <p:cNvSpPr/>
            <p:nvPr/>
          </p:nvSpPr>
          <p:spPr>
            <a:xfrm>
              <a:off x="4932040" y="3212976"/>
              <a:ext cx="3960440" cy="2102809"/>
            </a:xfrm>
            <a:prstGeom prst="wedgeRoundRectCallout">
              <a:avLst>
                <a:gd name="adj1" fmla="val -38626"/>
                <a:gd name="adj2" fmla="val 61702"/>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tx1"/>
                  </a:solidFill>
                </a:rPr>
                <a:t>Well done for pulling together such clear feedback on language…I also want to offer my, and our Trust of schools, support for ongoing work and research. I…want to improve provision for autistic people across the region…I'm so excited to see the agreed movement in language that I've pushed for!..." (County Durham School)</a:t>
              </a:r>
              <a:endParaRPr lang="en-GB" sz="1400" dirty="0">
                <a:solidFill>
                  <a:schemeClr val="tx1"/>
                </a:solidFill>
              </a:endParaRPr>
            </a:p>
          </p:txBody>
        </p:sp>
        <p:sp>
          <p:nvSpPr>
            <p:cNvPr id="37" name="Speech Bubble: Rectangle with Corners Rounded 36">
              <a:extLst>
                <a:ext uri="{FF2B5EF4-FFF2-40B4-BE49-F238E27FC236}">
                  <a16:creationId xmlns:a16="http://schemas.microsoft.com/office/drawing/2014/main" id="{8C40790F-67A8-4587-A62F-B913040902D3}"/>
                </a:ext>
              </a:extLst>
            </p:cNvPr>
            <p:cNvSpPr/>
            <p:nvPr/>
          </p:nvSpPr>
          <p:spPr>
            <a:xfrm flipH="1">
              <a:off x="2412059" y="2636912"/>
              <a:ext cx="2303957" cy="1858259"/>
            </a:xfrm>
            <a:prstGeom prst="wedgeRoundRect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dirty="0">
                  <a:solidFill>
                    <a:schemeClr val="tx1"/>
                  </a:solidFill>
                </a:rPr>
                <a:t>"Your results are really interesting and backs up the research and terminology we’ve been using for a number of years now". (NEAS)</a:t>
              </a:r>
            </a:p>
          </p:txBody>
        </p:sp>
        <p:sp>
          <p:nvSpPr>
            <p:cNvPr id="16" name="Rounded Rectangle 46">
              <a:extLst>
                <a:ext uri="{FF2B5EF4-FFF2-40B4-BE49-F238E27FC236}">
                  <a16:creationId xmlns:a16="http://schemas.microsoft.com/office/drawing/2014/main" id="{EA13E15B-4E44-449E-949E-223517DDF921}"/>
                </a:ext>
              </a:extLst>
            </p:cNvPr>
            <p:cNvSpPr/>
            <p:nvPr/>
          </p:nvSpPr>
          <p:spPr>
            <a:xfrm>
              <a:off x="279749" y="3486444"/>
              <a:ext cx="1472892" cy="645971"/>
            </a:xfrm>
            <a:prstGeom prst="roundRect">
              <a:avLst/>
            </a:prstGeom>
            <a:solidFill>
              <a:srgbClr val="FFFFC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ea typeface="Open Sans" panose="020B0606030504020204" pitchFamily="34" charset="0"/>
                  <a:cs typeface="Arial" panose="020B0604020202020204" pitchFamily="34" charset="0"/>
                </a:rPr>
                <a:t>Local groups</a:t>
              </a:r>
            </a:p>
          </p:txBody>
        </p:sp>
        <p:sp>
          <p:nvSpPr>
            <p:cNvPr id="17" name="Right Arrow 59">
              <a:extLst>
                <a:ext uri="{FF2B5EF4-FFF2-40B4-BE49-F238E27FC236}">
                  <a16:creationId xmlns:a16="http://schemas.microsoft.com/office/drawing/2014/main" id="{0EEBA0C9-1D60-41B5-8CB8-7B7B4E02F1C0}"/>
                </a:ext>
              </a:extLst>
            </p:cNvPr>
            <p:cNvSpPr/>
            <p:nvPr/>
          </p:nvSpPr>
          <p:spPr>
            <a:xfrm>
              <a:off x="1859503" y="3743025"/>
              <a:ext cx="480984" cy="132807"/>
            </a:xfrm>
            <a:prstGeom prst="rightArrow">
              <a:avLst/>
            </a:prstGeom>
            <a:solidFill>
              <a:srgbClr val="FFC0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Arial" panose="020B0604020202020204" pitchFamily="34" charset="0"/>
                <a:ea typeface="Open Sans" panose="020B0606030504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7F900D82-5C4D-42D3-9B37-B7CFD70B7D64}"/>
              </a:ext>
            </a:extLst>
          </p:cNvPr>
          <p:cNvGrpSpPr/>
          <p:nvPr/>
        </p:nvGrpSpPr>
        <p:grpSpPr>
          <a:xfrm>
            <a:off x="1775520" y="5077939"/>
            <a:ext cx="8568952" cy="1331864"/>
            <a:chOff x="251520" y="5077939"/>
            <a:chExt cx="8568952" cy="1331864"/>
          </a:xfrm>
        </p:grpSpPr>
        <p:sp>
          <p:nvSpPr>
            <p:cNvPr id="18" name="Speech Bubble: Rectangle with Corners Rounded 17">
              <a:extLst>
                <a:ext uri="{FF2B5EF4-FFF2-40B4-BE49-F238E27FC236}">
                  <a16:creationId xmlns:a16="http://schemas.microsoft.com/office/drawing/2014/main" id="{2D8D712D-705D-421C-BC5F-99B0F4C0CCD7}"/>
                </a:ext>
              </a:extLst>
            </p:cNvPr>
            <p:cNvSpPr/>
            <p:nvPr/>
          </p:nvSpPr>
          <p:spPr>
            <a:xfrm flipH="1">
              <a:off x="2464031" y="5077939"/>
              <a:ext cx="2468009" cy="1245864"/>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tx1"/>
                  </a:solidFill>
                </a:rPr>
                <a:t>“I think people should have more empathy…I think it should be compulsory to listen to this feedback    (Young person 1)”</a:t>
              </a:r>
              <a:endParaRPr lang="en-GB" sz="1400" dirty="0">
                <a:solidFill>
                  <a:schemeClr val="tx1"/>
                </a:solidFill>
              </a:endParaRPr>
            </a:p>
          </p:txBody>
        </p:sp>
        <p:sp>
          <p:nvSpPr>
            <p:cNvPr id="19" name="Speech Bubble: Rectangle with Corners Rounded 18">
              <a:extLst>
                <a:ext uri="{FF2B5EF4-FFF2-40B4-BE49-F238E27FC236}">
                  <a16:creationId xmlns:a16="http://schemas.microsoft.com/office/drawing/2014/main" id="{593FD690-A708-47F3-89B5-878B69EB87A3}"/>
                </a:ext>
              </a:extLst>
            </p:cNvPr>
            <p:cNvSpPr/>
            <p:nvPr/>
          </p:nvSpPr>
          <p:spPr>
            <a:xfrm>
              <a:off x="5778492" y="5619813"/>
              <a:ext cx="3041980" cy="789990"/>
            </a:xfrm>
            <a:prstGeom prst="wedgeRoundRectCallout">
              <a:avLst>
                <a:gd name="adj1" fmla="val -47583"/>
                <a:gd name="adj2" fmla="val 6674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dirty="0">
                  <a:solidFill>
                    <a:schemeClr val="tx1"/>
                  </a:solidFill>
                </a:rPr>
                <a:t>“Autism isn’t an alternative word, it is the </a:t>
              </a:r>
              <a:r>
                <a:rPr lang="en-GB" sz="1400" b="1" i="1" dirty="0">
                  <a:solidFill>
                    <a:schemeClr val="tx1"/>
                  </a:solidFill>
                </a:rPr>
                <a:t>right</a:t>
              </a:r>
              <a:r>
                <a:rPr lang="en-GB" sz="1400" i="1" dirty="0">
                  <a:solidFill>
                    <a:schemeClr val="tx1"/>
                  </a:solidFill>
                </a:rPr>
                <a:t> word” (young person 2)</a:t>
              </a:r>
            </a:p>
          </p:txBody>
        </p:sp>
        <p:sp>
          <p:nvSpPr>
            <p:cNvPr id="20" name="Rounded Rectangle 46">
              <a:extLst>
                <a:ext uri="{FF2B5EF4-FFF2-40B4-BE49-F238E27FC236}">
                  <a16:creationId xmlns:a16="http://schemas.microsoft.com/office/drawing/2014/main" id="{E348D9E4-D2EE-4E70-A91E-F3CA42E56C1D}"/>
                </a:ext>
              </a:extLst>
            </p:cNvPr>
            <p:cNvSpPr/>
            <p:nvPr/>
          </p:nvSpPr>
          <p:spPr>
            <a:xfrm>
              <a:off x="251520" y="5279480"/>
              <a:ext cx="1600543" cy="993744"/>
            </a:xfrm>
            <a:prstGeom prst="roundRect">
              <a:avLst/>
            </a:prstGeom>
            <a:solidFill>
              <a:srgbClr val="FFFFC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ea typeface="Open Sans" panose="020B0606030504020204" pitchFamily="34" charset="0"/>
                  <a:cs typeface="Arial" panose="020B0604020202020204" pitchFamily="34" charset="0"/>
                </a:rPr>
                <a:t>Extreme group</a:t>
              </a:r>
            </a:p>
            <a:p>
              <a:pPr algn="ctr"/>
              <a:r>
                <a:rPr lang="en-GB" sz="1200" b="1" dirty="0">
                  <a:solidFill>
                    <a:schemeClr val="tx1"/>
                  </a:solidFill>
                  <a:latin typeface="Arial" panose="020B0604020202020204" pitchFamily="34" charset="0"/>
                  <a:ea typeface="Open Sans" panose="020B0606030504020204" pitchFamily="34" charset="0"/>
                  <a:cs typeface="Arial" panose="020B0604020202020204" pitchFamily="34" charset="0"/>
                </a:rPr>
                <a:t>Feedback session                (5 YP aged 12-20)</a:t>
              </a:r>
            </a:p>
          </p:txBody>
        </p:sp>
        <p:sp>
          <p:nvSpPr>
            <p:cNvPr id="21" name="Right Arrow 59">
              <a:extLst>
                <a:ext uri="{FF2B5EF4-FFF2-40B4-BE49-F238E27FC236}">
                  <a16:creationId xmlns:a16="http://schemas.microsoft.com/office/drawing/2014/main" id="{FA15EAE1-B66E-47E5-B212-B441C7090ABD}"/>
                </a:ext>
              </a:extLst>
            </p:cNvPr>
            <p:cNvSpPr/>
            <p:nvPr/>
          </p:nvSpPr>
          <p:spPr>
            <a:xfrm>
              <a:off x="1907704" y="5709948"/>
              <a:ext cx="387703" cy="132807"/>
            </a:xfrm>
            <a:prstGeom prst="rightArrow">
              <a:avLst/>
            </a:prstGeom>
            <a:solidFill>
              <a:srgbClr val="FFC0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Arial" panose="020B0604020202020204" pitchFamily="34" charset="0"/>
                <a:ea typeface="Open Sans" panose="020B0606030504020204" pitchFamily="34" charset="0"/>
                <a:cs typeface="Arial" panose="020B0604020202020204" pitchFamily="34" charset="0"/>
              </a:endParaRPr>
            </a:p>
          </p:txBody>
        </p:sp>
      </p:grpSp>
    </p:spTree>
    <p:extLst>
      <p:ext uri="{BB962C8B-B14F-4D97-AF65-F5344CB8AC3E}">
        <p14:creationId xmlns:p14="http://schemas.microsoft.com/office/powerpoint/2010/main" val="249306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3703372" y="91428"/>
            <a:ext cx="6842865" cy="6624736"/>
          </a:xfrm>
          <a:prstGeom prst="roundRect">
            <a:avLst>
              <a:gd name="adj" fmla="val 1892"/>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12" name="Rounded Rectangle 11"/>
          <p:cNvSpPr/>
          <p:nvPr/>
        </p:nvSpPr>
        <p:spPr>
          <a:xfrm>
            <a:off x="1631505" y="91428"/>
            <a:ext cx="1872208" cy="6649940"/>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noFill/>
              <a:latin typeface="Arial" panose="020B0604020202020204" pitchFamily="34" charset="0"/>
              <a:ea typeface="Open Sans" panose="020B0606030504020204" pitchFamily="34" charset="0"/>
              <a:cs typeface="Arial" panose="020B0604020202020204" pitchFamily="34" charset="0"/>
            </a:endParaRPr>
          </a:p>
        </p:txBody>
      </p:sp>
      <p:sp>
        <p:nvSpPr>
          <p:cNvPr id="60" name="Rounded Rectangle 46">
            <a:extLst>
              <a:ext uri="{FF2B5EF4-FFF2-40B4-BE49-F238E27FC236}">
                <a16:creationId xmlns:a16="http://schemas.microsoft.com/office/drawing/2014/main" id="{01EE5335-FE95-464D-8F6E-A854E7E73DC3}"/>
              </a:ext>
            </a:extLst>
          </p:cNvPr>
          <p:cNvSpPr/>
          <p:nvPr/>
        </p:nvSpPr>
        <p:spPr>
          <a:xfrm>
            <a:off x="3909400" y="165548"/>
            <a:ext cx="6435073" cy="2831405"/>
          </a:xfrm>
          <a:prstGeom prst="roundRect">
            <a:avLst/>
          </a:prstGeom>
          <a:solidFill>
            <a:srgbClr val="FFFFC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ea typeface="Open Sans" panose="020B0606030504020204" pitchFamily="34" charset="0"/>
                <a:cs typeface="Arial" panose="020B0604020202020204" pitchFamily="34" charset="0"/>
              </a:rPr>
              <a:t>Government National Strategy for autistic children, young people and adults: 2021-2026</a:t>
            </a:r>
          </a:p>
          <a:p>
            <a:endParaRPr lang="en-GB" sz="1400" b="1"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rPr>
              <a:t>No reference to ‘ASD’</a:t>
            </a:r>
          </a:p>
          <a:p>
            <a:pPr marL="285750" indent="-285750">
              <a:buFont typeface="Arial" panose="020B0604020202020204" pitchFamily="34" charset="0"/>
              <a:buChar char="•"/>
            </a:pPr>
            <a:endPar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rPr>
              <a:t>1 reference to Autistic Spectrum Disorder  - context - a journal title.</a:t>
            </a:r>
          </a:p>
          <a:p>
            <a:pPr marL="285750" indent="-285750">
              <a:buFont typeface="Arial" panose="020B0604020202020204" pitchFamily="34" charset="0"/>
              <a:buChar char="•"/>
            </a:pPr>
            <a:endPar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rPr>
              <a:t>“Need to improve data collection about autism…to have a deeper understanding of people’s experienced across health and care services”.</a:t>
            </a:r>
          </a:p>
          <a:p>
            <a:pPr algn="ctr"/>
            <a:endParaRPr lang="en-GB" sz="1400" b="1"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582A7B2A-91EC-46ED-8CA8-CDE627AB5092}"/>
              </a:ext>
            </a:extLst>
          </p:cNvPr>
          <p:cNvGrpSpPr/>
          <p:nvPr/>
        </p:nvGrpSpPr>
        <p:grpSpPr>
          <a:xfrm>
            <a:off x="3401349" y="3284985"/>
            <a:ext cx="6964110" cy="2425395"/>
            <a:chOff x="1846673" y="264827"/>
            <a:chExt cx="6964110" cy="535507"/>
          </a:xfrm>
        </p:grpSpPr>
        <p:sp>
          <p:nvSpPr>
            <p:cNvPr id="25" name="Right Arrow 59">
              <a:extLst>
                <a:ext uri="{FF2B5EF4-FFF2-40B4-BE49-F238E27FC236}">
                  <a16:creationId xmlns:a16="http://schemas.microsoft.com/office/drawing/2014/main" id="{AAE503EB-594C-4EAF-9296-A8A4F8625EDB}"/>
                </a:ext>
              </a:extLst>
            </p:cNvPr>
            <p:cNvSpPr/>
            <p:nvPr/>
          </p:nvSpPr>
          <p:spPr>
            <a:xfrm>
              <a:off x="1846673" y="445221"/>
              <a:ext cx="480984" cy="132807"/>
            </a:xfrm>
            <a:prstGeom prst="rightArrow">
              <a:avLst/>
            </a:prstGeom>
            <a:solidFill>
              <a:srgbClr val="FFC0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Arial" panose="020B0604020202020204" pitchFamily="34" charset="0"/>
                <a:ea typeface="Open Sans" panose="020B0606030504020204" pitchFamily="34" charset="0"/>
                <a:cs typeface="Arial" panose="020B0604020202020204" pitchFamily="34" charset="0"/>
              </a:endParaRPr>
            </a:p>
          </p:txBody>
        </p:sp>
        <p:sp>
          <p:nvSpPr>
            <p:cNvPr id="26" name="Rounded Rectangle 46">
              <a:extLst>
                <a:ext uri="{FF2B5EF4-FFF2-40B4-BE49-F238E27FC236}">
                  <a16:creationId xmlns:a16="http://schemas.microsoft.com/office/drawing/2014/main" id="{2794FF48-3EE5-45AB-8491-DD58931E034F}"/>
                </a:ext>
              </a:extLst>
            </p:cNvPr>
            <p:cNvSpPr/>
            <p:nvPr/>
          </p:nvSpPr>
          <p:spPr>
            <a:xfrm>
              <a:off x="2375710" y="264827"/>
              <a:ext cx="6435073" cy="535507"/>
            </a:xfrm>
            <a:prstGeom prst="roundRect">
              <a:avLst/>
            </a:prstGeom>
            <a:solidFill>
              <a:srgbClr val="FFFFC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400" b="1"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rPr>
                <a:t>CDDFT Paediatrics</a:t>
              </a:r>
            </a:p>
            <a:p>
              <a:pPr marL="285750" indent="-285750">
                <a:buFont typeface="Arial" panose="020B0604020202020204" pitchFamily="34" charset="0"/>
                <a:buChar char="•"/>
              </a:pPr>
              <a:endPar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rPr>
                <a:t>CAMHS autism diagnosis service</a:t>
              </a:r>
            </a:p>
            <a:p>
              <a:pPr marL="285750" indent="-285750">
                <a:buFont typeface="Arial" panose="020B0604020202020204" pitchFamily="34" charset="0"/>
                <a:buChar char="•"/>
              </a:pPr>
              <a:endPar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rPr>
                <a:t>Centre for Neurodevelopmental Disorders is now “Centre for Neurodiversity &amp; Development”</a:t>
              </a:r>
            </a:p>
            <a:p>
              <a:pPr marL="285750" indent="-285750">
                <a:buFont typeface="Arial" panose="020B0604020202020204" pitchFamily="34" charset="0"/>
                <a:buChar char="•"/>
              </a:pPr>
              <a:endPar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grpSp>
      <p:sp>
        <p:nvSpPr>
          <p:cNvPr id="11" name="Rounded Rectangle 46">
            <a:extLst>
              <a:ext uri="{FF2B5EF4-FFF2-40B4-BE49-F238E27FC236}">
                <a16:creationId xmlns:a16="http://schemas.microsoft.com/office/drawing/2014/main" id="{1AB528A7-57E6-46FA-955B-AB4F397CBFBF}"/>
              </a:ext>
            </a:extLst>
          </p:cNvPr>
          <p:cNvSpPr/>
          <p:nvPr/>
        </p:nvSpPr>
        <p:spPr>
          <a:xfrm>
            <a:off x="1779981" y="4057551"/>
            <a:ext cx="1472892" cy="645971"/>
          </a:xfrm>
          <a:prstGeom prst="roundRect">
            <a:avLst/>
          </a:prstGeom>
          <a:solidFill>
            <a:srgbClr val="FFFFC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ea typeface="Open Sans" panose="020B0606030504020204" pitchFamily="34" charset="0"/>
                <a:cs typeface="Arial" panose="020B0604020202020204" pitchFamily="34" charset="0"/>
              </a:rPr>
              <a:t>Local change</a:t>
            </a:r>
          </a:p>
        </p:txBody>
      </p:sp>
    </p:spTree>
    <p:extLst>
      <p:ext uri="{BB962C8B-B14F-4D97-AF65-F5344CB8AC3E}">
        <p14:creationId xmlns:p14="http://schemas.microsoft.com/office/powerpoint/2010/main" val="472129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3743470" y="116632"/>
            <a:ext cx="6802766" cy="6624736"/>
          </a:xfrm>
          <a:prstGeom prst="roundRect">
            <a:avLst>
              <a:gd name="adj" fmla="val 1892"/>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noFill/>
              <a:latin typeface="Arial" panose="020B0604020202020204" pitchFamily="34" charset="0"/>
              <a:ea typeface="Open Sans" panose="020B0606030504020204" pitchFamily="34" charset="0"/>
              <a:cs typeface="Arial" panose="020B0604020202020204" pitchFamily="34" charset="0"/>
            </a:endParaRPr>
          </a:p>
        </p:txBody>
      </p:sp>
      <p:sp>
        <p:nvSpPr>
          <p:cNvPr id="12" name="Rounded Rectangle 11"/>
          <p:cNvSpPr/>
          <p:nvPr/>
        </p:nvSpPr>
        <p:spPr>
          <a:xfrm>
            <a:off x="1631505" y="116632"/>
            <a:ext cx="1872208" cy="6624736"/>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noFill/>
              <a:latin typeface="Arial" panose="020B0604020202020204" pitchFamily="34" charset="0"/>
              <a:ea typeface="Open Sans" panose="020B0606030504020204" pitchFamily="34" charset="0"/>
              <a:cs typeface="Arial" panose="020B0604020202020204" pitchFamily="34" charset="0"/>
            </a:endParaRPr>
          </a:p>
        </p:txBody>
      </p:sp>
      <p:sp>
        <p:nvSpPr>
          <p:cNvPr id="47" name="Rounded Rectangle 46"/>
          <p:cNvSpPr/>
          <p:nvPr/>
        </p:nvSpPr>
        <p:spPr>
          <a:xfrm>
            <a:off x="1831163" y="980728"/>
            <a:ext cx="1472892" cy="936104"/>
          </a:xfrm>
          <a:prstGeom prst="roundRect">
            <a:avLst/>
          </a:prstGeom>
          <a:solidFill>
            <a:srgbClr val="FFFFC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ea typeface="Open Sans" panose="020B0606030504020204" pitchFamily="34" charset="0"/>
                <a:cs typeface="Arial" panose="020B0604020202020204" pitchFamily="34" charset="0"/>
              </a:rPr>
              <a:t>Next steps?</a:t>
            </a:r>
          </a:p>
        </p:txBody>
      </p:sp>
      <p:sp>
        <p:nvSpPr>
          <p:cNvPr id="32" name="Right Arrow 59">
            <a:extLst>
              <a:ext uri="{FF2B5EF4-FFF2-40B4-BE49-F238E27FC236}">
                <a16:creationId xmlns:a16="http://schemas.microsoft.com/office/drawing/2014/main" id="{83F367CB-9438-4EED-8C6B-9D28974A7CE0}"/>
              </a:ext>
            </a:extLst>
          </p:cNvPr>
          <p:cNvSpPr/>
          <p:nvPr/>
        </p:nvSpPr>
        <p:spPr>
          <a:xfrm>
            <a:off x="3431704" y="1351978"/>
            <a:ext cx="480984" cy="132807"/>
          </a:xfrm>
          <a:prstGeom prst="rightArrow">
            <a:avLst/>
          </a:prstGeom>
          <a:solidFill>
            <a:srgbClr val="FFC0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Arial" panose="020B0604020202020204" pitchFamily="34" charset="0"/>
              <a:ea typeface="Open Sans" panose="020B0606030504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87A8E018-59FC-492B-8D3E-47A806AB814E}"/>
              </a:ext>
            </a:extLst>
          </p:cNvPr>
          <p:cNvGrpSpPr/>
          <p:nvPr/>
        </p:nvGrpSpPr>
        <p:grpSpPr>
          <a:xfrm>
            <a:off x="3962319" y="263299"/>
            <a:ext cx="6320500" cy="1634485"/>
            <a:chOff x="2483669" y="449338"/>
            <a:chExt cx="6353168" cy="1613900"/>
          </a:xfrm>
        </p:grpSpPr>
        <p:pic>
          <p:nvPicPr>
            <p:cNvPr id="15" name="Picture 14">
              <a:extLst>
                <a:ext uri="{FF2B5EF4-FFF2-40B4-BE49-F238E27FC236}">
                  <a16:creationId xmlns:a16="http://schemas.microsoft.com/office/drawing/2014/main" id="{C4609EEE-DD94-4013-BE48-1C41248E1D2F}"/>
                </a:ext>
              </a:extLst>
            </p:cNvPr>
            <p:cNvPicPr>
              <a:picLocks noChangeAspect="1"/>
            </p:cNvPicPr>
            <p:nvPr/>
          </p:nvPicPr>
          <p:blipFill>
            <a:blip r:embed="rId2"/>
            <a:stretch>
              <a:fillRect/>
            </a:stretch>
          </p:blipFill>
          <p:spPr>
            <a:xfrm>
              <a:off x="2483669" y="449338"/>
              <a:ext cx="2869156" cy="1613900"/>
            </a:xfrm>
            <a:prstGeom prst="rect">
              <a:avLst/>
            </a:prstGeom>
          </p:spPr>
        </p:pic>
        <p:sp>
          <p:nvSpPr>
            <p:cNvPr id="17" name="Right Arrow 59">
              <a:extLst>
                <a:ext uri="{FF2B5EF4-FFF2-40B4-BE49-F238E27FC236}">
                  <a16:creationId xmlns:a16="http://schemas.microsoft.com/office/drawing/2014/main" id="{9AB5C8BC-B198-44FD-8917-623F0D7F931E}"/>
                </a:ext>
              </a:extLst>
            </p:cNvPr>
            <p:cNvSpPr/>
            <p:nvPr/>
          </p:nvSpPr>
          <p:spPr>
            <a:xfrm>
              <a:off x="5436096" y="1094345"/>
              <a:ext cx="480984" cy="132807"/>
            </a:xfrm>
            <a:prstGeom prst="rightArrow">
              <a:avLst/>
            </a:prstGeom>
            <a:solidFill>
              <a:srgbClr val="FFC0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Arial" panose="020B0604020202020204" pitchFamily="34" charset="0"/>
                <a:ea typeface="Open Sans" panose="020B0606030504020204" pitchFamily="34" charset="0"/>
                <a:cs typeface="Arial" panose="020B0604020202020204" pitchFamily="34" charset="0"/>
              </a:endParaRPr>
            </a:p>
          </p:txBody>
        </p:sp>
        <p:sp>
          <p:nvSpPr>
            <p:cNvPr id="20" name="Rounded Rectangle 46">
              <a:extLst>
                <a:ext uri="{FF2B5EF4-FFF2-40B4-BE49-F238E27FC236}">
                  <a16:creationId xmlns:a16="http://schemas.microsoft.com/office/drawing/2014/main" id="{41342CCA-BBEE-4BAB-9805-450C41F852DC}"/>
                </a:ext>
              </a:extLst>
            </p:cNvPr>
            <p:cNvSpPr/>
            <p:nvPr/>
          </p:nvSpPr>
          <p:spPr>
            <a:xfrm>
              <a:off x="6080555" y="692696"/>
              <a:ext cx="2756282" cy="936104"/>
            </a:xfrm>
            <a:prstGeom prst="roundRect">
              <a:avLst/>
            </a:prstGeom>
            <a:solidFill>
              <a:srgbClr val="FFFFC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rPr>
                <a:t>Inclusive and accessible dissemination of survey results</a:t>
              </a:r>
            </a:p>
          </p:txBody>
        </p:sp>
      </p:grpSp>
      <p:grpSp>
        <p:nvGrpSpPr>
          <p:cNvPr id="2" name="Group 1">
            <a:extLst>
              <a:ext uri="{FF2B5EF4-FFF2-40B4-BE49-F238E27FC236}">
                <a16:creationId xmlns:a16="http://schemas.microsoft.com/office/drawing/2014/main" id="{4480EB01-AB17-457D-987E-14B059A66D97}"/>
              </a:ext>
            </a:extLst>
          </p:cNvPr>
          <p:cNvGrpSpPr/>
          <p:nvPr/>
        </p:nvGrpSpPr>
        <p:grpSpPr>
          <a:xfrm>
            <a:off x="3912688" y="2370964"/>
            <a:ext cx="6134968" cy="1634486"/>
            <a:chOff x="2438319" y="2398613"/>
            <a:chExt cx="6396441" cy="1799940"/>
          </a:xfrm>
        </p:grpSpPr>
        <p:pic>
          <p:nvPicPr>
            <p:cNvPr id="14" name="Picture 13">
              <a:extLst>
                <a:ext uri="{FF2B5EF4-FFF2-40B4-BE49-F238E27FC236}">
                  <a16:creationId xmlns:a16="http://schemas.microsoft.com/office/drawing/2014/main" id="{C4AC10BD-BC72-4F29-B638-282CF0784A4D}"/>
                </a:ext>
              </a:extLst>
            </p:cNvPr>
            <p:cNvPicPr>
              <a:picLocks noChangeAspect="1"/>
            </p:cNvPicPr>
            <p:nvPr/>
          </p:nvPicPr>
          <p:blipFill>
            <a:blip r:embed="rId3"/>
            <a:stretch>
              <a:fillRect/>
            </a:stretch>
          </p:blipFill>
          <p:spPr>
            <a:xfrm>
              <a:off x="2438319" y="2398613"/>
              <a:ext cx="2836379" cy="1799940"/>
            </a:xfrm>
            <a:prstGeom prst="rect">
              <a:avLst/>
            </a:prstGeom>
          </p:spPr>
        </p:pic>
        <p:sp>
          <p:nvSpPr>
            <p:cNvPr id="18" name="Rounded Rectangle 46">
              <a:extLst>
                <a:ext uri="{FF2B5EF4-FFF2-40B4-BE49-F238E27FC236}">
                  <a16:creationId xmlns:a16="http://schemas.microsoft.com/office/drawing/2014/main" id="{DE58AE29-1E0A-48EF-ABC8-B22584F88EB5}"/>
                </a:ext>
              </a:extLst>
            </p:cNvPr>
            <p:cNvSpPr/>
            <p:nvPr/>
          </p:nvSpPr>
          <p:spPr>
            <a:xfrm>
              <a:off x="6078478" y="2518539"/>
              <a:ext cx="2756282" cy="1560087"/>
            </a:xfrm>
            <a:prstGeom prst="roundRect">
              <a:avLst/>
            </a:prstGeom>
            <a:solidFill>
              <a:srgbClr val="FFFFC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rPr>
                <a:t>Voice of the autistic community for feedback and to enable a strategic system-wide response (including autistic </a:t>
              </a:r>
              <a:r>
                <a:rPr lang="en-GB" sz="1400" b="1" dirty="0">
                  <a:solidFill>
                    <a:schemeClr val="tx1"/>
                  </a:solidFill>
                  <a:latin typeface="Arial" panose="020B0604020202020204" pitchFamily="34" charset="0"/>
                  <a:ea typeface="Open Sans" panose="020B0606030504020204" pitchFamily="34" charset="0"/>
                  <a:cs typeface="Arial" panose="020B0604020202020204" pitchFamily="34" charset="0"/>
                </a:rPr>
                <a:t>young people</a:t>
              </a:r>
              <a:r>
                <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rPr>
                <a:t>)</a:t>
              </a:r>
            </a:p>
          </p:txBody>
        </p:sp>
        <p:sp>
          <p:nvSpPr>
            <p:cNvPr id="21" name="Right Arrow 59">
              <a:extLst>
                <a:ext uri="{FF2B5EF4-FFF2-40B4-BE49-F238E27FC236}">
                  <a16:creationId xmlns:a16="http://schemas.microsoft.com/office/drawing/2014/main" id="{170D9393-BC2A-434C-8372-4B0D7E53E788}"/>
                </a:ext>
              </a:extLst>
            </p:cNvPr>
            <p:cNvSpPr/>
            <p:nvPr/>
          </p:nvSpPr>
          <p:spPr>
            <a:xfrm>
              <a:off x="5436096" y="3206182"/>
              <a:ext cx="480984" cy="132807"/>
            </a:xfrm>
            <a:prstGeom prst="rightArrow">
              <a:avLst/>
            </a:prstGeom>
            <a:solidFill>
              <a:srgbClr val="FFC0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Arial" panose="020B0604020202020204" pitchFamily="34" charset="0"/>
                <a:ea typeface="Open Sans" panose="020B0606030504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47EAABB5-BF2F-48E6-AE35-D77AF437EE69}"/>
              </a:ext>
            </a:extLst>
          </p:cNvPr>
          <p:cNvGrpSpPr/>
          <p:nvPr/>
        </p:nvGrpSpPr>
        <p:grpSpPr>
          <a:xfrm>
            <a:off x="4043316" y="4671889"/>
            <a:ext cx="6315445" cy="1757359"/>
            <a:chOff x="2519315" y="4671888"/>
            <a:chExt cx="6315445" cy="1757359"/>
          </a:xfrm>
        </p:grpSpPr>
        <p:pic>
          <p:nvPicPr>
            <p:cNvPr id="16" name="Picture 15">
              <a:extLst>
                <a:ext uri="{FF2B5EF4-FFF2-40B4-BE49-F238E27FC236}">
                  <a16:creationId xmlns:a16="http://schemas.microsoft.com/office/drawing/2014/main" id="{1B0B2395-FA3B-463B-A2D4-6D28D681800B}"/>
                </a:ext>
              </a:extLst>
            </p:cNvPr>
            <p:cNvPicPr>
              <a:picLocks noChangeAspect="1"/>
            </p:cNvPicPr>
            <p:nvPr/>
          </p:nvPicPr>
          <p:blipFill>
            <a:blip r:embed="rId4"/>
            <a:stretch>
              <a:fillRect/>
            </a:stretch>
          </p:blipFill>
          <p:spPr>
            <a:xfrm>
              <a:off x="2519315" y="4671888"/>
              <a:ext cx="2707098" cy="1690687"/>
            </a:xfrm>
            <a:prstGeom prst="rect">
              <a:avLst/>
            </a:prstGeom>
          </p:spPr>
        </p:pic>
        <p:sp>
          <p:nvSpPr>
            <p:cNvPr id="19" name="Rounded Rectangle 46">
              <a:extLst>
                <a:ext uri="{FF2B5EF4-FFF2-40B4-BE49-F238E27FC236}">
                  <a16:creationId xmlns:a16="http://schemas.microsoft.com/office/drawing/2014/main" id="{B8D438FB-D04B-4B73-9C26-EBB9F911B413}"/>
                </a:ext>
              </a:extLst>
            </p:cNvPr>
            <p:cNvSpPr/>
            <p:nvPr/>
          </p:nvSpPr>
          <p:spPr>
            <a:xfrm>
              <a:off x="5989512" y="4869160"/>
              <a:ext cx="2845248" cy="1560087"/>
            </a:xfrm>
            <a:prstGeom prst="roundRect">
              <a:avLst/>
            </a:prstGeom>
            <a:solidFill>
              <a:srgbClr val="FFFFC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rPr>
                <a:t>To obtain a position statement from stakeholders, leaders and NHS providers around the issues raised</a:t>
              </a:r>
            </a:p>
          </p:txBody>
        </p:sp>
        <p:sp>
          <p:nvSpPr>
            <p:cNvPr id="22" name="Right Arrow 59">
              <a:extLst>
                <a:ext uri="{FF2B5EF4-FFF2-40B4-BE49-F238E27FC236}">
                  <a16:creationId xmlns:a16="http://schemas.microsoft.com/office/drawing/2014/main" id="{B70FC155-FAAD-435B-B695-D7C0BBCF6F49}"/>
                </a:ext>
              </a:extLst>
            </p:cNvPr>
            <p:cNvSpPr/>
            <p:nvPr/>
          </p:nvSpPr>
          <p:spPr>
            <a:xfrm>
              <a:off x="5341703" y="5450827"/>
              <a:ext cx="480984" cy="132807"/>
            </a:xfrm>
            <a:prstGeom prst="rightArrow">
              <a:avLst/>
            </a:prstGeom>
            <a:solidFill>
              <a:srgbClr val="FFC0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Arial" panose="020B0604020202020204" pitchFamily="34" charset="0"/>
                <a:ea typeface="Open Sans" panose="020B0606030504020204" pitchFamily="34" charset="0"/>
                <a:cs typeface="Arial" panose="020B0604020202020204" pitchFamily="34" charset="0"/>
              </a:endParaRPr>
            </a:p>
          </p:txBody>
        </p:sp>
      </p:grpSp>
    </p:spTree>
    <p:extLst>
      <p:ext uri="{BB962C8B-B14F-4D97-AF65-F5344CB8AC3E}">
        <p14:creationId xmlns:p14="http://schemas.microsoft.com/office/powerpoint/2010/main" val="111969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8BB7D5-E77D-4D18-9655-DC887A275BF8}"/>
              </a:ext>
            </a:extLst>
          </p:cNvPr>
          <p:cNvSpPr txBox="1"/>
          <p:nvPr/>
        </p:nvSpPr>
        <p:spPr>
          <a:xfrm>
            <a:off x="194474" y="288337"/>
            <a:ext cx="11803052" cy="1077218"/>
          </a:xfrm>
          <a:prstGeom prst="rect">
            <a:avLst/>
          </a:prstGeom>
          <a:noFill/>
        </p:spPr>
        <p:txBody>
          <a:bodyPr wrap="square" rtlCol="0">
            <a:spAutoFit/>
          </a:bodyPr>
          <a:lstStyle/>
          <a:p>
            <a:pPr algn="ctr"/>
            <a:r>
              <a:rPr lang="en-GB" sz="3200" dirty="0"/>
              <a:t>Supporting County Durham CCG commissioned health services in upholding their responsibilities identified in the SEND Code of Practice </a:t>
            </a:r>
          </a:p>
        </p:txBody>
      </p:sp>
      <p:pic>
        <p:nvPicPr>
          <p:cNvPr id="2" name="Picture 1">
            <a:extLst>
              <a:ext uri="{FF2B5EF4-FFF2-40B4-BE49-F238E27FC236}">
                <a16:creationId xmlns:a16="http://schemas.microsoft.com/office/drawing/2014/main" id="{8B56E19E-FE80-40BE-A174-A9B375298142}"/>
              </a:ext>
            </a:extLst>
          </p:cNvPr>
          <p:cNvPicPr>
            <a:picLocks noChangeAspect="1"/>
          </p:cNvPicPr>
          <p:nvPr/>
        </p:nvPicPr>
        <p:blipFill>
          <a:blip r:embed="rId2"/>
          <a:stretch>
            <a:fillRect/>
          </a:stretch>
        </p:blipFill>
        <p:spPr>
          <a:xfrm>
            <a:off x="4114086" y="1602524"/>
            <a:ext cx="4286250" cy="3286125"/>
          </a:xfrm>
          <a:prstGeom prst="rect">
            <a:avLst/>
          </a:prstGeom>
        </p:spPr>
      </p:pic>
      <p:pic>
        <p:nvPicPr>
          <p:cNvPr id="1030" name="Picture 6">
            <a:extLst>
              <a:ext uri="{FF2B5EF4-FFF2-40B4-BE49-F238E27FC236}">
                <a16:creationId xmlns:a16="http://schemas.microsoft.com/office/drawing/2014/main" id="{D959D331-0540-46F5-80E7-DC9B2F54C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62" y="1751927"/>
            <a:ext cx="2375943" cy="10772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umbs Up Emoji (U+1F44D)">
            <a:extLst>
              <a:ext uri="{FF2B5EF4-FFF2-40B4-BE49-F238E27FC236}">
                <a16:creationId xmlns:a16="http://schemas.microsoft.com/office/drawing/2014/main" id="{EC00162A-0D32-4E0E-9E18-A1A59A380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0293" y="1365555"/>
            <a:ext cx="1979645" cy="19796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Young Person Clip Images, Stock Photos &amp;amp; Vectors | Shutterstock">
            <a:extLst>
              <a:ext uri="{FF2B5EF4-FFF2-40B4-BE49-F238E27FC236}">
                <a16:creationId xmlns:a16="http://schemas.microsoft.com/office/drawing/2014/main" id="{8C5D121D-411D-4925-A919-FB46E13F93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695" y="4450145"/>
            <a:ext cx="3516160" cy="17487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ND Code Of Practice: 0 to 25 Years (2015) - Youth Justice Resource Hub">
            <a:extLst>
              <a:ext uri="{FF2B5EF4-FFF2-40B4-BE49-F238E27FC236}">
                <a16:creationId xmlns:a16="http://schemas.microsoft.com/office/drawing/2014/main" id="{C1225084-ECD4-473E-A9B0-425D71BE08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9715" y="3966868"/>
            <a:ext cx="1851048" cy="2642607"/>
          </a:xfrm>
          <a:prstGeom prst="rect">
            <a:avLst/>
          </a:prstGeom>
          <a:noFill/>
          <a:extLst>
            <a:ext uri="{909E8E84-426E-40DD-AFC4-6F175D3DCCD1}">
              <a14:hiddenFill xmlns:a14="http://schemas.microsoft.com/office/drawing/2010/main">
                <a:solidFill>
                  <a:srgbClr val="FFFFFF"/>
                </a:solidFill>
              </a14:hiddenFill>
            </a:ext>
          </a:extLst>
        </p:spPr>
      </p:pic>
      <p:sp>
        <p:nvSpPr>
          <p:cNvPr id="4" name="Arrow: Down 3">
            <a:extLst>
              <a:ext uri="{FF2B5EF4-FFF2-40B4-BE49-F238E27FC236}">
                <a16:creationId xmlns:a16="http://schemas.microsoft.com/office/drawing/2014/main" id="{D130CAED-B405-4952-A055-65FC4CAE5A7E}"/>
              </a:ext>
            </a:extLst>
          </p:cNvPr>
          <p:cNvSpPr/>
          <p:nvPr/>
        </p:nvSpPr>
        <p:spPr>
          <a:xfrm>
            <a:off x="771787" y="3158880"/>
            <a:ext cx="337516" cy="10772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F66D65EF-1660-46D4-853A-E6D0B87558FF}"/>
              </a:ext>
            </a:extLst>
          </p:cNvPr>
          <p:cNvSpPr/>
          <p:nvPr/>
        </p:nvSpPr>
        <p:spPr>
          <a:xfrm rot="16200000">
            <a:off x="3270952" y="2789029"/>
            <a:ext cx="337516" cy="10772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1F7E1008-F871-43EC-9927-CC867A821474}"/>
              </a:ext>
            </a:extLst>
          </p:cNvPr>
          <p:cNvSpPr/>
          <p:nvPr/>
        </p:nvSpPr>
        <p:spPr>
          <a:xfrm rot="16200000">
            <a:off x="8941477" y="1689910"/>
            <a:ext cx="337516" cy="10772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E8F05980-9F9A-4D6C-8379-2961C762264B}"/>
              </a:ext>
            </a:extLst>
          </p:cNvPr>
          <p:cNvSpPr/>
          <p:nvPr/>
        </p:nvSpPr>
        <p:spPr>
          <a:xfrm>
            <a:off x="9229288" y="3402708"/>
            <a:ext cx="337516" cy="489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9278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cxnSp>
        <p:nvCxnSpPr>
          <p:cNvPr id="97" name="Straight Arrow Connector 96">
            <a:extLst>
              <a:ext uri="{FF2B5EF4-FFF2-40B4-BE49-F238E27FC236}">
                <a16:creationId xmlns:a16="http://schemas.microsoft.com/office/drawing/2014/main" id="{1F82DA41-0D07-48CD-9F7A-0307D90E53CC}"/>
              </a:ext>
            </a:extLst>
          </p:cNvPr>
          <p:cNvCxnSpPr>
            <a:cxnSpLocks/>
          </p:cNvCxnSpPr>
          <p:nvPr/>
        </p:nvCxnSpPr>
        <p:spPr>
          <a:xfrm>
            <a:off x="6502269" y="3910313"/>
            <a:ext cx="2250360" cy="195108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4AEF354-5808-49D4-BEAD-C91BCE88D0FD}"/>
              </a:ext>
            </a:extLst>
          </p:cNvPr>
          <p:cNvCxnSpPr>
            <a:cxnSpLocks/>
            <a:endCxn id="32" idx="1"/>
          </p:cNvCxnSpPr>
          <p:nvPr/>
        </p:nvCxnSpPr>
        <p:spPr>
          <a:xfrm>
            <a:off x="6659511" y="3473018"/>
            <a:ext cx="2721006" cy="118218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6CBECFD-1C6D-4FF4-8919-F4B92C1BA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56" y="104554"/>
            <a:ext cx="3448310" cy="660926"/>
          </a:xfrm>
          <a:prstGeom prst="rect">
            <a:avLst/>
          </a:prstGeom>
        </p:spPr>
      </p:pic>
      <p:sp>
        <p:nvSpPr>
          <p:cNvPr id="3" name="Rectangle: Rounded Corners 2">
            <a:extLst>
              <a:ext uri="{FF2B5EF4-FFF2-40B4-BE49-F238E27FC236}">
                <a16:creationId xmlns:a16="http://schemas.microsoft.com/office/drawing/2014/main" id="{B4926C07-AEE6-4E73-B66F-F2A79ED5A54B}"/>
              </a:ext>
            </a:extLst>
          </p:cNvPr>
          <p:cNvSpPr/>
          <p:nvPr/>
        </p:nvSpPr>
        <p:spPr>
          <a:xfrm>
            <a:off x="5508868" y="5168539"/>
            <a:ext cx="2817269" cy="1559918"/>
          </a:xfrm>
          <a:prstGeom prst="roundRect">
            <a:avLst/>
          </a:prstGeom>
          <a:solidFill>
            <a:srgbClr val="EDD5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CCG for County Durham commissioners:</a:t>
            </a:r>
          </a:p>
          <a:p>
            <a:pPr marL="285750" indent="-285750">
              <a:buFont typeface="Arial" panose="020B0604020202020204" pitchFamily="34" charset="0"/>
              <a:buChar char="•"/>
            </a:pPr>
            <a:r>
              <a:rPr lang="en-GB" sz="1400" b="1" dirty="0">
                <a:solidFill>
                  <a:schemeClr val="tx1"/>
                </a:solidFill>
              </a:rPr>
              <a:t>Children &amp; young people </a:t>
            </a:r>
          </a:p>
          <a:p>
            <a:pPr marL="285750" indent="-285750">
              <a:buFont typeface="Arial" panose="020B0604020202020204" pitchFamily="34" charset="0"/>
              <a:buChar char="•"/>
            </a:pPr>
            <a:r>
              <a:rPr lang="en-GB" sz="1400" b="1" dirty="0">
                <a:solidFill>
                  <a:schemeClr val="tx1"/>
                </a:solidFill>
              </a:rPr>
              <a:t>Adult</a:t>
            </a:r>
          </a:p>
          <a:p>
            <a:pPr marL="285750" indent="-285750">
              <a:buFont typeface="Arial" panose="020B0604020202020204" pitchFamily="34" charset="0"/>
              <a:buChar char="•"/>
            </a:pPr>
            <a:r>
              <a:rPr lang="en-GB" sz="1400" b="1" dirty="0">
                <a:solidFill>
                  <a:schemeClr val="tx1"/>
                </a:solidFill>
              </a:rPr>
              <a:t>Mental health and learning disabilities partnership</a:t>
            </a:r>
          </a:p>
          <a:p>
            <a:pPr algn="ctr"/>
            <a:endParaRPr lang="en-GB" sz="1200" dirty="0">
              <a:solidFill>
                <a:schemeClr val="tx1"/>
              </a:solidFill>
            </a:endParaRPr>
          </a:p>
        </p:txBody>
      </p:sp>
      <p:sp>
        <p:nvSpPr>
          <p:cNvPr id="9" name="Rectangle: Rounded Corners 8">
            <a:extLst>
              <a:ext uri="{FF2B5EF4-FFF2-40B4-BE49-F238E27FC236}">
                <a16:creationId xmlns:a16="http://schemas.microsoft.com/office/drawing/2014/main" id="{6DFDF49C-BE9F-4126-90DB-1459686B4953}"/>
              </a:ext>
            </a:extLst>
          </p:cNvPr>
          <p:cNvSpPr/>
          <p:nvPr/>
        </p:nvSpPr>
        <p:spPr>
          <a:xfrm>
            <a:off x="9207061" y="5051600"/>
            <a:ext cx="2858358" cy="606222"/>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accent6">
                  <a:lumMod val="50000"/>
                </a:schemeClr>
              </a:solidFill>
            </a:endParaRPr>
          </a:p>
          <a:p>
            <a:pPr algn="ctr"/>
            <a:endParaRPr lang="en-GB" sz="1600" b="1" dirty="0">
              <a:solidFill>
                <a:schemeClr val="accent6">
                  <a:lumMod val="50000"/>
                </a:schemeClr>
              </a:solidFill>
            </a:endParaRPr>
          </a:p>
          <a:p>
            <a:pPr algn="ctr"/>
            <a:r>
              <a:rPr lang="en-GB" sz="1400" b="1" dirty="0">
                <a:solidFill>
                  <a:schemeClr val="accent6">
                    <a:lumMod val="50000"/>
                  </a:schemeClr>
                </a:solidFill>
              </a:rPr>
              <a:t>Occupational Therapy </a:t>
            </a:r>
            <a:r>
              <a:rPr lang="en-GB" sz="1400" b="1" dirty="0">
                <a:solidFill>
                  <a:schemeClr val="tx1"/>
                </a:solidFill>
              </a:rPr>
              <a:t>(CDDFT)</a:t>
            </a:r>
          </a:p>
          <a:p>
            <a:pPr algn="ctr"/>
            <a:endParaRPr lang="en-GB" sz="1600" b="1" dirty="0">
              <a:solidFill>
                <a:schemeClr val="accent6">
                  <a:lumMod val="50000"/>
                </a:schemeClr>
              </a:solidFill>
            </a:endParaRPr>
          </a:p>
          <a:p>
            <a:pPr algn="ctr"/>
            <a:endParaRPr lang="en-GB" dirty="0">
              <a:solidFill>
                <a:schemeClr val="accent6">
                  <a:lumMod val="50000"/>
                </a:schemeClr>
              </a:solidFill>
            </a:endParaRPr>
          </a:p>
        </p:txBody>
      </p:sp>
      <p:sp>
        <p:nvSpPr>
          <p:cNvPr id="10" name="Rectangle: Rounded Corners 9">
            <a:extLst>
              <a:ext uri="{FF2B5EF4-FFF2-40B4-BE49-F238E27FC236}">
                <a16:creationId xmlns:a16="http://schemas.microsoft.com/office/drawing/2014/main" id="{B38ECAB2-8C93-42F9-9C43-82E72EC1CC35}"/>
              </a:ext>
            </a:extLst>
          </p:cNvPr>
          <p:cNvSpPr/>
          <p:nvPr/>
        </p:nvSpPr>
        <p:spPr>
          <a:xfrm>
            <a:off x="8668352" y="5861396"/>
            <a:ext cx="3410004" cy="794545"/>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6">
                  <a:lumMod val="50000"/>
                </a:schemeClr>
              </a:solidFill>
            </a:endParaRPr>
          </a:p>
          <a:p>
            <a:pPr algn="ctr"/>
            <a:endParaRPr lang="en-GB" sz="1600" dirty="0">
              <a:solidFill>
                <a:schemeClr val="accent6">
                  <a:lumMod val="50000"/>
                </a:schemeClr>
              </a:solidFill>
            </a:endParaRPr>
          </a:p>
          <a:p>
            <a:pPr algn="ctr"/>
            <a:endParaRPr lang="en-GB" sz="1600" dirty="0">
              <a:solidFill>
                <a:schemeClr val="accent6">
                  <a:lumMod val="50000"/>
                </a:schemeClr>
              </a:solidFill>
            </a:endParaRPr>
          </a:p>
          <a:p>
            <a:pPr algn="ctr"/>
            <a:r>
              <a:rPr lang="en-GB" sz="1400" b="1" dirty="0">
                <a:solidFill>
                  <a:schemeClr val="accent6">
                    <a:lumMod val="50000"/>
                  </a:schemeClr>
                </a:solidFill>
              </a:rPr>
              <a:t>Physiotherapy </a:t>
            </a:r>
            <a:r>
              <a:rPr lang="en-GB" sz="1400" b="1" dirty="0">
                <a:solidFill>
                  <a:schemeClr val="tx1"/>
                </a:solidFill>
              </a:rPr>
              <a:t>(CDDFT)</a:t>
            </a:r>
          </a:p>
          <a:p>
            <a:pPr algn="ctr"/>
            <a:endParaRPr lang="en-GB" sz="1600" dirty="0">
              <a:solidFill>
                <a:schemeClr val="accent6">
                  <a:lumMod val="50000"/>
                </a:schemeClr>
              </a:solidFill>
            </a:endParaRPr>
          </a:p>
          <a:p>
            <a:pPr algn="ctr"/>
            <a:endParaRPr lang="en-GB" dirty="0">
              <a:solidFill>
                <a:schemeClr val="accent6">
                  <a:lumMod val="50000"/>
                </a:schemeClr>
              </a:solidFill>
            </a:endParaRPr>
          </a:p>
          <a:p>
            <a:pPr algn="ctr"/>
            <a:endParaRPr lang="en-GB" dirty="0">
              <a:solidFill>
                <a:schemeClr val="accent6">
                  <a:lumMod val="50000"/>
                </a:schemeClr>
              </a:solidFill>
            </a:endParaRPr>
          </a:p>
        </p:txBody>
      </p:sp>
      <p:sp>
        <p:nvSpPr>
          <p:cNvPr id="11" name="Rectangle: Rounded Corners 10">
            <a:extLst>
              <a:ext uri="{FF2B5EF4-FFF2-40B4-BE49-F238E27FC236}">
                <a16:creationId xmlns:a16="http://schemas.microsoft.com/office/drawing/2014/main" id="{020A72D5-0935-442B-8EAD-27A986C09117}"/>
              </a:ext>
            </a:extLst>
          </p:cNvPr>
          <p:cNvSpPr/>
          <p:nvPr/>
        </p:nvSpPr>
        <p:spPr>
          <a:xfrm>
            <a:off x="9021879" y="3463880"/>
            <a:ext cx="3000918" cy="778300"/>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50000"/>
                  </a:schemeClr>
                </a:solidFill>
              </a:rPr>
              <a:t>Speech and Language Therapy </a:t>
            </a:r>
          </a:p>
          <a:p>
            <a:pPr algn="ctr"/>
            <a:r>
              <a:rPr lang="en-GB" sz="1200" dirty="0">
                <a:solidFill>
                  <a:schemeClr val="tx1"/>
                </a:solidFill>
              </a:rPr>
              <a:t>North Tees and Hartlepool</a:t>
            </a:r>
          </a:p>
        </p:txBody>
      </p:sp>
      <p:cxnSp>
        <p:nvCxnSpPr>
          <p:cNvPr id="14" name="Straight Arrow Connector 13">
            <a:extLst>
              <a:ext uri="{FF2B5EF4-FFF2-40B4-BE49-F238E27FC236}">
                <a16:creationId xmlns:a16="http://schemas.microsoft.com/office/drawing/2014/main" id="{A712DAA7-A354-45CF-A14E-820959C54F58}"/>
              </a:ext>
            </a:extLst>
          </p:cNvPr>
          <p:cNvCxnSpPr>
            <a:cxnSpLocks/>
            <a:endCxn id="31" idx="1"/>
          </p:cNvCxnSpPr>
          <p:nvPr/>
        </p:nvCxnSpPr>
        <p:spPr>
          <a:xfrm flipV="1">
            <a:off x="6516016" y="2534336"/>
            <a:ext cx="1862312" cy="39775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EFECB3E1-13BE-4B09-A0CC-84C124ECD800}"/>
              </a:ext>
            </a:extLst>
          </p:cNvPr>
          <p:cNvSpPr/>
          <p:nvPr/>
        </p:nvSpPr>
        <p:spPr>
          <a:xfrm>
            <a:off x="90719" y="2307156"/>
            <a:ext cx="1815873" cy="26699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North </a:t>
            </a:r>
            <a:r>
              <a:rPr lang="en-GB" sz="1200" b="1" dirty="0" err="1">
                <a:solidFill>
                  <a:schemeClr val="tx1"/>
                </a:solidFill>
              </a:rPr>
              <a:t>Teeside</a:t>
            </a:r>
            <a:r>
              <a:rPr lang="en-GB" sz="1200" b="1" dirty="0">
                <a:solidFill>
                  <a:schemeClr val="tx1"/>
                </a:solidFill>
              </a:rPr>
              <a:t> &amp; Hartlepool Trust</a:t>
            </a:r>
          </a:p>
          <a:p>
            <a:pPr algn="ctr"/>
            <a:endParaRPr lang="en-GB" sz="1200" b="1" dirty="0">
              <a:solidFill>
                <a:srgbClr val="0070C0"/>
              </a:solidFill>
            </a:endParaRPr>
          </a:p>
          <a:p>
            <a:pPr algn="ctr"/>
            <a:r>
              <a:rPr lang="en-GB" sz="1200" dirty="0">
                <a:solidFill>
                  <a:srgbClr val="0070C0"/>
                </a:solidFill>
              </a:rPr>
              <a:t>Peterlee, </a:t>
            </a:r>
            <a:r>
              <a:rPr lang="en-GB" sz="1200" dirty="0" err="1">
                <a:solidFill>
                  <a:srgbClr val="0070C0"/>
                </a:solidFill>
              </a:rPr>
              <a:t>Shotton</a:t>
            </a:r>
            <a:r>
              <a:rPr lang="en-GB" sz="1200" dirty="0">
                <a:solidFill>
                  <a:srgbClr val="0070C0"/>
                </a:solidFill>
              </a:rPr>
              <a:t>, Wingate, Hutton, Henry, Wingate, Blackhall, </a:t>
            </a:r>
            <a:r>
              <a:rPr lang="en-GB" sz="1200" dirty="0" err="1">
                <a:solidFill>
                  <a:srgbClr val="0070C0"/>
                </a:solidFill>
              </a:rPr>
              <a:t>Horden</a:t>
            </a:r>
            <a:r>
              <a:rPr lang="en-GB" sz="1200" dirty="0">
                <a:solidFill>
                  <a:srgbClr val="0070C0"/>
                </a:solidFill>
              </a:rPr>
              <a:t> </a:t>
            </a:r>
            <a:r>
              <a:rPr lang="en-GB" sz="1200" dirty="0" err="1">
                <a:solidFill>
                  <a:srgbClr val="0070C0"/>
                </a:solidFill>
              </a:rPr>
              <a:t>Heslesdon</a:t>
            </a:r>
            <a:r>
              <a:rPr lang="en-GB" sz="1200" dirty="0">
                <a:solidFill>
                  <a:srgbClr val="0070C0"/>
                </a:solidFill>
              </a:rPr>
              <a:t>, Easington colliery Easington Village </a:t>
            </a:r>
          </a:p>
        </p:txBody>
      </p:sp>
      <p:cxnSp>
        <p:nvCxnSpPr>
          <p:cNvPr id="30" name="Straight Arrow Connector 29">
            <a:extLst>
              <a:ext uri="{FF2B5EF4-FFF2-40B4-BE49-F238E27FC236}">
                <a16:creationId xmlns:a16="http://schemas.microsoft.com/office/drawing/2014/main" id="{81DAA99B-9DDA-4173-96B9-8AB6EAB9E5F7}"/>
              </a:ext>
            </a:extLst>
          </p:cNvPr>
          <p:cNvCxnSpPr>
            <a:cxnSpLocks/>
          </p:cNvCxnSpPr>
          <p:nvPr/>
        </p:nvCxnSpPr>
        <p:spPr>
          <a:xfrm>
            <a:off x="956569" y="1813656"/>
            <a:ext cx="0" cy="4048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364018AC-D215-4F7B-BBC4-EAEF99E7AAC3}"/>
              </a:ext>
            </a:extLst>
          </p:cNvPr>
          <p:cNvSpPr/>
          <p:nvPr/>
        </p:nvSpPr>
        <p:spPr>
          <a:xfrm>
            <a:off x="562061" y="1056536"/>
            <a:ext cx="3999547" cy="765302"/>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accent6">
                    <a:lumMod val="50000"/>
                  </a:schemeClr>
                </a:solidFill>
              </a:rPr>
              <a:t>General</a:t>
            </a:r>
            <a:r>
              <a:rPr lang="en-GB" sz="1400" b="1" dirty="0">
                <a:solidFill>
                  <a:schemeClr val="accent6">
                    <a:lumMod val="50000"/>
                  </a:schemeClr>
                </a:solidFill>
              </a:rPr>
              <a:t> Paediatric Services (location based)</a:t>
            </a:r>
          </a:p>
          <a:p>
            <a:pPr marL="171450" indent="-171450" algn="ctr">
              <a:buFont typeface="Arial" panose="020B0604020202020204" pitchFamily="34" charset="0"/>
              <a:buChar char="•"/>
            </a:pPr>
            <a:r>
              <a:rPr lang="en-GB" sz="1200" dirty="0">
                <a:solidFill>
                  <a:schemeClr val="accent6">
                    <a:lumMod val="50000"/>
                  </a:schemeClr>
                </a:solidFill>
              </a:rPr>
              <a:t>General paediatricians </a:t>
            </a:r>
          </a:p>
          <a:p>
            <a:pPr marL="171450" indent="-171450" algn="ctr">
              <a:buFont typeface="Arial" panose="020B0604020202020204" pitchFamily="34" charset="0"/>
              <a:buChar char="•"/>
            </a:pPr>
            <a:r>
              <a:rPr lang="en-GB" sz="1200" dirty="0">
                <a:solidFill>
                  <a:schemeClr val="accent6">
                    <a:lumMod val="50000"/>
                  </a:schemeClr>
                </a:solidFill>
              </a:rPr>
              <a:t>Community nurses</a:t>
            </a:r>
          </a:p>
        </p:txBody>
      </p:sp>
      <p:sp>
        <p:nvSpPr>
          <p:cNvPr id="31" name="Rectangle: Rounded Corners 30">
            <a:extLst>
              <a:ext uri="{FF2B5EF4-FFF2-40B4-BE49-F238E27FC236}">
                <a16:creationId xmlns:a16="http://schemas.microsoft.com/office/drawing/2014/main" id="{59E34210-C2E9-4FC5-8402-65D5274AE939}"/>
              </a:ext>
            </a:extLst>
          </p:cNvPr>
          <p:cNvSpPr/>
          <p:nvPr/>
        </p:nvSpPr>
        <p:spPr>
          <a:xfrm>
            <a:off x="8378328" y="1899203"/>
            <a:ext cx="3666796" cy="1270265"/>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accent6">
                    <a:lumMod val="50000"/>
                  </a:schemeClr>
                </a:solidFill>
              </a:rPr>
              <a:t>Specialist</a:t>
            </a:r>
            <a:r>
              <a:rPr lang="en-GB" sz="1400" b="1" dirty="0">
                <a:solidFill>
                  <a:schemeClr val="accent6">
                    <a:lumMod val="50000"/>
                  </a:schemeClr>
                </a:solidFill>
              </a:rPr>
              <a:t> Paediatric Teams</a:t>
            </a:r>
          </a:p>
          <a:p>
            <a:pPr algn="ctr"/>
            <a:r>
              <a:rPr lang="en-GB" sz="1400" b="1" dirty="0">
                <a:solidFill>
                  <a:schemeClr val="accent6">
                    <a:lumMod val="50000"/>
                  </a:schemeClr>
                </a:solidFill>
              </a:rPr>
              <a:t>Great North Children’s Hospital </a:t>
            </a:r>
            <a:r>
              <a:rPr lang="en-GB" sz="1200" b="1" dirty="0">
                <a:solidFill>
                  <a:schemeClr val="tx1"/>
                </a:solidFill>
              </a:rPr>
              <a:t>(Newcastle University Teaching Hospital NHS Trust)</a:t>
            </a:r>
          </a:p>
        </p:txBody>
      </p:sp>
      <p:cxnSp>
        <p:nvCxnSpPr>
          <p:cNvPr id="34" name="Straight Arrow Connector 33">
            <a:extLst>
              <a:ext uri="{FF2B5EF4-FFF2-40B4-BE49-F238E27FC236}">
                <a16:creationId xmlns:a16="http://schemas.microsoft.com/office/drawing/2014/main" id="{F2EFE8BC-150C-4898-9C2D-87A432BD005A}"/>
              </a:ext>
            </a:extLst>
          </p:cNvPr>
          <p:cNvCxnSpPr>
            <a:cxnSpLocks/>
          </p:cNvCxnSpPr>
          <p:nvPr/>
        </p:nvCxnSpPr>
        <p:spPr>
          <a:xfrm>
            <a:off x="4232311" y="1830332"/>
            <a:ext cx="0" cy="4048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E3204B83-643E-4D0B-B07E-A575A92643E5}"/>
              </a:ext>
            </a:extLst>
          </p:cNvPr>
          <p:cNvSpPr/>
          <p:nvPr/>
        </p:nvSpPr>
        <p:spPr>
          <a:xfrm>
            <a:off x="3538915" y="2232956"/>
            <a:ext cx="1355320" cy="16773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South Tyneside &amp; Sunderland Trust</a:t>
            </a:r>
          </a:p>
          <a:p>
            <a:pPr algn="ctr"/>
            <a:r>
              <a:rPr lang="en-GB" sz="1200" dirty="0">
                <a:solidFill>
                  <a:srgbClr val="0070C0"/>
                </a:solidFill>
              </a:rPr>
              <a:t>Seaham, Murton </a:t>
            </a:r>
          </a:p>
          <a:p>
            <a:r>
              <a:rPr lang="en-GB" sz="1200" dirty="0">
                <a:solidFill>
                  <a:srgbClr val="0070C0"/>
                </a:solidFill>
              </a:rPr>
              <a:t>&amp; South Hetton</a:t>
            </a:r>
          </a:p>
        </p:txBody>
      </p:sp>
      <p:sp>
        <p:nvSpPr>
          <p:cNvPr id="36" name="Rectangle: Rounded Corners 35">
            <a:extLst>
              <a:ext uri="{FF2B5EF4-FFF2-40B4-BE49-F238E27FC236}">
                <a16:creationId xmlns:a16="http://schemas.microsoft.com/office/drawing/2014/main" id="{8B2F2EE1-B5CF-4113-9801-5101B5CF198F}"/>
              </a:ext>
            </a:extLst>
          </p:cNvPr>
          <p:cNvSpPr/>
          <p:nvPr/>
        </p:nvSpPr>
        <p:spPr>
          <a:xfrm>
            <a:off x="1969954" y="2247254"/>
            <a:ext cx="1507697" cy="189635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County Durham and Darlington NHS Trust</a:t>
            </a:r>
            <a:r>
              <a:rPr lang="en-GB" sz="1200" b="1" dirty="0">
                <a:solidFill>
                  <a:srgbClr val="0070C0"/>
                </a:solidFill>
              </a:rPr>
              <a:t> </a:t>
            </a:r>
            <a:r>
              <a:rPr lang="en-GB" sz="1200" b="1" dirty="0">
                <a:solidFill>
                  <a:schemeClr val="tx1"/>
                </a:solidFill>
              </a:rPr>
              <a:t>(CDDFT)</a:t>
            </a:r>
          </a:p>
        </p:txBody>
      </p:sp>
      <p:cxnSp>
        <p:nvCxnSpPr>
          <p:cNvPr id="37" name="Straight Arrow Connector 36">
            <a:extLst>
              <a:ext uri="{FF2B5EF4-FFF2-40B4-BE49-F238E27FC236}">
                <a16:creationId xmlns:a16="http://schemas.microsoft.com/office/drawing/2014/main" id="{79DFCE56-8264-4020-907D-DFF31F8BF421}"/>
              </a:ext>
            </a:extLst>
          </p:cNvPr>
          <p:cNvCxnSpPr>
            <a:cxnSpLocks/>
          </p:cNvCxnSpPr>
          <p:nvPr/>
        </p:nvCxnSpPr>
        <p:spPr>
          <a:xfrm>
            <a:off x="2701643" y="1820207"/>
            <a:ext cx="0" cy="4048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CA560C6-912A-4CD5-8DC1-F24DA261DBA7}"/>
              </a:ext>
            </a:extLst>
          </p:cNvPr>
          <p:cNvCxnSpPr>
            <a:cxnSpLocks/>
            <a:endCxn id="27" idx="3"/>
          </p:cNvCxnSpPr>
          <p:nvPr/>
        </p:nvCxnSpPr>
        <p:spPr>
          <a:xfrm flipH="1" flipV="1">
            <a:off x="4561608" y="1439187"/>
            <a:ext cx="1366784" cy="151788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06C6CF7-D518-464D-8C63-14B20C4E946F}"/>
              </a:ext>
            </a:extLst>
          </p:cNvPr>
          <p:cNvCxnSpPr>
            <a:cxnSpLocks/>
            <a:endCxn id="11" idx="1"/>
          </p:cNvCxnSpPr>
          <p:nvPr/>
        </p:nvCxnSpPr>
        <p:spPr>
          <a:xfrm>
            <a:off x="6753275" y="3321243"/>
            <a:ext cx="2268604" cy="53178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B9D4866-B44E-480F-87A2-F1E1679B5A2E}"/>
              </a:ext>
            </a:extLst>
          </p:cNvPr>
          <p:cNvCxnSpPr>
            <a:cxnSpLocks/>
            <a:endCxn id="9" idx="1"/>
          </p:cNvCxnSpPr>
          <p:nvPr/>
        </p:nvCxnSpPr>
        <p:spPr>
          <a:xfrm>
            <a:off x="6753275" y="3752391"/>
            <a:ext cx="2453786" cy="160232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Rounded Corners 65">
            <a:extLst>
              <a:ext uri="{FF2B5EF4-FFF2-40B4-BE49-F238E27FC236}">
                <a16:creationId xmlns:a16="http://schemas.microsoft.com/office/drawing/2014/main" id="{CE8213C8-79A1-4968-8E94-682C55247945}"/>
              </a:ext>
            </a:extLst>
          </p:cNvPr>
          <p:cNvSpPr/>
          <p:nvPr/>
        </p:nvSpPr>
        <p:spPr>
          <a:xfrm>
            <a:off x="3703702" y="5936494"/>
            <a:ext cx="1604532" cy="743460"/>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50000"/>
                  </a:schemeClr>
                </a:solidFill>
              </a:rPr>
              <a:t>GPs/Primary Care Networks (PCNs)</a:t>
            </a:r>
          </a:p>
          <a:p>
            <a:pPr algn="ctr"/>
            <a:r>
              <a:rPr lang="en-GB" sz="1200" b="1" dirty="0">
                <a:solidFill>
                  <a:schemeClr val="tx1"/>
                </a:solidFill>
              </a:rPr>
              <a:t>(CCG)</a:t>
            </a:r>
          </a:p>
        </p:txBody>
      </p:sp>
      <p:sp>
        <p:nvSpPr>
          <p:cNvPr id="67" name="Rectangle: Rounded Corners 66">
            <a:extLst>
              <a:ext uri="{FF2B5EF4-FFF2-40B4-BE49-F238E27FC236}">
                <a16:creationId xmlns:a16="http://schemas.microsoft.com/office/drawing/2014/main" id="{F63668B8-F8CF-460C-96BD-B6312C8D5E0F}"/>
              </a:ext>
            </a:extLst>
          </p:cNvPr>
          <p:cNvSpPr/>
          <p:nvPr/>
        </p:nvSpPr>
        <p:spPr>
          <a:xfrm>
            <a:off x="5488017" y="1060919"/>
            <a:ext cx="4840716" cy="617411"/>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accent6">
                    <a:lumMod val="50000"/>
                  </a:schemeClr>
                </a:solidFill>
              </a:rPr>
              <a:t>Children &amp; Adolescent Mental Health Service (CAMHS) </a:t>
            </a:r>
          </a:p>
          <a:p>
            <a:pPr algn="ctr"/>
            <a:r>
              <a:rPr lang="en-GB" sz="1400" b="1" dirty="0">
                <a:solidFill>
                  <a:schemeClr val="tx1"/>
                </a:solidFill>
              </a:rPr>
              <a:t>TEWV NHS Trust</a:t>
            </a:r>
          </a:p>
        </p:txBody>
      </p:sp>
      <p:cxnSp>
        <p:nvCxnSpPr>
          <p:cNvPr id="68" name="Straight Arrow Connector 67">
            <a:extLst>
              <a:ext uri="{FF2B5EF4-FFF2-40B4-BE49-F238E27FC236}">
                <a16:creationId xmlns:a16="http://schemas.microsoft.com/office/drawing/2014/main" id="{F44934EE-17C3-400F-A60A-24DD22B54E58}"/>
              </a:ext>
            </a:extLst>
          </p:cNvPr>
          <p:cNvCxnSpPr>
            <a:cxnSpLocks/>
            <a:stCxn id="60" idx="0"/>
            <a:endCxn id="67" idx="2"/>
          </p:cNvCxnSpPr>
          <p:nvPr/>
        </p:nvCxnSpPr>
        <p:spPr>
          <a:xfrm flipV="1">
            <a:off x="6127075" y="1678330"/>
            <a:ext cx="1781300" cy="139683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A54FB19-C368-451C-A5CE-16AAEAD40145}"/>
              </a:ext>
            </a:extLst>
          </p:cNvPr>
          <p:cNvCxnSpPr>
            <a:cxnSpLocks/>
          </p:cNvCxnSpPr>
          <p:nvPr/>
        </p:nvCxnSpPr>
        <p:spPr>
          <a:xfrm flipH="1">
            <a:off x="2948461" y="3466422"/>
            <a:ext cx="2672884" cy="176023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Rounded Corners 76">
            <a:extLst>
              <a:ext uri="{FF2B5EF4-FFF2-40B4-BE49-F238E27FC236}">
                <a16:creationId xmlns:a16="http://schemas.microsoft.com/office/drawing/2014/main" id="{6BE8C002-4A58-42A5-B62E-AACFF59A4CE7}"/>
              </a:ext>
            </a:extLst>
          </p:cNvPr>
          <p:cNvSpPr/>
          <p:nvPr/>
        </p:nvSpPr>
        <p:spPr>
          <a:xfrm>
            <a:off x="205620" y="5269686"/>
            <a:ext cx="2915714" cy="450206"/>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50000"/>
                  </a:schemeClr>
                </a:solidFill>
              </a:rPr>
              <a:t>Children’s Continuing Care </a:t>
            </a:r>
            <a:r>
              <a:rPr lang="en-GB" sz="1400" b="1" dirty="0">
                <a:solidFill>
                  <a:schemeClr val="tx1"/>
                </a:solidFill>
              </a:rPr>
              <a:t>(CCG)</a:t>
            </a:r>
          </a:p>
          <a:p>
            <a:pPr algn="ctr"/>
            <a:endParaRPr lang="en-GB" sz="1200" dirty="0">
              <a:solidFill>
                <a:schemeClr val="accent6">
                  <a:lumMod val="50000"/>
                </a:schemeClr>
              </a:solidFill>
            </a:endParaRPr>
          </a:p>
        </p:txBody>
      </p:sp>
      <p:sp>
        <p:nvSpPr>
          <p:cNvPr id="80" name="Rectangle: Rounded Corners 79">
            <a:extLst>
              <a:ext uri="{FF2B5EF4-FFF2-40B4-BE49-F238E27FC236}">
                <a16:creationId xmlns:a16="http://schemas.microsoft.com/office/drawing/2014/main" id="{B67BA3BA-6FEE-4B70-AA0E-B9B61DEDCBF6}"/>
              </a:ext>
            </a:extLst>
          </p:cNvPr>
          <p:cNvSpPr/>
          <p:nvPr/>
        </p:nvSpPr>
        <p:spPr>
          <a:xfrm>
            <a:off x="290982" y="5975792"/>
            <a:ext cx="3020563" cy="559232"/>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50000"/>
                  </a:schemeClr>
                </a:solidFill>
              </a:rPr>
              <a:t>Looked After Children</a:t>
            </a:r>
          </a:p>
          <a:p>
            <a:pPr algn="ctr"/>
            <a:r>
              <a:rPr lang="en-GB" sz="1400" b="1" dirty="0">
                <a:solidFill>
                  <a:schemeClr val="accent6">
                    <a:lumMod val="50000"/>
                  </a:schemeClr>
                </a:solidFill>
              </a:rPr>
              <a:t>CDDFT/Harrogate &amp; District </a:t>
            </a:r>
          </a:p>
          <a:p>
            <a:pPr algn="ctr"/>
            <a:endParaRPr lang="en-GB" sz="1200" dirty="0">
              <a:solidFill>
                <a:schemeClr val="accent6">
                  <a:lumMod val="50000"/>
                </a:schemeClr>
              </a:solidFill>
            </a:endParaRPr>
          </a:p>
        </p:txBody>
      </p:sp>
      <p:cxnSp>
        <p:nvCxnSpPr>
          <p:cNvPr id="85" name="Straight Arrow Connector 84">
            <a:extLst>
              <a:ext uri="{FF2B5EF4-FFF2-40B4-BE49-F238E27FC236}">
                <a16:creationId xmlns:a16="http://schemas.microsoft.com/office/drawing/2014/main" id="{8515EF03-64C4-4DEE-B76C-B6DD8D657B3A}"/>
              </a:ext>
            </a:extLst>
          </p:cNvPr>
          <p:cNvCxnSpPr>
            <a:cxnSpLocks/>
            <a:endCxn id="80" idx="3"/>
          </p:cNvCxnSpPr>
          <p:nvPr/>
        </p:nvCxnSpPr>
        <p:spPr>
          <a:xfrm flipH="1">
            <a:off x="3311545" y="3698938"/>
            <a:ext cx="2210824" cy="255647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A565499-3E90-43B1-9F84-2DD5895C0ED3}"/>
              </a:ext>
            </a:extLst>
          </p:cNvPr>
          <p:cNvCxnSpPr>
            <a:cxnSpLocks/>
            <a:endCxn id="66" idx="0"/>
          </p:cNvCxnSpPr>
          <p:nvPr/>
        </p:nvCxnSpPr>
        <p:spPr>
          <a:xfrm flipH="1">
            <a:off x="4505968" y="3587136"/>
            <a:ext cx="1457096" cy="234935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0" name="Heart 59">
            <a:extLst>
              <a:ext uri="{FF2B5EF4-FFF2-40B4-BE49-F238E27FC236}">
                <a16:creationId xmlns:a16="http://schemas.microsoft.com/office/drawing/2014/main" id="{9F6D1088-4C95-4443-B563-3E0AC260CE9B}"/>
              </a:ext>
            </a:extLst>
          </p:cNvPr>
          <p:cNvSpPr/>
          <p:nvPr/>
        </p:nvSpPr>
        <p:spPr>
          <a:xfrm>
            <a:off x="5093592" y="2587389"/>
            <a:ext cx="2066966" cy="1951083"/>
          </a:xfrm>
          <a:prstGeom prst="hear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BFA0FE"/>
              </a:solidFill>
            </a:endParaRPr>
          </a:p>
          <a:p>
            <a:pPr algn="ctr"/>
            <a:r>
              <a:rPr lang="en-GB" b="1" dirty="0">
                <a:solidFill>
                  <a:srgbClr val="7030A0"/>
                </a:solidFill>
              </a:rPr>
              <a:t>Child/Young Person</a:t>
            </a:r>
          </a:p>
          <a:p>
            <a:pPr algn="ctr"/>
            <a:endParaRPr lang="en-GB" dirty="0">
              <a:solidFill>
                <a:srgbClr val="BFA0FE"/>
              </a:solidFill>
            </a:endParaRPr>
          </a:p>
        </p:txBody>
      </p:sp>
      <p:sp>
        <p:nvSpPr>
          <p:cNvPr id="32" name="Rectangle: Rounded Corners 31">
            <a:extLst>
              <a:ext uri="{FF2B5EF4-FFF2-40B4-BE49-F238E27FC236}">
                <a16:creationId xmlns:a16="http://schemas.microsoft.com/office/drawing/2014/main" id="{D6484A46-3AE3-4301-BD90-983DB10B6562}"/>
              </a:ext>
            </a:extLst>
          </p:cNvPr>
          <p:cNvSpPr/>
          <p:nvPr/>
        </p:nvSpPr>
        <p:spPr>
          <a:xfrm>
            <a:off x="9380517" y="4361066"/>
            <a:ext cx="2391718" cy="588269"/>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50000"/>
                  </a:schemeClr>
                </a:solidFill>
              </a:rPr>
              <a:t>Eye care and Orthodontics </a:t>
            </a:r>
          </a:p>
          <a:p>
            <a:pPr algn="ctr"/>
            <a:r>
              <a:rPr lang="en-GB" sz="1200" b="1" dirty="0">
                <a:solidFill>
                  <a:schemeClr val="tx1"/>
                </a:solidFill>
              </a:rPr>
              <a:t>(NHS/E)</a:t>
            </a:r>
          </a:p>
        </p:txBody>
      </p:sp>
      <p:sp>
        <p:nvSpPr>
          <p:cNvPr id="17" name="Rectangle: Rounded Corners 16">
            <a:extLst>
              <a:ext uri="{FF2B5EF4-FFF2-40B4-BE49-F238E27FC236}">
                <a16:creationId xmlns:a16="http://schemas.microsoft.com/office/drawing/2014/main" id="{6B093342-884E-43D6-B575-525524D7F681}"/>
              </a:ext>
            </a:extLst>
          </p:cNvPr>
          <p:cNvSpPr/>
          <p:nvPr/>
        </p:nvSpPr>
        <p:spPr>
          <a:xfrm>
            <a:off x="3897836" y="89083"/>
            <a:ext cx="7961372" cy="6688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SEND CCG: Laura Coulthard (Designated Clinical Officer for SEND).</a:t>
            </a:r>
          </a:p>
          <a:p>
            <a:pPr algn="ctr"/>
            <a:r>
              <a:rPr lang="en-GB" dirty="0">
                <a:solidFill>
                  <a:schemeClr val="accent1"/>
                </a:solidFill>
              </a:rPr>
              <a:t> (laura.coulthard1@nhs.net)</a:t>
            </a:r>
          </a:p>
        </p:txBody>
      </p:sp>
      <p:sp>
        <p:nvSpPr>
          <p:cNvPr id="25" name="Rectangle: Rounded Corners 24">
            <a:extLst>
              <a:ext uri="{FF2B5EF4-FFF2-40B4-BE49-F238E27FC236}">
                <a16:creationId xmlns:a16="http://schemas.microsoft.com/office/drawing/2014/main" id="{F3DD1A54-127A-4C67-A07C-930ACA30E2F0}"/>
              </a:ext>
            </a:extLst>
          </p:cNvPr>
          <p:cNvSpPr/>
          <p:nvPr/>
        </p:nvSpPr>
        <p:spPr>
          <a:xfrm>
            <a:off x="90719" y="858288"/>
            <a:ext cx="12101281" cy="5895158"/>
          </a:xfrm>
          <a:prstGeom prst="roundRect">
            <a:avLst/>
          </a:prstGeom>
          <a:noFill/>
          <a:ln w="762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Up-Down 27">
            <a:extLst>
              <a:ext uri="{FF2B5EF4-FFF2-40B4-BE49-F238E27FC236}">
                <a16:creationId xmlns:a16="http://schemas.microsoft.com/office/drawing/2014/main" id="{05C49EB6-8526-492A-964E-1D5E6FD9D2A2}"/>
              </a:ext>
            </a:extLst>
          </p:cNvPr>
          <p:cNvSpPr/>
          <p:nvPr/>
        </p:nvSpPr>
        <p:spPr>
          <a:xfrm>
            <a:off x="4956116" y="602592"/>
            <a:ext cx="386233" cy="157000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297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7" name="Rectangle: Rounded Corners 76">
            <a:extLst>
              <a:ext uri="{FF2B5EF4-FFF2-40B4-BE49-F238E27FC236}">
                <a16:creationId xmlns:a16="http://schemas.microsoft.com/office/drawing/2014/main" id="{6BE8C002-4A58-42A5-B62E-AACFF59A4CE7}"/>
              </a:ext>
            </a:extLst>
          </p:cNvPr>
          <p:cNvSpPr/>
          <p:nvPr/>
        </p:nvSpPr>
        <p:spPr>
          <a:xfrm>
            <a:off x="3067155" y="74099"/>
            <a:ext cx="2824381" cy="325830"/>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lumMod val="50000"/>
                  </a:schemeClr>
                </a:solidFill>
              </a:rPr>
              <a:t>March 2019</a:t>
            </a:r>
            <a:endParaRPr lang="en-GB" dirty="0">
              <a:solidFill>
                <a:schemeClr val="accent6">
                  <a:lumMod val="50000"/>
                </a:schemeClr>
              </a:solidFill>
            </a:endParaRPr>
          </a:p>
        </p:txBody>
      </p:sp>
      <p:sp>
        <p:nvSpPr>
          <p:cNvPr id="43" name="Rectangle: Rounded Corners 42">
            <a:extLst>
              <a:ext uri="{FF2B5EF4-FFF2-40B4-BE49-F238E27FC236}">
                <a16:creationId xmlns:a16="http://schemas.microsoft.com/office/drawing/2014/main" id="{83ADD0A9-0D46-4585-9C11-1804A59C347B}"/>
              </a:ext>
            </a:extLst>
          </p:cNvPr>
          <p:cNvSpPr/>
          <p:nvPr/>
        </p:nvSpPr>
        <p:spPr>
          <a:xfrm>
            <a:off x="6350511" y="4587441"/>
            <a:ext cx="5641728" cy="2153898"/>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accent6">
                    <a:lumMod val="50000"/>
                  </a:schemeClr>
                </a:solidFill>
              </a:rPr>
              <a:t>SEND champions in all teams.</a:t>
            </a:r>
          </a:p>
          <a:p>
            <a:pPr marL="285750" indent="-285750">
              <a:buFont typeface="Arial" panose="020B0604020202020204" pitchFamily="34" charset="0"/>
              <a:buChar char="•"/>
            </a:pPr>
            <a:r>
              <a:rPr lang="en-GB" dirty="0">
                <a:solidFill>
                  <a:schemeClr val="accent6">
                    <a:lumMod val="50000"/>
                  </a:schemeClr>
                </a:solidFill>
              </a:rPr>
              <a:t>Monthly SEND/EHCP training to health practitioners</a:t>
            </a:r>
          </a:p>
          <a:p>
            <a:pPr marL="285750" indent="-285750">
              <a:buFont typeface="Arial" panose="020B0604020202020204" pitchFamily="34" charset="0"/>
              <a:buChar char="•"/>
            </a:pPr>
            <a:r>
              <a:rPr lang="en-GB" dirty="0">
                <a:solidFill>
                  <a:schemeClr val="accent6">
                    <a:lumMod val="50000"/>
                  </a:schemeClr>
                </a:solidFill>
              </a:rPr>
              <a:t>Quality of health advice for EHC assessments </a:t>
            </a:r>
            <a:r>
              <a:rPr lang="en-GB" b="1" i="1" dirty="0">
                <a:solidFill>
                  <a:schemeClr val="accent6">
                    <a:lumMod val="50000"/>
                  </a:schemeClr>
                </a:solidFill>
              </a:rPr>
              <a:t>has improved</a:t>
            </a:r>
            <a:endParaRPr lang="en-GB" sz="1600" b="1" i="1" dirty="0">
              <a:solidFill>
                <a:schemeClr val="accent6">
                  <a:lumMod val="50000"/>
                </a:schemeClr>
              </a:solidFill>
            </a:endParaRPr>
          </a:p>
          <a:p>
            <a:pPr marL="742950" lvl="1" indent="-285750">
              <a:buFont typeface="Wingdings" panose="05000000000000000000" pitchFamily="2" charset="2"/>
              <a:buChar char="ü"/>
            </a:pPr>
            <a:r>
              <a:rPr lang="en-GB" sz="1600" dirty="0">
                <a:solidFill>
                  <a:schemeClr val="accent6">
                    <a:lumMod val="50000"/>
                  </a:schemeClr>
                </a:solidFill>
              </a:rPr>
              <a:t>New health template</a:t>
            </a:r>
          </a:p>
          <a:p>
            <a:pPr marL="742950" lvl="1" indent="-285750">
              <a:buFont typeface="Wingdings" panose="05000000000000000000" pitchFamily="2" charset="2"/>
              <a:buChar char="ü"/>
            </a:pPr>
            <a:r>
              <a:rPr lang="en-GB" sz="1600" dirty="0">
                <a:solidFill>
                  <a:schemeClr val="accent6">
                    <a:lumMod val="50000"/>
                  </a:schemeClr>
                </a:solidFill>
              </a:rPr>
              <a:t>Fortnightly deep-dive audits</a:t>
            </a:r>
          </a:p>
          <a:p>
            <a:pPr marL="742950" lvl="1" indent="-285750">
              <a:buFont typeface="Wingdings" panose="05000000000000000000" pitchFamily="2" charset="2"/>
              <a:buChar char="ü"/>
            </a:pPr>
            <a:r>
              <a:rPr lang="en-GB" sz="1600" dirty="0">
                <a:solidFill>
                  <a:schemeClr val="accent6">
                    <a:lumMod val="50000"/>
                  </a:schemeClr>
                </a:solidFill>
              </a:rPr>
              <a:t>EHCP buddies</a:t>
            </a:r>
            <a:endParaRPr lang="en-GB" sz="1400" dirty="0">
              <a:solidFill>
                <a:schemeClr val="accent6">
                  <a:lumMod val="50000"/>
                </a:schemeClr>
              </a:solidFill>
            </a:endParaRPr>
          </a:p>
        </p:txBody>
      </p:sp>
      <p:sp>
        <p:nvSpPr>
          <p:cNvPr id="45" name="Rectangle: Rounded Corners 44">
            <a:extLst>
              <a:ext uri="{FF2B5EF4-FFF2-40B4-BE49-F238E27FC236}">
                <a16:creationId xmlns:a16="http://schemas.microsoft.com/office/drawing/2014/main" id="{D601CF8E-1247-4B0E-8DAA-94FD21FB72C0}"/>
              </a:ext>
            </a:extLst>
          </p:cNvPr>
          <p:cNvSpPr/>
          <p:nvPr/>
        </p:nvSpPr>
        <p:spPr>
          <a:xfrm>
            <a:off x="148295" y="3158389"/>
            <a:ext cx="3077041" cy="646330"/>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400" dirty="0">
              <a:solidFill>
                <a:schemeClr val="accent6">
                  <a:lumMod val="50000"/>
                </a:schemeClr>
              </a:solidFill>
            </a:endParaRPr>
          </a:p>
          <a:p>
            <a:pPr algn="ctr"/>
            <a:r>
              <a:rPr lang="en-GB" dirty="0">
                <a:solidFill>
                  <a:schemeClr val="accent6">
                    <a:lumMod val="50000"/>
                  </a:schemeClr>
                </a:solidFill>
              </a:rPr>
              <a:t>Feedback: </a:t>
            </a:r>
          </a:p>
          <a:p>
            <a:pPr algn="ctr"/>
            <a:r>
              <a:rPr lang="en-GB" dirty="0">
                <a:solidFill>
                  <a:schemeClr val="accent6">
                    <a:lumMod val="50000"/>
                  </a:schemeClr>
                </a:solidFill>
              </a:rPr>
              <a:t>Parent/carers and YP</a:t>
            </a:r>
          </a:p>
          <a:p>
            <a:pPr marL="285750" indent="-285750">
              <a:buFont typeface="Arial" panose="020B0604020202020204" pitchFamily="34" charset="0"/>
              <a:buChar char="•"/>
            </a:pPr>
            <a:endParaRPr lang="en-GB" sz="1400" dirty="0">
              <a:solidFill>
                <a:schemeClr val="accent6">
                  <a:lumMod val="50000"/>
                </a:schemeClr>
              </a:solidFill>
            </a:endParaRPr>
          </a:p>
        </p:txBody>
      </p:sp>
      <p:sp>
        <p:nvSpPr>
          <p:cNvPr id="21" name="Rectangle: Rounded Corners 20">
            <a:extLst>
              <a:ext uri="{FF2B5EF4-FFF2-40B4-BE49-F238E27FC236}">
                <a16:creationId xmlns:a16="http://schemas.microsoft.com/office/drawing/2014/main" id="{81F5CCA9-C503-4962-A80F-CC6023FE84BC}"/>
              </a:ext>
            </a:extLst>
          </p:cNvPr>
          <p:cNvSpPr/>
          <p:nvPr/>
        </p:nvSpPr>
        <p:spPr>
          <a:xfrm>
            <a:off x="159145" y="1027855"/>
            <a:ext cx="3077041" cy="1539176"/>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Strengthen connections between the health estate, commissioners, MCT, education and the Local authority</a:t>
            </a:r>
          </a:p>
        </p:txBody>
      </p:sp>
      <p:sp>
        <p:nvSpPr>
          <p:cNvPr id="33" name="Arrow: Right 32">
            <a:extLst>
              <a:ext uri="{FF2B5EF4-FFF2-40B4-BE49-F238E27FC236}">
                <a16:creationId xmlns:a16="http://schemas.microsoft.com/office/drawing/2014/main" id="{C524AAF5-9782-4166-81A8-537CE6C8A8E5}"/>
              </a:ext>
            </a:extLst>
          </p:cNvPr>
          <p:cNvSpPr/>
          <p:nvPr/>
        </p:nvSpPr>
        <p:spPr>
          <a:xfrm>
            <a:off x="612396" y="464426"/>
            <a:ext cx="10544962" cy="159255"/>
          </a:xfrm>
          <a:prstGeom prst="rightArrow">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79317B27-478B-4514-8CFD-BED104669993}"/>
              </a:ext>
            </a:extLst>
          </p:cNvPr>
          <p:cNvSpPr/>
          <p:nvPr/>
        </p:nvSpPr>
        <p:spPr>
          <a:xfrm>
            <a:off x="6005917" y="68301"/>
            <a:ext cx="2921271" cy="333878"/>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lumMod val="50000"/>
                  </a:schemeClr>
                </a:solidFill>
              </a:rPr>
              <a:t>October 2021</a:t>
            </a:r>
            <a:endParaRPr lang="en-GB" dirty="0">
              <a:solidFill>
                <a:schemeClr val="accent6">
                  <a:lumMod val="50000"/>
                </a:schemeClr>
              </a:solidFill>
            </a:endParaRPr>
          </a:p>
        </p:txBody>
      </p:sp>
      <p:sp>
        <p:nvSpPr>
          <p:cNvPr id="37" name="Rectangle: Rounded Corners 36">
            <a:extLst>
              <a:ext uri="{FF2B5EF4-FFF2-40B4-BE49-F238E27FC236}">
                <a16:creationId xmlns:a16="http://schemas.microsoft.com/office/drawing/2014/main" id="{84FBA1BF-297C-45FC-BEB5-BFF0A413AF44}"/>
              </a:ext>
            </a:extLst>
          </p:cNvPr>
          <p:cNvSpPr/>
          <p:nvPr/>
        </p:nvSpPr>
        <p:spPr>
          <a:xfrm>
            <a:off x="148295" y="4853836"/>
            <a:ext cx="3077041" cy="1539738"/>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Strengthen knowledge and understanding of SEND across Durham's’ health practitioners’</a:t>
            </a:r>
          </a:p>
        </p:txBody>
      </p:sp>
      <p:sp>
        <p:nvSpPr>
          <p:cNvPr id="60" name="Rectangle: Rounded Corners 59">
            <a:extLst>
              <a:ext uri="{FF2B5EF4-FFF2-40B4-BE49-F238E27FC236}">
                <a16:creationId xmlns:a16="http://schemas.microsoft.com/office/drawing/2014/main" id="{31586C93-8997-4873-8FF2-5A85A3AF7C36}"/>
              </a:ext>
            </a:extLst>
          </p:cNvPr>
          <p:cNvSpPr/>
          <p:nvPr/>
        </p:nvSpPr>
        <p:spPr>
          <a:xfrm>
            <a:off x="6350511" y="723295"/>
            <a:ext cx="5641727" cy="2153897"/>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accent6">
                    <a:lumMod val="50000"/>
                  </a:schemeClr>
                </a:solidFill>
              </a:rPr>
              <a:t>Raise and resolve issues quickly</a:t>
            </a:r>
          </a:p>
          <a:p>
            <a:pPr marL="285750" indent="-285750">
              <a:buFont typeface="Arial" panose="020B0604020202020204" pitchFamily="34" charset="0"/>
              <a:buChar char="•"/>
            </a:pPr>
            <a:r>
              <a:rPr lang="en-GB" dirty="0">
                <a:solidFill>
                  <a:schemeClr val="accent6">
                    <a:lumMod val="50000"/>
                  </a:schemeClr>
                </a:solidFill>
              </a:rPr>
              <a:t>Build relationships: MCT co-produced parental letters for CAMHS autism diagnostic pathway.</a:t>
            </a:r>
          </a:p>
          <a:p>
            <a:pPr marL="285750" indent="-285750">
              <a:buFont typeface="Arial" panose="020B0604020202020204" pitchFamily="34" charset="0"/>
              <a:buChar char="•"/>
            </a:pPr>
            <a:r>
              <a:rPr lang="en-GB" dirty="0">
                <a:solidFill>
                  <a:schemeClr val="accent6">
                    <a:lumMod val="50000"/>
                  </a:schemeClr>
                </a:solidFill>
              </a:rPr>
              <a:t>Identifying opportunities </a:t>
            </a:r>
          </a:p>
          <a:p>
            <a:pPr marL="285750" indent="-285750">
              <a:buFont typeface="Arial" panose="020B0604020202020204" pitchFamily="34" charset="0"/>
              <a:buChar char="•"/>
            </a:pPr>
            <a:r>
              <a:rPr lang="en-GB" dirty="0">
                <a:solidFill>
                  <a:schemeClr val="accent6">
                    <a:lumMod val="50000"/>
                  </a:schemeClr>
                </a:solidFill>
              </a:rPr>
              <a:t>Escalating gaps in services</a:t>
            </a:r>
          </a:p>
          <a:p>
            <a:pPr marL="285750" indent="-285750">
              <a:buFont typeface="Arial" panose="020B0604020202020204" pitchFamily="34" charset="0"/>
              <a:buChar char="•"/>
            </a:pPr>
            <a:r>
              <a:rPr lang="en-GB" dirty="0">
                <a:solidFill>
                  <a:schemeClr val="accent6">
                    <a:lumMod val="50000"/>
                  </a:schemeClr>
                </a:solidFill>
              </a:rPr>
              <a:t>Developing the Personal health Budget offer </a:t>
            </a:r>
          </a:p>
        </p:txBody>
      </p:sp>
      <p:sp>
        <p:nvSpPr>
          <p:cNvPr id="53" name="Rectangle: Rounded Corners 52">
            <a:extLst>
              <a:ext uri="{FF2B5EF4-FFF2-40B4-BE49-F238E27FC236}">
                <a16:creationId xmlns:a16="http://schemas.microsoft.com/office/drawing/2014/main" id="{F1826535-2355-45AB-A36F-2A63541B2E4E}"/>
              </a:ext>
            </a:extLst>
          </p:cNvPr>
          <p:cNvSpPr/>
          <p:nvPr/>
        </p:nvSpPr>
        <p:spPr>
          <a:xfrm>
            <a:off x="6350511" y="3021538"/>
            <a:ext cx="5641727" cy="1438565"/>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b="1" dirty="0">
                <a:solidFill>
                  <a:schemeClr val="accent6">
                    <a:lumMod val="50000"/>
                  </a:schemeClr>
                </a:solidFill>
              </a:rPr>
              <a:t>Feedback opportunities for EHCP audits </a:t>
            </a:r>
          </a:p>
          <a:p>
            <a:pPr marL="285750" indent="-285750">
              <a:buFont typeface="Arial" panose="020B0604020202020204" pitchFamily="34" charset="0"/>
              <a:buChar char="•"/>
            </a:pPr>
            <a:r>
              <a:rPr lang="en-GB" dirty="0">
                <a:solidFill>
                  <a:schemeClr val="accent6">
                    <a:lumMod val="50000"/>
                  </a:schemeClr>
                </a:solidFill>
              </a:rPr>
              <a:t>Health advice being sent to parents/carers/YP.</a:t>
            </a:r>
          </a:p>
          <a:p>
            <a:pPr marL="285750" indent="-285750">
              <a:buFont typeface="Arial" panose="020B0604020202020204" pitchFamily="34" charset="0"/>
              <a:buChar char="•"/>
            </a:pPr>
            <a:r>
              <a:rPr lang="en-GB" dirty="0">
                <a:solidFill>
                  <a:schemeClr val="accent6">
                    <a:lumMod val="50000"/>
                  </a:schemeClr>
                </a:solidFill>
              </a:rPr>
              <a:t>SEND partnership is developing more opportunities for communication</a:t>
            </a:r>
            <a:r>
              <a:rPr lang="en-GB" sz="1400" dirty="0">
                <a:solidFill>
                  <a:schemeClr val="accent6">
                    <a:lumMod val="50000"/>
                  </a:schemeClr>
                </a:solidFill>
              </a:rPr>
              <a:t>. </a:t>
            </a:r>
          </a:p>
        </p:txBody>
      </p:sp>
      <p:sp>
        <p:nvSpPr>
          <p:cNvPr id="39" name="Arrow: Right 38">
            <a:extLst>
              <a:ext uri="{FF2B5EF4-FFF2-40B4-BE49-F238E27FC236}">
                <a16:creationId xmlns:a16="http://schemas.microsoft.com/office/drawing/2014/main" id="{6DA338E7-B92F-4FC2-9249-0F4C40C24E3B}"/>
              </a:ext>
            </a:extLst>
          </p:cNvPr>
          <p:cNvSpPr/>
          <p:nvPr/>
        </p:nvSpPr>
        <p:spPr>
          <a:xfrm>
            <a:off x="3387234" y="1275699"/>
            <a:ext cx="2812230" cy="1601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rrow: Right 45">
            <a:extLst>
              <a:ext uri="{FF2B5EF4-FFF2-40B4-BE49-F238E27FC236}">
                <a16:creationId xmlns:a16="http://schemas.microsoft.com/office/drawing/2014/main" id="{EEEEB7D3-92CE-4420-8C9C-4F6ACB94A7F8}"/>
              </a:ext>
            </a:extLst>
          </p:cNvPr>
          <p:cNvSpPr/>
          <p:nvPr/>
        </p:nvSpPr>
        <p:spPr>
          <a:xfrm>
            <a:off x="3376384" y="3477891"/>
            <a:ext cx="2812230" cy="1601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Arrow: Right 51">
            <a:extLst>
              <a:ext uri="{FF2B5EF4-FFF2-40B4-BE49-F238E27FC236}">
                <a16:creationId xmlns:a16="http://schemas.microsoft.com/office/drawing/2014/main" id="{90F75BE7-6761-495F-8119-A6D09C1F8492}"/>
              </a:ext>
            </a:extLst>
          </p:cNvPr>
          <p:cNvSpPr/>
          <p:nvPr/>
        </p:nvSpPr>
        <p:spPr>
          <a:xfrm>
            <a:off x="3336900" y="5181172"/>
            <a:ext cx="2812230" cy="1601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B8F1C84-F438-4BDC-881F-4827EAA3E0E1}"/>
              </a:ext>
            </a:extLst>
          </p:cNvPr>
          <p:cNvSpPr txBox="1"/>
          <p:nvPr/>
        </p:nvSpPr>
        <p:spPr>
          <a:xfrm>
            <a:off x="3506388" y="2877193"/>
            <a:ext cx="2552221" cy="646331"/>
          </a:xfrm>
          <a:prstGeom prst="rect">
            <a:avLst/>
          </a:prstGeom>
          <a:noFill/>
        </p:spPr>
        <p:txBody>
          <a:bodyPr wrap="square" rtlCol="0">
            <a:spAutoFit/>
          </a:bodyPr>
          <a:lstStyle/>
          <a:p>
            <a:pPr algn="ctr"/>
            <a:r>
              <a:rPr lang="en-GB" dirty="0"/>
              <a:t>Open and honest communication</a:t>
            </a:r>
          </a:p>
        </p:txBody>
      </p:sp>
      <p:sp>
        <p:nvSpPr>
          <p:cNvPr id="23" name="TextBox 22">
            <a:extLst>
              <a:ext uri="{FF2B5EF4-FFF2-40B4-BE49-F238E27FC236}">
                <a16:creationId xmlns:a16="http://schemas.microsoft.com/office/drawing/2014/main" id="{C434E820-EEAD-462C-AF11-CEE74751DC20}"/>
              </a:ext>
            </a:extLst>
          </p:cNvPr>
          <p:cNvSpPr txBox="1"/>
          <p:nvPr/>
        </p:nvSpPr>
        <p:spPr>
          <a:xfrm>
            <a:off x="3466903" y="4818132"/>
            <a:ext cx="2552221" cy="369332"/>
          </a:xfrm>
          <a:prstGeom prst="rect">
            <a:avLst/>
          </a:prstGeom>
          <a:noFill/>
        </p:spPr>
        <p:txBody>
          <a:bodyPr wrap="square" rtlCol="0">
            <a:spAutoFit/>
          </a:bodyPr>
          <a:lstStyle/>
          <a:p>
            <a:pPr algn="ctr"/>
            <a:r>
              <a:rPr lang="en-GB" dirty="0"/>
              <a:t>Knowledge and training</a:t>
            </a:r>
          </a:p>
        </p:txBody>
      </p:sp>
      <p:sp>
        <p:nvSpPr>
          <p:cNvPr id="18" name="TextBox 17">
            <a:extLst>
              <a:ext uri="{FF2B5EF4-FFF2-40B4-BE49-F238E27FC236}">
                <a16:creationId xmlns:a16="http://schemas.microsoft.com/office/drawing/2014/main" id="{80B98464-BF49-41A0-9070-512C91451DA1}"/>
              </a:ext>
            </a:extLst>
          </p:cNvPr>
          <p:cNvSpPr txBox="1"/>
          <p:nvPr/>
        </p:nvSpPr>
        <p:spPr>
          <a:xfrm>
            <a:off x="3517238" y="943851"/>
            <a:ext cx="2552221" cy="369332"/>
          </a:xfrm>
          <a:prstGeom prst="rect">
            <a:avLst/>
          </a:prstGeom>
          <a:noFill/>
        </p:spPr>
        <p:txBody>
          <a:bodyPr wrap="square" rtlCol="0">
            <a:spAutoFit/>
          </a:bodyPr>
          <a:lstStyle/>
          <a:p>
            <a:pPr algn="ctr"/>
            <a:r>
              <a:rPr lang="en-GB" dirty="0"/>
              <a:t>Building relationships</a:t>
            </a:r>
          </a:p>
        </p:txBody>
      </p:sp>
      <p:sp>
        <p:nvSpPr>
          <p:cNvPr id="19" name="TextBox 18">
            <a:extLst>
              <a:ext uri="{FF2B5EF4-FFF2-40B4-BE49-F238E27FC236}">
                <a16:creationId xmlns:a16="http://schemas.microsoft.com/office/drawing/2014/main" id="{FA834267-B1B7-4351-A6F0-FEE5A6551575}"/>
              </a:ext>
            </a:extLst>
          </p:cNvPr>
          <p:cNvSpPr txBox="1"/>
          <p:nvPr/>
        </p:nvSpPr>
        <p:spPr>
          <a:xfrm>
            <a:off x="3992783" y="1375543"/>
            <a:ext cx="1692479" cy="369332"/>
          </a:xfrm>
          <a:prstGeom prst="rect">
            <a:avLst/>
          </a:prstGeom>
          <a:noFill/>
        </p:spPr>
        <p:txBody>
          <a:bodyPr wrap="square">
            <a:spAutoFit/>
          </a:bodyPr>
          <a:lstStyle/>
          <a:p>
            <a:r>
              <a:rPr lang="en-GB" sz="1800" dirty="0">
                <a:solidFill>
                  <a:srgbClr val="002060"/>
                </a:solidFill>
              </a:rPr>
              <a:t>Mutual respect</a:t>
            </a:r>
          </a:p>
        </p:txBody>
      </p:sp>
    </p:spTree>
    <p:extLst>
      <p:ext uri="{BB962C8B-B14F-4D97-AF65-F5344CB8AC3E}">
        <p14:creationId xmlns:p14="http://schemas.microsoft.com/office/powerpoint/2010/main" val="146425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0" grpId="0" animBg="1"/>
      <p:bldP spid="39" grpId="0" animBg="1"/>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00FE23-E4B3-4639-814D-FC48E13EE5D4}"/>
              </a:ext>
            </a:extLst>
          </p:cNvPr>
          <p:cNvSpPr txBox="1"/>
          <p:nvPr/>
        </p:nvSpPr>
        <p:spPr>
          <a:xfrm>
            <a:off x="4118995" y="147791"/>
            <a:ext cx="3238150" cy="707886"/>
          </a:xfrm>
          <a:prstGeom prst="rect">
            <a:avLst/>
          </a:prstGeom>
          <a:noFill/>
        </p:spPr>
        <p:txBody>
          <a:bodyPr wrap="square" rtlCol="0">
            <a:spAutoFit/>
          </a:bodyPr>
          <a:lstStyle/>
          <a:p>
            <a:r>
              <a:rPr lang="en-GB" sz="4000" dirty="0"/>
              <a:t>Current issues</a:t>
            </a:r>
          </a:p>
        </p:txBody>
      </p:sp>
      <p:sp>
        <p:nvSpPr>
          <p:cNvPr id="17" name="Rectangle: Rounded Corners 16">
            <a:extLst>
              <a:ext uri="{FF2B5EF4-FFF2-40B4-BE49-F238E27FC236}">
                <a16:creationId xmlns:a16="http://schemas.microsoft.com/office/drawing/2014/main" id="{9FFC1D99-F254-42F4-A685-2BE04D4E7492}"/>
              </a:ext>
            </a:extLst>
          </p:cNvPr>
          <p:cNvSpPr/>
          <p:nvPr/>
        </p:nvSpPr>
        <p:spPr>
          <a:xfrm>
            <a:off x="287920" y="864066"/>
            <a:ext cx="11523779" cy="5729681"/>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400" b="1" dirty="0">
                <a:solidFill>
                  <a:schemeClr val="accent6">
                    <a:lumMod val="50000"/>
                  </a:schemeClr>
                </a:solidFill>
              </a:rPr>
              <a:t>Increase in assessment waiting lists across health services </a:t>
            </a:r>
          </a:p>
          <a:p>
            <a:pPr marL="742950" lvl="1" indent="-285750">
              <a:buFont typeface="Arial" panose="020B0604020202020204" pitchFamily="34" charset="0"/>
              <a:buChar char="•"/>
            </a:pPr>
            <a:r>
              <a:rPr lang="en-GB" sz="2400" dirty="0">
                <a:solidFill>
                  <a:schemeClr val="accent6">
                    <a:lumMod val="50000"/>
                  </a:schemeClr>
                </a:solidFill>
              </a:rPr>
              <a:t>Increase in referrals (mental health)</a:t>
            </a:r>
          </a:p>
          <a:p>
            <a:pPr marL="742950" lvl="1" indent="-285750">
              <a:buFont typeface="Arial" panose="020B0604020202020204" pitchFamily="34" charset="0"/>
              <a:buChar char="•"/>
            </a:pPr>
            <a:r>
              <a:rPr lang="en-GB" sz="2400" dirty="0">
                <a:solidFill>
                  <a:schemeClr val="accent6">
                    <a:lumMod val="50000"/>
                  </a:schemeClr>
                </a:solidFill>
              </a:rPr>
              <a:t>Impact of COVID </a:t>
            </a:r>
          </a:p>
          <a:p>
            <a:pPr marL="742950" lvl="1" indent="-285750">
              <a:buFont typeface="Arial" panose="020B0604020202020204" pitchFamily="34" charset="0"/>
              <a:buChar char="•"/>
            </a:pPr>
            <a:r>
              <a:rPr lang="en-GB" sz="2400" dirty="0">
                <a:solidFill>
                  <a:schemeClr val="accent6">
                    <a:lumMod val="50000"/>
                  </a:schemeClr>
                </a:solidFill>
              </a:rPr>
              <a:t>Staff retention</a:t>
            </a:r>
          </a:p>
          <a:p>
            <a:pPr marL="742950" lvl="1" indent="-285750">
              <a:buFont typeface="Arial" panose="020B0604020202020204" pitchFamily="34" charset="0"/>
              <a:buChar char="•"/>
            </a:pPr>
            <a:r>
              <a:rPr lang="en-GB" sz="2400" dirty="0">
                <a:solidFill>
                  <a:schemeClr val="accent6">
                    <a:lumMod val="50000"/>
                  </a:schemeClr>
                </a:solidFill>
              </a:rPr>
              <a:t>Staff recruitment</a:t>
            </a:r>
          </a:p>
          <a:p>
            <a:pPr marL="285750" indent="-285750">
              <a:buFont typeface="Arial" panose="020B0604020202020204" pitchFamily="34" charset="0"/>
              <a:buChar char="•"/>
            </a:pPr>
            <a:endParaRPr lang="en-GB" sz="2400" dirty="0">
              <a:solidFill>
                <a:schemeClr val="accent6">
                  <a:lumMod val="50000"/>
                </a:schemeClr>
              </a:solidFill>
            </a:endParaRPr>
          </a:p>
          <a:p>
            <a:pPr marL="285750" indent="-285750">
              <a:buFont typeface="Arial" panose="020B0604020202020204" pitchFamily="34" charset="0"/>
              <a:buChar char="•"/>
            </a:pPr>
            <a:r>
              <a:rPr lang="en-GB" sz="2400" dirty="0">
                <a:solidFill>
                  <a:schemeClr val="accent6">
                    <a:lumMod val="50000"/>
                  </a:schemeClr>
                </a:solidFill>
              </a:rPr>
              <a:t>Significant (nationwide) increase in placement breakdowns for C/YP  and a lack of suitable placement options.</a:t>
            </a:r>
          </a:p>
          <a:p>
            <a:pPr marL="285750" indent="-285750">
              <a:buFont typeface="Arial" panose="020B0604020202020204" pitchFamily="34" charset="0"/>
              <a:buChar char="•"/>
            </a:pPr>
            <a:endParaRPr lang="en-GB" sz="1400" dirty="0">
              <a:solidFill>
                <a:schemeClr val="accent6">
                  <a:lumMod val="50000"/>
                </a:schemeClr>
              </a:solidFill>
            </a:endParaRPr>
          </a:p>
        </p:txBody>
      </p:sp>
    </p:spTree>
    <p:extLst>
      <p:ext uri="{BB962C8B-B14F-4D97-AF65-F5344CB8AC3E}">
        <p14:creationId xmlns:p14="http://schemas.microsoft.com/office/powerpoint/2010/main" val="182371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7" name="Rectangle: Rounded Corners 76">
            <a:extLst>
              <a:ext uri="{FF2B5EF4-FFF2-40B4-BE49-F238E27FC236}">
                <a16:creationId xmlns:a16="http://schemas.microsoft.com/office/drawing/2014/main" id="{6BE8C002-4A58-42A5-B62E-AACFF59A4CE7}"/>
              </a:ext>
            </a:extLst>
          </p:cNvPr>
          <p:cNvSpPr/>
          <p:nvPr/>
        </p:nvSpPr>
        <p:spPr>
          <a:xfrm>
            <a:off x="3067155" y="74099"/>
            <a:ext cx="2824381" cy="325830"/>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lumMod val="50000"/>
                  </a:schemeClr>
                </a:solidFill>
              </a:rPr>
              <a:t>March 2019</a:t>
            </a:r>
            <a:endParaRPr lang="en-GB" dirty="0">
              <a:solidFill>
                <a:schemeClr val="accent6">
                  <a:lumMod val="50000"/>
                </a:schemeClr>
              </a:solidFill>
            </a:endParaRPr>
          </a:p>
        </p:txBody>
      </p:sp>
      <p:sp>
        <p:nvSpPr>
          <p:cNvPr id="43" name="Rectangle: Rounded Corners 42">
            <a:extLst>
              <a:ext uri="{FF2B5EF4-FFF2-40B4-BE49-F238E27FC236}">
                <a16:creationId xmlns:a16="http://schemas.microsoft.com/office/drawing/2014/main" id="{83ADD0A9-0D46-4585-9C11-1804A59C347B}"/>
              </a:ext>
            </a:extLst>
          </p:cNvPr>
          <p:cNvSpPr/>
          <p:nvPr/>
        </p:nvSpPr>
        <p:spPr>
          <a:xfrm>
            <a:off x="4731391" y="1126887"/>
            <a:ext cx="7312315" cy="4626842"/>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accent6">
                    <a:lumMod val="50000"/>
                  </a:schemeClr>
                </a:solidFill>
              </a:rPr>
              <a:t>Funding bid for additional support for OT and physio waiting lists</a:t>
            </a:r>
          </a:p>
          <a:p>
            <a:pPr marL="285750" indent="-285750">
              <a:buFont typeface="Arial" panose="020B0604020202020204" pitchFamily="34" charset="0"/>
              <a:buChar char="•"/>
            </a:pPr>
            <a:endParaRPr lang="en-GB" dirty="0">
              <a:solidFill>
                <a:schemeClr val="accent6">
                  <a:lumMod val="50000"/>
                </a:schemeClr>
              </a:solidFill>
            </a:endParaRPr>
          </a:p>
          <a:p>
            <a:pPr marL="285750" indent="-285750">
              <a:buFont typeface="Arial" panose="020B0604020202020204" pitchFamily="34" charset="0"/>
              <a:buChar char="•"/>
            </a:pPr>
            <a:r>
              <a:rPr lang="en-GB" dirty="0">
                <a:solidFill>
                  <a:schemeClr val="accent6">
                    <a:lumMod val="50000"/>
                  </a:schemeClr>
                </a:solidFill>
              </a:rPr>
              <a:t>Supporting the needs led neuro-developmental pathway </a:t>
            </a:r>
          </a:p>
          <a:p>
            <a:pPr marL="285750" indent="-285750">
              <a:buFont typeface="Arial" panose="020B0604020202020204" pitchFamily="34" charset="0"/>
              <a:buChar char="•"/>
            </a:pPr>
            <a:endParaRPr lang="en-GB" dirty="0">
              <a:solidFill>
                <a:schemeClr val="accent6">
                  <a:lumMod val="50000"/>
                </a:schemeClr>
              </a:solidFill>
            </a:endParaRPr>
          </a:p>
          <a:p>
            <a:pPr marL="285750" indent="-285750">
              <a:buFont typeface="Arial" panose="020B0604020202020204" pitchFamily="34" charset="0"/>
              <a:buChar char="•"/>
            </a:pPr>
            <a:r>
              <a:rPr lang="en-GB" dirty="0">
                <a:solidFill>
                  <a:schemeClr val="accent6">
                    <a:lumMod val="50000"/>
                  </a:schemeClr>
                </a:solidFill>
              </a:rPr>
              <a:t>Funding a new SENDIAS role to support families </a:t>
            </a:r>
          </a:p>
          <a:p>
            <a:pPr marL="285750" indent="-285750">
              <a:buFont typeface="Arial" panose="020B0604020202020204" pitchFamily="34" charset="0"/>
              <a:buChar char="•"/>
            </a:pPr>
            <a:endParaRPr lang="en-GB" dirty="0">
              <a:solidFill>
                <a:schemeClr val="accent6">
                  <a:lumMod val="50000"/>
                </a:schemeClr>
              </a:solidFill>
            </a:endParaRPr>
          </a:p>
          <a:p>
            <a:pPr marL="285750" indent="-285750">
              <a:buFont typeface="Arial" panose="020B0604020202020204" pitchFamily="34" charset="0"/>
              <a:buChar char="•"/>
            </a:pPr>
            <a:r>
              <a:rPr lang="en-GB" dirty="0">
                <a:solidFill>
                  <a:schemeClr val="accent6">
                    <a:lumMod val="50000"/>
                  </a:schemeClr>
                </a:solidFill>
              </a:rPr>
              <a:t>Looking to support additional carers services</a:t>
            </a:r>
            <a:br>
              <a:rPr lang="en-GB" dirty="0">
                <a:solidFill>
                  <a:schemeClr val="accent6">
                    <a:lumMod val="50000"/>
                  </a:schemeClr>
                </a:solidFill>
              </a:rPr>
            </a:br>
            <a:endParaRPr lang="en-GB" dirty="0">
              <a:solidFill>
                <a:schemeClr val="accent6">
                  <a:lumMod val="50000"/>
                </a:schemeClr>
              </a:solidFill>
            </a:endParaRPr>
          </a:p>
          <a:p>
            <a:pPr marL="285750" indent="-285750">
              <a:buFont typeface="Arial" panose="020B0604020202020204" pitchFamily="34" charset="0"/>
              <a:buChar char="•"/>
            </a:pPr>
            <a:r>
              <a:rPr lang="en-GB" dirty="0">
                <a:solidFill>
                  <a:schemeClr val="accent6">
                    <a:lumMod val="50000"/>
                  </a:schemeClr>
                </a:solidFill>
              </a:rPr>
              <a:t>Redeveloping how therapies are delivered into schools - a pilot starting in 2 special schools.</a:t>
            </a:r>
          </a:p>
          <a:p>
            <a:pPr marL="285750" indent="-285750">
              <a:buFont typeface="Arial" panose="020B0604020202020204" pitchFamily="34" charset="0"/>
              <a:buChar char="•"/>
            </a:pPr>
            <a:endParaRPr lang="en-GB" dirty="0">
              <a:solidFill>
                <a:schemeClr val="accent6">
                  <a:lumMod val="50000"/>
                </a:schemeClr>
              </a:solidFill>
            </a:endParaRPr>
          </a:p>
          <a:p>
            <a:pPr marL="285750" indent="-285750">
              <a:buFont typeface="Arial" panose="020B0604020202020204" pitchFamily="34" charset="0"/>
              <a:buChar char="•"/>
            </a:pPr>
            <a:r>
              <a:rPr lang="en-GB" dirty="0">
                <a:solidFill>
                  <a:schemeClr val="accent6">
                    <a:lumMod val="50000"/>
                  </a:schemeClr>
                </a:solidFill>
              </a:rPr>
              <a:t>Supporting services to retain staff</a:t>
            </a:r>
          </a:p>
          <a:p>
            <a:pPr marL="285750" indent="-285750">
              <a:buFont typeface="Arial" panose="020B0604020202020204" pitchFamily="34" charset="0"/>
              <a:buChar char="•"/>
            </a:pPr>
            <a:endParaRPr lang="en-GB" dirty="0">
              <a:solidFill>
                <a:schemeClr val="accent6">
                  <a:lumMod val="50000"/>
                </a:schemeClr>
              </a:solidFill>
            </a:endParaRPr>
          </a:p>
          <a:p>
            <a:pPr marL="285750" indent="-285750">
              <a:buFont typeface="Arial" panose="020B0604020202020204" pitchFamily="34" charset="0"/>
              <a:buChar char="•"/>
            </a:pPr>
            <a:r>
              <a:rPr lang="en-GB" dirty="0">
                <a:solidFill>
                  <a:schemeClr val="accent6">
                    <a:lumMod val="50000"/>
                  </a:schemeClr>
                </a:solidFill>
              </a:rPr>
              <a:t>Funding on-line mental health  services</a:t>
            </a:r>
            <a:endParaRPr lang="en-GB" sz="1400" dirty="0">
              <a:solidFill>
                <a:schemeClr val="accent6">
                  <a:lumMod val="50000"/>
                </a:schemeClr>
              </a:solidFill>
            </a:endParaRPr>
          </a:p>
        </p:txBody>
      </p:sp>
      <p:sp>
        <p:nvSpPr>
          <p:cNvPr id="33" name="Arrow: Right 32">
            <a:extLst>
              <a:ext uri="{FF2B5EF4-FFF2-40B4-BE49-F238E27FC236}">
                <a16:creationId xmlns:a16="http://schemas.microsoft.com/office/drawing/2014/main" id="{C524AAF5-9782-4166-81A8-537CE6C8A8E5}"/>
              </a:ext>
            </a:extLst>
          </p:cNvPr>
          <p:cNvSpPr/>
          <p:nvPr/>
        </p:nvSpPr>
        <p:spPr>
          <a:xfrm>
            <a:off x="612396" y="464426"/>
            <a:ext cx="10544962" cy="159255"/>
          </a:xfrm>
          <a:prstGeom prst="rightArrow">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79317B27-478B-4514-8CFD-BED104669993}"/>
              </a:ext>
            </a:extLst>
          </p:cNvPr>
          <p:cNvSpPr/>
          <p:nvPr/>
        </p:nvSpPr>
        <p:spPr>
          <a:xfrm>
            <a:off x="6005917" y="68301"/>
            <a:ext cx="2921271" cy="333878"/>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lumMod val="50000"/>
                  </a:schemeClr>
                </a:solidFill>
              </a:rPr>
              <a:t>October 2021</a:t>
            </a:r>
            <a:endParaRPr lang="en-GB" dirty="0">
              <a:solidFill>
                <a:schemeClr val="accent6">
                  <a:lumMod val="50000"/>
                </a:schemeClr>
              </a:solidFill>
            </a:endParaRPr>
          </a:p>
        </p:txBody>
      </p:sp>
      <p:sp>
        <p:nvSpPr>
          <p:cNvPr id="25" name="Rectangle: Rounded Corners 24">
            <a:extLst>
              <a:ext uri="{FF2B5EF4-FFF2-40B4-BE49-F238E27FC236}">
                <a16:creationId xmlns:a16="http://schemas.microsoft.com/office/drawing/2014/main" id="{6DF59460-4776-4FD6-B6A9-5C5C9C8FAA7A}"/>
              </a:ext>
            </a:extLst>
          </p:cNvPr>
          <p:cNvSpPr/>
          <p:nvPr/>
        </p:nvSpPr>
        <p:spPr>
          <a:xfrm>
            <a:off x="148294" y="1225174"/>
            <a:ext cx="3077041" cy="1539176"/>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CCG Funding and investments</a:t>
            </a:r>
          </a:p>
        </p:txBody>
      </p:sp>
      <p:sp>
        <p:nvSpPr>
          <p:cNvPr id="26" name="Arrow: Right 25">
            <a:extLst>
              <a:ext uri="{FF2B5EF4-FFF2-40B4-BE49-F238E27FC236}">
                <a16:creationId xmlns:a16="http://schemas.microsoft.com/office/drawing/2014/main" id="{52226C62-3E11-46EC-A66F-45FFBA316CDC}"/>
              </a:ext>
            </a:extLst>
          </p:cNvPr>
          <p:cNvSpPr/>
          <p:nvPr/>
        </p:nvSpPr>
        <p:spPr>
          <a:xfrm>
            <a:off x="3387233" y="1834641"/>
            <a:ext cx="1260268" cy="269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053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3769541" y="116632"/>
            <a:ext cx="6802766" cy="6624736"/>
          </a:xfrm>
          <a:prstGeom prst="roundRect">
            <a:avLst>
              <a:gd name="adj" fmla="val 1892"/>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noFill/>
              <a:latin typeface="Arial" panose="020B0604020202020204" pitchFamily="34" charset="0"/>
              <a:ea typeface="Open Sans" panose="020B0606030504020204" pitchFamily="34" charset="0"/>
              <a:cs typeface="Arial" panose="020B0604020202020204" pitchFamily="34" charset="0"/>
            </a:endParaRPr>
          </a:p>
        </p:txBody>
      </p:sp>
      <p:sp>
        <p:nvSpPr>
          <p:cNvPr id="12" name="Rounded Rectangle 11"/>
          <p:cNvSpPr/>
          <p:nvPr/>
        </p:nvSpPr>
        <p:spPr>
          <a:xfrm>
            <a:off x="1619693" y="116632"/>
            <a:ext cx="1884020" cy="6624736"/>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noFill/>
              <a:latin typeface="Arial" panose="020B0604020202020204" pitchFamily="34" charset="0"/>
              <a:ea typeface="Open Sans" panose="020B0606030504020204" pitchFamily="34" charset="0"/>
              <a:cs typeface="Arial" panose="020B0604020202020204" pitchFamily="34" charset="0"/>
            </a:endParaRPr>
          </a:p>
        </p:txBody>
      </p:sp>
      <p:sp>
        <p:nvSpPr>
          <p:cNvPr id="6" name="Rounded Rectangle 5"/>
          <p:cNvSpPr/>
          <p:nvPr/>
        </p:nvSpPr>
        <p:spPr>
          <a:xfrm>
            <a:off x="4007768" y="548680"/>
            <a:ext cx="6264696" cy="21602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ea typeface="Open Sans" panose="020B0606030504020204" pitchFamily="34" charset="0"/>
                <a:cs typeface="Arial" panose="020B0604020202020204" pitchFamily="34" charset="0"/>
              </a:rPr>
              <a:t>Word to describe autism </a:t>
            </a:r>
          </a:p>
          <a:p>
            <a:pPr algn="ctr"/>
            <a:r>
              <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rPr>
              <a:t>(July 2021)</a:t>
            </a:r>
          </a:p>
          <a:p>
            <a:endPar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algn="ctr"/>
            <a:r>
              <a:rPr lang="en-GB" sz="1200" dirty="0" err="1">
                <a:solidFill>
                  <a:schemeClr val="tx1"/>
                </a:solidFill>
                <a:latin typeface="Arial" panose="020B0604020202020204" pitchFamily="34" charset="0"/>
                <a:ea typeface="Open Sans" panose="020B0606030504020204" pitchFamily="34" charset="0"/>
                <a:cs typeface="Arial" panose="020B0604020202020204" pitchFamily="34" charset="0"/>
              </a:rPr>
              <a:t>Dr.</a:t>
            </a:r>
            <a:r>
              <a:rPr lang="en-GB" sz="1200" dirty="0">
                <a:solidFill>
                  <a:schemeClr val="tx1"/>
                </a:solidFill>
                <a:latin typeface="Arial" panose="020B0604020202020204" pitchFamily="34" charset="0"/>
                <a:ea typeface="Open Sans" panose="020B0606030504020204" pitchFamily="34" charset="0"/>
                <a:cs typeface="Arial" panose="020B0604020202020204" pitchFamily="34" charset="0"/>
              </a:rPr>
              <a:t> Laura Coulthard (Designated Clinical officer, County Durham NHS CCG)</a:t>
            </a:r>
          </a:p>
          <a:p>
            <a:endParaRPr lang="en-GB" sz="12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endParaRPr lang="en-GB" sz="12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endParaRPr lang="en-GB" sz="1200"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44" name="Right Arrow 43"/>
          <p:cNvSpPr/>
          <p:nvPr/>
        </p:nvSpPr>
        <p:spPr>
          <a:xfrm>
            <a:off x="3431705" y="980729"/>
            <a:ext cx="477695" cy="132807"/>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Arial" panose="020B0604020202020204" pitchFamily="34" charset="0"/>
              <a:ea typeface="Open Sans" panose="020B0606030504020204" pitchFamily="34" charset="0"/>
              <a:cs typeface="Arial" panose="020B0604020202020204" pitchFamily="34" charset="0"/>
            </a:endParaRPr>
          </a:p>
        </p:txBody>
      </p:sp>
      <p:sp>
        <p:nvSpPr>
          <p:cNvPr id="38" name="Rounded Rectangle 37"/>
          <p:cNvSpPr/>
          <p:nvPr/>
        </p:nvSpPr>
        <p:spPr>
          <a:xfrm>
            <a:off x="1670782" y="836712"/>
            <a:ext cx="1688915" cy="5040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ea typeface="Open Sans" panose="020B0606030504020204" pitchFamily="34" charset="0"/>
                <a:cs typeface="Arial" panose="020B0604020202020204" pitchFamily="34" charset="0"/>
              </a:rPr>
              <a:t>The survey</a:t>
            </a:r>
          </a:p>
        </p:txBody>
      </p:sp>
      <p:pic>
        <p:nvPicPr>
          <p:cNvPr id="2" name="Picture 1">
            <a:extLst>
              <a:ext uri="{FF2B5EF4-FFF2-40B4-BE49-F238E27FC236}">
                <a16:creationId xmlns:a16="http://schemas.microsoft.com/office/drawing/2014/main" id="{9A66CC54-AB5C-42B4-B6DB-99AE20674B82}"/>
              </a:ext>
            </a:extLst>
          </p:cNvPr>
          <p:cNvPicPr>
            <a:picLocks noChangeAspect="1"/>
          </p:cNvPicPr>
          <p:nvPr/>
        </p:nvPicPr>
        <p:blipFill>
          <a:blip r:embed="rId2"/>
          <a:stretch>
            <a:fillRect/>
          </a:stretch>
        </p:blipFill>
        <p:spPr>
          <a:xfrm>
            <a:off x="4871865" y="3172255"/>
            <a:ext cx="4121253" cy="2889754"/>
          </a:xfrm>
          <a:prstGeom prst="rect">
            <a:avLst/>
          </a:prstGeom>
        </p:spPr>
      </p:pic>
    </p:spTree>
    <p:extLst>
      <p:ext uri="{BB962C8B-B14F-4D97-AF65-F5344CB8AC3E}">
        <p14:creationId xmlns:p14="http://schemas.microsoft.com/office/powerpoint/2010/main" val="65976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3229048" y="188640"/>
            <a:ext cx="7331448" cy="6480720"/>
          </a:xfrm>
          <a:prstGeom prst="roundRect">
            <a:avLst>
              <a:gd name="adj" fmla="val 1892"/>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ctr">
              <a:buFont typeface="Wingdings" panose="05000000000000000000" pitchFamily="2" charset="2"/>
              <a:buChar char="ü"/>
            </a:pPr>
            <a:endParaRPr lang="en-GB" sz="1200" b="1" dirty="0">
              <a:noFill/>
              <a:latin typeface="Arial" panose="020B0604020202020204" pitchFamily="34" charset="0"/>
              <a:ea typeface="Open Sans" panose="020B0606030504020204" pitchFamily="34" charset="0"/>
              <a:cs typeface="Arial" panose="020B0604020202020204" pitchFamily="34" charset="0"/>
            </a:endParaRPr>
          </a:p>
        </p:txBody>
      </p:sp>
      <p:sp>
        <p:nvSpPr>
          <p:cNvPr id="12" name="Rounded Rectangle 11"/>
          <p:cNvSpPr/>
          <p:nvPr/>
        </p:nvSpPr>
        <p:spPr>
          <a:xfrm>
            <a:off x="1718929" y="188640"/>
            <a:ext cx="1404156" cy="6480720"/>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noFill/>
              <a:latin typeface="Arial" panose="020B0604020202020204" pitchFamily="34" charset="0"/>
              <a:ea typeface="Open Sans" panose="020B0606030504020204" pitchFamily="34" charset="0"/>
              <a:cs typeface="Arial" panose="020B0604020202020204" pitchFamily="34" charset="0"/>
            </a:endParaRPr>
          </a:p>
        </p:txBody>
      </p:sp>
      <p:pic>
        <p:nvPicPr>
          <p:cNvPr id="67" name="Picture 4" descr="Talks to support a healthy debate | TED Talks">
            <a:extLst>
              <a:ext uri="{FF2B5EF4-FFF2-40B4-BE49-F238E27FC236}">
                <a16:creationId xmlns:a16="http://schemas.microsoft.com/office/drawing/2014/main" id="{A88EA02C-CC24-4D30-8CD0-98C4AB9C0D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2227"/>
          <a:stretch/>
        </p:blipFill>
        <p:spPr bwMode="auto">
          <a:xfrm>
            <a:off x="3470608" y="1069949"/>
            <a:ext cx="6675020" cy="3508612"/>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25986019-5399-4507-AF88-5386ADB6AD90}"/>
              </a:ext>
            </a:extLst>
          </p:cNvPr>
          <p:cNvSpPr txBox="1"/>
          <p:nvPr/>
        </p:nvSpPr>
        <p:spPr>
          <a:xfrm>
            <a:off x="3188125" y="1446395"/>
            <a:ext cx="1964888" cy="1338828"/>
          </a:xfrm>
          <a:prstGeom prst="rect">
            <a:avLst/>
          </a:prstGeom>
          <a:noFill/>
        </p:spPr>
        <p:txBody>
          <a:bodyPr wrap="square" rtlCol="0">
            <a:spAutoFit/>
          </a:bodyPr>
          <a:lstStyle/>
          <a:p>
            <a:pPr algn="ctr"/>
            <a:r>
              <a:rPr lang="en-GB" sz="2700" b="1" dirty="0"/>
              <a:t>“Autism” and/or “autistic”</a:t>
            </a:r>
          </a:p>
        </p:txBody>
      </p:sp>
      <p:sp>
        <p:nvSpPr>
          <p:cNvPr id="69" name="TextBox 68">
            <a:extLst>
              <a:ext uri="{FF2B5EF4-FFF2-40B4-BE49-F238E27FC236}">
                <a16:creationId xmlns:a16="http://schemas.microsoft.com/office/drawing/2014/main" id="{5484320D-F4AD-46C3-B66B-ABB408CD1624}"/>
              </a:ext>
            </a:extLst>
          </p:cNvPr>
          <p:cNvSpPr txBox="1"/>
          <p:nvPr/>
        </p:nvSpPr>
        <p:spPr>
          <a:xfrm>
            <a:off x="8068432" y="1334540"/>
            <a:ext cx="2144485" cy="1754326"/>
          </a:xfrm>
          <a:prstGeom prst="rect">
            <a:avLst/>
          </a:prstGeom>
          <a:noFill/>
        </p:spPr>
        <p:txBody>
          <a:bodyPr wrap="square" rtlCol="0">
            <a:spAutoFit/>
          </a:bodyPr>
          <a:lstStyle/>
          <a:p>
            <a:pPr algn="ctr"/>
            <a:r>
              <a:rPr lang="en-GB" sz="2700" b="1" dirty="0"/>
              <a:t>“ASD” and Autistic Spectrum Disorder</a:t>
            </a:r>
          </a:p>
        </p:txBody>
      </p:sp>
      <p:grpSp>
        <p:nvGrpSpPr>
          <p:cNvPr id="2" name="Group 1">
            <a:extLst>
              <a:ext uri="{FF2B5EF4-FFF2-40B4-BE49-F238E27FC236}">
                <a16:creationId xmlns:a16="http://schemas.microsoft.com/office/drawing/2014/main" id="{DDCA3FF3-698F-410F-B0E5-FBCEFAB8DE6B}"/>
              </a:ext>
            </a:extLst>
          </p:cNvPr>
          <p:cNvGrpSpPr/>
          <p:nvPr/>
        </p:nvGrpSpPr>
        <p:grpSpPr>
          <a:xfrm>
            <a:off x="1777711" y="260648"/>
            <a:ext cx="7531901" cy="643274"/>
            <a:chOff x="253710" y="260648"/>
            <a:chExt cx="7531901" cy="643274"/>
          </a:xfrm>
        </p:grpSpPr>
        <p:sp>
          <p:nvSpPr>
            <p:cNvPr id="54" name="Right Arrow 53"/>
            <p:cNvSpPr/>
            <p:nvPr/>
          </p:nvSpPr>
          <p:spPr>
            <a:xfrm>
              <a:off x="1536210" y="504102"/>
              <a:ext cx="358272" cy="10801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latin typeface="Arial" panose="020B0604020202020204" pitchFamily="34" charset="0"/>
                <a:ea typeface="Open Sans" panose="020B0606030504020204" pitchFamily="34" charset="0"/>
                <a:cs typeface="Arial" panose="020B0604020202020204" pitchFamily="34" charset="0"/>
              </a:endParaRPr>
            </a:p>
          </p:txBody>
        </p:sp>
        <p:sp>
          <p:nvSpPr>
            <p:cNvPr id="52" name="Rounded Rectangle 51"/>
            <p:cNvSpPr/>
            <p:nvPr/>
          </p:nvSpPr>
          <p:spPr>
            <a:xfrm>
              <a:off x="253710" y="260648"/>
              <a:ext cx="1215124" cy="643274"/>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tx1"/>
                  </a:solidFill>
                  <a:latin typeface="Arial" panose="020B0604020202020204" pitchFamily="34" charset="0"/>
                  <a:ea typeface="Open Sans" panose="020B0606030504020204" pitchFamily="34" charset="0"/>
                  <a:cs typeface="Arial" panose="020B0604020202020204" pitchFamily="34" charset="0"/>
                </a:rPr>
                <a:t>Why ask?</a:t>
              </a:r>
            </a:p>
          </p:txBody>
        </p:sp>
        <p:sp>
          <p:nvSpPr>
            <p:cNvPr id="70" name="TextBox 69">
              <a:extLst>
                <a:ext uri="{FF2B5EF4-FFF2-40B4-BE49-F238E27FC236}">
                  <a16:creationId xmlns:a16="http://schemas.microsoft.com/office/drawing/2014/main" id="{5A9FEE1E-4491-4DA1-8FDF-D7E033CADB8C}"/>
                </a:ext>
              </a:extLst>
            </p:cNvPr>
            <p:cNvSpPr txBox="1"/>
            <p:nvPr/>
          </p:nvSpPr>
          <p:spPr>
            <a:xfrm>
              <a:off x="2359189" y="271519"/>
              <a:ext cx="5426422" cy="507831"/>
            </a:xfrm>
            <a:prstGeom prst="rect">
              <a:avLst/>
            </a:prstGeom>
            <a:noFill/>
          </p:spPr>
          <p:txBody>
            <a:bodyPr wrap="none" rtlCol="0">
              <a:spAutoFit/>
            </a:bodyPr>
            <a:lstStyle/>
            <a:p>
              <a:pPr algn="ctr"/>
              <a:r>
                <a:rPr lang="en-GB" sz="2700" b="1" dirty="0"/>
                <a:t>It started with a debate 11 years ago</a:t>
              </a:r>
            </a:p>
          </p:txBody>
        </p:sp>
      </p:grpSp>
      <p:sp>
        <p:nvSpPr>
          <p:cNvPr id="10" name="Rounded Rectangle 13">
            <a:extLst>
              <a:ext uri="{FF2B5EF4-FFF2-40B4-BE49-F238E27FC236}">
                <a16:creationId xmlns:a16="http://schemas.microsoft.com/office/drawing/2014/main" id="{5A847B2D-00AB-41CF-8905-3DDDA1B154CC}"/>
              </a:ext>
            </a:extLst>
          </p:cNvPr>
          <p:cNvSpPr/>
          <p:nvPr/>
        </p:nvSpPr>
        <p:spPr>
          <a:xfrm>
            <a:off x="3359696" y="4771018"/>
            <a:ext cx="7056784" cy="1754326"/>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noProof="1">
                <a:solidFill>
                  <a:schemeClr val="tx1"/>
                </a:solidFill>
                <a:latin typeface="Arial" panose="020B0604020202020204" pitchFamily="34" charset="0"/>
                <a:ea typeface="Open Sans" panose="020B0606030504020204" pitchFamily="34" charset="0"/>
                <a:cs typeface="Arial" panose="020B0604020202020204" pitchFamily="34" charset="0"/>
              </a:rPr>
              <a:t>Autism advocacy groups and research f</a:t>
            </a:r>
            <a:r>
              <a:rPr lang="en-GB" sz="1400" dirty="0" err="1">
                <a:solidFill>
                  <a:schemeClr val="tx1"/>
                </a:solidFill>
                <a:latin typeface="Arial" panose="020B0604020202020204" pitchFamily="34" charset="0"/>
                <a:ea typeface="Open Sans" panose="020B0606030504020204" pitchFamily="34" charset="0"/>
                <a:cs typeface="Arial" panose="020B0604020202020204" pitchFamily="34" charset="0"/>
              </a:rPr>
              <a:t>avoured</a:t>
            </a:r>
            <a:r>
              <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rPr>
              <a:t> the term autism and </a:t>
            </a:r>
            <a:r>
              <a:rPr lang="en-GB" sz="1400" i="1" dirty="0">
                <a:solidFill>
                  <a:schemeClr val="tx1"/>
                </a:solidFill>
                <a:latin typeface="Arial" panose="020B0604020202020204" pitchFamily="34" charset="0"/>
                <a:ea typeface="Open Sans" panose="020B0606030504020204" pitchFamily="34" charset="0"/>
                <a:cs typeface="Arial" panose="020B0604020202020204" pitchFamily="34" charset="0"/>
              </a:rPr>
              <a:t>advised against</a:t>
            </a:r>
            <a:r>
              <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rPr>
              <a:t> using the terms Autistic Spectrum Disorder (ASD). </a:t>
            </a:r>
          </a:p>
          <a:p>
            <a:endPar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GB" sz="1400" noProof="1">
                <a:solidFill>
                  <a:schemeClr val="tx1"/>
                </a:solidFill>
                <a:latin typeface="Arial" panose="020B0604020202020204" pitchFamily="34" charset="0"/>
                <a:ea typeface="Open Sans" panose="020B0606030504020204" pitchFamily="34" charset="0"/>
                <a:cs typeface="Arial" panose="020B0604020202020204" pitchFamily="34" charset="0"/>
              </a:rPr>
              <a:t>NICE (2010 NHS) Recognised many different terms and opted for autism.</a:t>
            </a:r>
            <a:endPar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endPar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r>
              <a:rPr lang="en-GB" sz="1400" b="1" dirty="0">
                <a:solidFill>
                  <a:schemeClr val="tx1"/>
                </a:solidFill>
                <a:latin typeface="Arial" panose="020B0604020202020204" pitchFamily="34" charset="0"/>
                <a:ea typeface="Open Sans" panose="020B0606030504020204" pitchFamily="34" charset="0"/>
                <a:cs typeface="Arial" panose="020B0604020202020204" pitchFamily="34" charset="0"/>
              </a:rPr>
              <a:t>Despite this, Autistic Spectrum Disorder (ASD) is still a commonly used term.</a:t>
            </a:r>
          </a:p>
        </p:txBody>
      </p:sp>
    </p:spTree>
    <p:extLst>
      <p:ext uri="{BB962C8B-B14F-4D97-AF65-F5344CB8AC3E}">
        <p14:creationId xmlns:p14="http://schemas.microsoft.com/office/powerpoint/2010/main" val="57064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3613714" y="148098"/>
            <a:ext cx="6908788" cy="6624736"/>
          </a:xfrm>
          <a:prstGeom prst="roundRect">
            <a:avLst>
              <a:gd name="adj" fmla="val 1892"/>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ea typeface="Calibri" panose="020F0502020204030204" pitchFamily="34" charset="0"/>
              </a:rPr>
              <a:t> </a:t>
            </a:r>
            <a:endParaRPr lang="en-GB" sz="1600" b="1" dirty="0">
              <a:noFill/>
              <a:latin typeface="Arial" panose="020B0604020202020204" pitchFamily="34" charset="0"/>
              <a:ea typeface="Open Sans" panose="020B0606030504020204" pitchFamily="34" charset="0"/>
              <a:cs typeface="Arial" panose="020B0604020202020204" pitchFamily="34" charset="0"/>
            </a:endParaRPr>
          </a:p>
        </p:txBody>
      </p:sp>
      <p:sp>
        <p:nvSpPr>
          <p:cNvPr id="12" name="Rounded Rectangle 11"/>
          <p:cNvSpPr/>
          <p:nvPr/>
        </p:nvSpPr>
        <p:spPr>
          <a:xfrm>
            <a:off x="1631505" y="116632"/>
            <a:ext cx="1838194" cy="6624736"/>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noFill/>
              <a:latin typeface="Arial" panose="020B0604020202020204" pitchFamily="34" charset="0"/>
              <a:ea typeface="Open Sans" panose="020B0606030504020204" pitchFamily="34" charset="0"/>
              <a:cs typeface="Arial" panose="020B0604020202020204" pitchFamily="34" charset="0"/>
            </a:endParaRPr>
          </a:p>
        </p:txBody>
      </p:sp>
      <p:sp>
        <p:nvSpPr>
          <p:cNvPr id="6" name="Rounded Rectangle 5"/>
          <p:cNvSpPr/>
          <p:nvPr/>
        </p:nvSpPr>
        <p:spPr>
          <a:xfrm>
            <a:off x="4007768" y="260648"/>
            <a:ext cx="6264696" cy="5760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panose="020B0604020202020204" pitchFamily="34" charset="0"/>
                <a:ea typeface="Open Sans" panose="020B0606030504020204" pitchFamily="34" charset="0"/>
                <a:cs typeface="Arial" panose="020B0604020202020204" pitchFamily="34" charset="0"/>
              </a:rPr>
              <a:t>Word to describe autism </a:t>
            </a:r>
            <a:r>
              <a:rPr lang="en-GB" sz="1400" dirty="0">
                <a:solidFill>
                  <a:schemeClr val="tx1"/>
                </a:solidFill>
                <a:latin typeface="Arial" panose="020B0604020202020204" pitchFamily="34" charset="0"/>
                <a:ea typeface="Open Sans" panose="020B0606030504020204" pitchFamily="34" charset="0"/>
                <a:cs typeface="Arial" panose="020B0604020202020204" pitchFamily="34" charset="0"/>
              </a:rPr>
              <a:t>(</a:t>
            </a:r>
            <a:r>
              <a:rPr lang="en-GB" sz="1200" dirty="0">
                <a:solidFill>
                  <a:schemeClr val="tx1"/>
                </a:solidFill>
                <a:latin typeface="Arial" panose="020B0604020202020204" pitchFamily="34" charset="0"/>
                <a:ea typeface="Open Sans" panose="020B0606030504020204" pitchFamily="34" charset="0"/>
                <a:cs typeface="Arial" panose="020B0604020202020204" pitchFamily="34" charset="0"/>
              </a:rPr>
              <a:t>Laura Coulthard, March 2021, County Durham CCG)</a:t>
            </a:r>
          </a:p>
        </p:txBody>
      </p:sp>
      <p:sp>
        <p:nvSpPr>
          <p:cNvPr id="14" name="Rounded Rectangle 13"/>
          <p:cNvSpPr/>
          <p:nvPr/>
        </p:nvSpPr>
        <p:spPr>
          <a:xfrm>
            <a:off x="4007768" y="980728"/>
            <a:ext cx="6264696" cy="576368"/>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noProof="1">
                <a:solidFill>
                  <a:schemeClr val="tx1"/>
                </a:solidFill>
                <a:latin typeface="Arial" panose="020B0604020202020204" pitchFamily="34" charset="0"/>
                <a:ea typeface="Open Sans" panose="020B0606030504020204" pitchFamily="34" charset="0"/>
                <a:cs typeface="Arial" panose="020B0604020202020204" pitchFamily="34" charset="0"/>
              </a:rPr>
              <a:t>Short survey co-produced with young people form the Extreme group </a:t>
            </a:r>
            <a:r>
              <a:rPr lang="en-GB" sz="1100" noProof="1">
                <a:solidFill>
                  <a:schemeClr val="tx1"/>
                </a:solidFill>
                <a:latin typeface="Arial" panose="020B0604020202020204" pitchFamily="34" charset="0"/>
                <a:ea typeface="Open Sans" panose="020B0606030504020204" pitchFamily="34" charset="0"/>
                <a:cs typeface="Arial" panose="020B0604020202020204" pitchFamily="34" charset="0"/>
              </a:rPr>
              <a:t>(County Durham)</a:t>
            </a:r>
            <a:endParaRPr lang="en-GB" sz="1100"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44" name="Right Arrow 43"/>
          <p:cNvSpPr/>
          <p:nvPr/>
        </p:nvSpPr>
        <p:spPr>
          <a:xfrm>
            <a:off x="3359697" y="487882"/>
            <a:ext cx="477695" cy="132807"/>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Arial" panose="020B0604020202020204" pitchFamily="34" charset="0"/>
              <a:ea typeface="Open Sans" panose="020B0606030504020204" pitchFamily="34" charset="0"/>
              <a:cs typeface="Arial" panose="020B0604020202020204" pitchFamily="34" charset="0"/>
            </a:endParaRPr>
          </a:p>
        </p:txBody>
      </p:sp>
      <p:sp>
        <p:nvSpPr>
          <p:cNvPr id="54" name="Right Arrow 53"/>
          <p:cNvSpPr/>
          <p:nvPr/>
        </p:nvSpPr>
        <p:spPr>
          <a:xfrm>
            <a:off x="3359696" y="1196752"/>
            <a:ext cx="477696" cy="144016"/>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Arial" panose="020B0604020202020204" pitchFamily="34" charset="0"/>
              <a:ea typeface="Open Sans" panose="020B0606030504020204" pitchFamily="34" charset="0"/>
              <a:cs typeface="Arial" panose="020B0604020202020204" pitchFamily="34" charset="0"/>
            </a:endParaRPr>
          </a:p>
        </p:txBody>
      </p:sp>
      <p:sp>
        <p:nvSpPr>
          <p:cNvPr id="38" name="Rounded Rectangle 37"/>
          <p:cNvSpPr/>
          <p:nvPr/>
        </p:nvSpPr>
        <p:spPr>
          <a:xfrm>
            <a:off x="1775520" y="332656"/>
            <a:ext cx="1472892" cy="4320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ea typeface="Open Sans" panose="020B0606030504020204" pitchFamily="34" charset="0"/>
                <a:cs typeface="Arial" panose="020B0604020202020204" pitchFamily="34" charset="0"/>
              </a:rPr>
              <a:t>The survey</a:t>
            </a:r>
          </a:p>
        </p:txBody>
      </p:sp>
      <p:sp>
        <p:nvSpPr>
          <p:cNvPr id="52" name="Rounded Rectangle 51"/>
          <p:cNvSpPr/>
          <p:nvPr/>
        </p:nvSpPr>
        <p:spPr>
          <a:xfrm>
            <a:off x="1775520" y="980728"/>
            <a:ext cx="1472892" cy="576368"/>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ea typeface="Open Sans" panose="020B0606030504020204" pitchFamily="34" charset="0"/>
                <a:cs typeface="Arial" panose="020B0604020202020204" pitchFamily="34" charset="0"/>
              </a:rPr>
              <a:t>Method</a:t>
            </a:r>
          </a:p>
        </p:txBody>
      </p:sp>
      <p:grpSp>
        <p:nvGrpSpPr>
          <p:cNvPr id="2" name="Group 1">
            <a:extLst>
              <a:ext uri="{FF2B5EF4-FFF2-40B4-BE49-F238E27FC236}">
                <a16:creationId xmlns:a16="http://schemas.microsoft.com/office/drawing/2014/main" id="{69D75377-0A74-45CF-A3A2-2FF8A67276DF}"/>
              </a:ext>
            </a:extLst>
          </p:cNvPr>
          <p:cNvGrpSpPr/>
          <p:nvPr/>
        </p:nvGrpSpPr>
        <p:grpSpPr>
          <a:xfrm>
            <a:off x="1778777" y="3501008"/>
            <a:ext cx="8568662" cy="3096344"/>
            <a:chOff x="254777" y="1908893"/>
            <a:chExt cx="8568662" cy="3096344"/>
          </a:xfrm>
        </p:grpSpPr>
        <p:sp>
          <p:nvSpPr>
            <p:cNvPr id="16" name="Rounded Rectangle 15"/>
            <p:cNvSpPr/>
            <p:nvPr/>
          </p:nvSpPr>
          <p:spPr>
            <a:xfrm>
              <a:off x="2483768" y="1908893"/>
              <a:ext cx="6264696" cy="1080120"/>
            </a:xfrm>
            <a:prstGeom prst="round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GB" sz="1200" dirty="0">
                  <a:solidFill>
                    <a:schemeClr val="tx1"/>
                  </a:solidFill>
                  <a:latin typeface="Arial" panose="020B0604020202020204" pitchFamily="34" charset="0"/>
                  <a:ea typeface="Open Sans" panose="020B0606030504020204" pitchFamily="34" charset="0"/>
                  <a:cs typeface="Arial" panose="020B0604020202020204" pitchFamily="34" charset="0"/>
                </a:rPr>
                <a:t>Autistic adults and autistic young people </a:t>
              </a:r>
            </a:p>
            <a:p>
              <a:pPr marL="342900" indent="-342900">
                <a:buAutoNum type="arabicPeriod"/>
              </a:pPr>
              <a:r>
                <a:rPr lang="en-GB" sz="1200" dirty="0">
                  <a:solidFill>
                    <a:schemeClr val="tx1"/>
                  </a:solidFill>
                  <a:latin typeface="Arial" panose="020B0604020202020204" pitchFamily="34" charset="0"/>
                  <a:ea typeface="Open Sans" panose="020B0606030504020204" pitchFamily="34" charset="0"/>
                  <a:cs typeface="Arial" panose="020B0604020202020204" pitchFamily="34" charset="0"/>
                </a:rPr>
                <a:t>Parents/carer of  autistic children, young people and adults</a:t>
              </a:r>
            </a:p>
            <a:p>
              <a:pPr marL="342900" indent="-342900">
                <a:buAutoNum type="arabicPeriod"/>
              </a:pPr>
              <a:r>
                <a:rPr lang="en-GB" sz="1200" dirty="0">
                  <a:solidFill>
                    <a:schemeClr val="tx1"/>
                  </a:solidFill>
                  <a:latin typeface="Arial" panose="020B0604020202020204" pitchFamily="34" charset="0"/>
                  <a:ea typeface="Open Sans" panose="020B0606030504020204" pitchFamily="34" charset="0"/>
                  <a:cs typeface="Arial" panose="020B0604020202020204" pitchFamily="34" charset="0"/>
                </a:rPr>
                <a:t>Health and Education practitioners</a:t>
              </a:r>
            </a:p>
            <a:p>
              <a:pPr marL="342900" indent="-342900">
                <a:buAutoNum type="arabicPeriod"/>
              </a:pPr>
              <a:r>
                <a:rPr lang="en-GB" sz="1200" dirty="0">
                  <a:solidFill>
                    <a:schemeClr val="tx1"/>
                  </a:solidFill>
                  <a:latin typeface="Arial" panose="020B0604020202020204" pitchFamily="34" charset="0"/>
                  <a:ea typeface="Open Sans" panose="020B0606030504020204" pitchFamily="34" charset="0"/>
                  <a:cs typeface="Arial" panose="020B0604020202020204" pitchFamily="34" charset="0"/>
                </a:rPr>
                <a:t>Interested others </a:t>
              </a:r>
            </a:p>
          </p:txBody>
        </p:sp>
        <p:sp>
          <p:nvSpPr>
            <p:cNvPr id="29" name="Rounded Rectangle 28"/>
            <p:cNvSpPr/>
            <p:nvPr/>
          </p:nvSpPr>
          <p:spPr>
            <a:xfrm>
              <a:off x="2305413" y="4428959"/>
              <a:ext cx="1004388" cy="576064"/>
            </a:xfrm>
            <a:prstGeom prst="round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ea typeface="Open Sans" panose="020B0606030504020204" pitchFamily="34" charset="0"/>
                  <a:cs typeface="Arial" panose="020B0604020202020204" pitchFamily="34" charset="0"/>
                </a:rPr>
                <a:t>573</a:t>
              </a:r>
            </a:p>
          </p:txBody>
        </p:sp>
        <p:sp>
          <p:nvSpPr>
            <p:cNvPr id="61" name="Right Arrow 60"/>
            <p:cNvSpPr/>
            <p:nvPr/>
          </p:nvSpPr>
          <p:spPr>
            <a:xfrm>
              <a:off x="3512474" y="3434604"/>
              <a:ext cx="267438" cy="132807"/>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Arial" panose="020B0604020202020204" pitchFamily="34" charset="0"/>
                <a:ea typeface="Open Sans" panose="020B0606030504020204" pitchFamily="34" charset="0"/>
                <a:cs typeface="Arial" panose="020B0604020202020204" pitchFamily="34" charset="0"/>
              </a:endParaRPr>
            </a:p>
          </p:txBody>
        </p:sp>
        <p:sp>
          <p:nvSpPr>
            <p:cNvPr id="40" name="Right Arrow 39"/>
            <p:cNvSpPr/>
            <p:nvPr/>
          </p:nvSpPr>
          <p:spPr>
            <a:xfrm>
              <a:off x="1835696" y="2268933"/>
              <a:ext cx="477696" cy="144016"/>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n>
                  <a:solidFill>
                    <a:srgbClr val="7030A0"/>
                  </a:solidFill>
                </a:ln>
                <a:solidFill>
                  <a:srgbClr val="7030A0"/>
                </a:solidFill>
                <a:latin typeface="Arial" panose="020B0604020202020204" pitchFamily="34" charset="0"/>
                <a:ea typeface="Open Sans" panose="020B0606030504020204" pitchFamily="34" charset="0"/>
                <a:cs typeface="Arial" panose="020B0604020202020204" pitchFamily="34" charset="0"/>
              </a:endParaRPr>
            </a:p>
          </p:txBody>
        </p:sp>
        <p:sp>
          <p:nvSpPr>
            <p:cNvPr id="39" name="Rounded Rectangle 38"/>
            <p:cNvSpPr/>
            <p:nvPr/>
          </p:nvSpPr>
          <p:spPr>
            <a:xfrm>
              <a:off x="254777" y="1908893"/>
              <a:ext cx="1472892" cy="864096"/>
            </a:xfrm>
            <a:prstGeom prst="round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ea typeface="Open Sans" panose="020B0606030504020204" pitchFamily="34" charset="0"/>
                  <a:cs typeface="Arial" panose="020B0604020202020204" pitchFamily="34" charset="0"/>
                </a:rPr>
                <a:t>Who took part?</a:t>
              </a:r>
            </a:p>
          </p:txBody>
        </p:sp>
        <p:sp>
          <p:nvSpPr>
            <p:cNvPr id="24" name="Rounded Rectangle 28">
              <a:extLst>
                <a:ext uri="{FF2B5EF4-FFF2-40B4-BE49-F238E27FC236}">
                  <a16:creationId xmlns:a16="http://schemas.microsoft.com/office/drawing/2014/main" id="{371BAEFD-FFC0-4CD7-85EC-DCE9B0598EF6}"/>
                </a:ext>
              </a:extLst>
            </p:cNvPr>
            <p:cNvSpPr/>
            <p:nvPr/>
          </p:nvSpPr>
          <p:spPr>
            <a:xfrm>
              <a:off x="5225674" y="4412181"/>
              <a:ext cx="919909" cy="576064"/>
            </a:xfrm>
            <a:prstGeom prst="round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ea typeface="Open Sans" panose="020B0606030504020204" pitchFamily="34" charset="0"/>
                  <a:cs typeface="Arial" panose="020B0604020202020204" pitchFamily="34" charset="0"/>
                </a:rPr>
                <a:t>9</a:t>
              </a:r>
            </a:p>
          </p:txBody>
        </p:sp>
        <p:sp>
          <p:nvSpPr>
            <p:cNvPr id="25" name="Right Arrow 60">
              <a:extLst>
                <a:ext uri="{FF2B5EF4-FFF2-40B4-BE49-F238E27FC236}">
                  <a16:creationId xmlns:a16="http://schemas.microsoft.com/office/drawing/2014/main" id="{560FDBA2-98FC-4833-884D-AB6E04C6E99B}"/>
                </a:ext>
              </a:extLst>
            </p:cNvPr>
            <p:cNvSpPr/>
            <p:nvPr/>
          </p:nvSpPr>
          <p:spPr>
            <a:xfrm rot="5400000">
              <a:off x="2662339" y="4056994"/>
              <a:ext cx="267438" cy="132807"/>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Arial" panose="020B0604020202020204" pitchFamily="34" charset="0"/>
                <a:ea typeface="Open Sans" panose="020B0606030504020204" pitchFamily="34" charset="0"/>
                <a:cs typeface="Arial" panose="020B0604020202020204" pitchFamily="34" charset="0"/>
              </a:endParaRPr>
            </a:p>
          </p:txBody>
        </p:sp>
        <p:sp>
          <p:nvSpPr>
            <p:cNvPr id="26" name="Rounded Rectangle 28">
              <a:extLst>
                <a:ext uri="{FF2B5EF4-FFF2-40B4-BE49-F238E27FC236}">
                  <a16:creationId xmlns:a16="http://schemas.microsoft.com/office/drawing/2014/main" id="{26E6C6C0-5491-449C-90C6-1A7AFCBBD608}"/>
                </a:ext>
              </a:extLst>
            </p:cNvPr>
            <p:cNvSpPr/>
            <p:nvPr/>
          </p:nvSpPr>
          <p:spPr>
            <a:xfrm>
              <a:off x="7812034" y="4412181"/>
              <a:ext cx="919909" cy="576064"/>
            </a:xfrm>
            <a:prstGeom prst="round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ea typeface="Open Sans" panose="020B0606030504020204" pitchFamily="34" charset="0"/>
                  <a:cs typeface="Arial" panose="020B0604020202020204" pitchFamily="34" charset="0"/>
                </a:rPr>
                <a:t>94</a:t>
              </a:r>
            </a:p>
          </p:txBody>
        </p:sp>
        <p:sp>
          <p:nvSpPr>
            <p:cNvPr id="27" name="Rounded Rectangle 28">
              <a:extLst>
                <a:ext uri="{FF2B5EF4-FFF2-40B4-BE49-F238E27FC236}">
                  <a16:creationId xmlns:a16="http://schemas.microsoft.com/office/drawing/2014/main" id="{FCE5A19A-BD3A-418E-AF83-8721DDA78E6E}"/>
                </a:ext>
              </a:extLst>
            </p:cNvPr>
            <p:cNvSpPr/>
            <p:nvPr/>
          </p:nvSpPr>
          <p:spPr>
            <a:xfrm>
              <a:off x="7587733" y="3125593"/>
              <a:ext cx="1235706" cy="720080"/>
            </a:xfrm>
            <a:prstGeom prst="round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ea typeface="Open Sans" panose="020B0606030504020204" pitchFamily="34" charset="0"/>
                  <a:cs typeface="Arial" panose="020B0604020202020204" pitchFamily="34" charset="0"/>
                </a:rPr>
                <a:t>County Durham connections </a:t>
              </a:r>
            </a:p>
          </p:txBody>
        </p:sp>
        <p:sp>
          <p:nvSpPr>
            <p:cNvPr id="20" name="Rounded Rectangle 28">
              <a:extLst>
                <a:ext uri="{FF2B5EF4-FFF2-40B4-BE49-F238E27FC236}">
                  <a16:creationId xmlns:a16="http://schemas.microsoft.com/office/drawing/2014/main" id="{347E3404-85A1-45B3-B6F0-B4C533C41319}"/>
                </a:ext>
              </a:extLst>
            </p:cNvPr>
            <p:cNvSpPr/>
            <p:nvPr/>
          </p:nvSpPr>
          <p:spPr>
            <a:xfrm>
              <a:off x="3983438" y="4429173"/>
              <a:ext cx="919910" cy="576064"/>
            </a:xfrm>
            <a:prstGeom prst="round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ea typeface="Open Sans" panose="020B0606030504020204" pitchFamily="34" charset="0"/>
                  <a:cs typeface="Arial" panose="020B0604020202020204" pitchFamily="34" charset="0"/>
                </a:rPr>
                <a:t>106</a:t>
              </a:r>
            </a:p>
          </p:txBody>
        </p:sp>
        <p:sp>
          <p:nvSpPr>
            <p:cNvPr id="21" name="Rounded Rectangle 28">
              <a:extLst>
                <a:ext uri="{FF2B5EF4-FFF2-40B4-BE49-F238E27FC236}">
                  <a16:creationId xmlns:a16="http://schemas.microsoft.com/office/drawing/2014/main" id="{C1DA3E9F-1987-4CF3-B308-E946BF277465}"/>
                </a:ext>
              </a:extLst>
            </p:cNvPr>
            <p:cNvSpPr/>
            <p:nvPr/>
          </p:nvSpPr>
          <p:spPr>
            <a:xfrm>
              <a:off x="5143076" y="3140968"/>
              <a:ext cx="1085108" cy="689330"/>
            </a:xfrm>
            <a:prstGeom prst="round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ea typeface="Open Sans" panose="020B0606030504020204" pitchFamily="34" charset="0"/>
                  <a:cs typeface="Arial" panose="020B0604020202020204" pitchFamily="34" charset="0"/>
                </a:rPr>
                <a:t>Autistic young people</a:t>
              </a:r>
            </a:p>
          </p:txBody>
        </p:sp>
        <p:sp>
          <p:nvSpPr>
            <p:cNvPr id="22" name="Rounded Rectangle 28">
              <a:extLst>
                <a:ext uri="{FF2B5EF4-FFF2-40B4-BE49-F238E27FC236}">
                  <a16:creationId xmlns:a16="http://schemas.microsoft.com/office/drawing/2014/main" id="{10780F47-1780-438B-A725-1924F57BAF60}"/>
                </a:ext>
              </a:extLst>
            </p:cNvPr>
            <p:cNvSpPr/>
            <p:nvPr/>
          </p:nvSpPr>
          <p:spPr>
            <a:xfrm>
              <a:off x="3882740" y="3140968"/>
              <a:ext cx="1121308" cy="689330"/>
            </a:xfrm>
            <a:prstGeom prst="round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ea typeface="Open Sans" panose="020B0606030504020204" pitchFamily="34" charset="0"/>
                  <a:cs typeface="Arial" panose="020B0604020202020204" pitchFamily="34" charset="0"/>
                </a:rPr>
                <a:t>Autistic adults</a:t>
              </a:r>
            </a:p>
          </p:txBody>
        </p:sp>
        <p:sp>
          <p:nvSpPr>
            <p:cNvPr id="23" name="Rounded Rectangle 28">
              <a:extLst>
                <a:ext uri="{FF2B5EF4-FFF2-40B4-BE49-F238E27FC236}">
                  <a16:creationId xmlns:a16="http://schemas.microsoft.com/office/drawing/2014/main" id="{91B944BF-AD4D-40F2-A196-9185B92EFBF5}"/>
                </a:ext>
              </a:extLst>
            </p:cNvPr>
            <p:cNvSpPr/>
            <p:nvPr/>
          </p:nvSpPr>
          <p:spPr>
            <a:xfrm>
              <a:off x="2195736" y="3174897"/>
              <a:ext cx="1235707" cy="689330"/>
            </a:xfrm>
            <a:prstGeom prst="round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ea typeface="Open Sans" panose="020B0606030504020204" pitchFamily="34" charset="0"/>
                  <a:cs typeface="Arial" panose="020B0604020202020204" pitchFamily="34" charset="0"/>
                </a:rPr>
                <a:t>Participants</a:t>
              </a:r>
            </a:p>
          </p:txBody>
        </p:sp>
        <p:sp>
          <p:nvSpPr>
            <p:cNvPr id="28" name="Right Arrow 60">
              <a:extLst>
                <a:ext uri="{FF2B5EF4-FFF2-40B4-BE49-F238E27FC236}">
                  <a16:creationId xmlns:a16="http://schemas.microsoft.com/office/drawing/2014/main" id="{9A8F7922-26A0-4907-9EC0-C330E49E0861}"/>
                </a:ext>
              </a:extLst>
            </p:cNvPr>
            <p:cNvSpPr/>
            <p:nvPr/>
          </p:nvSpPr>
          <p:spPr>
            <a:xfrm rot="5400000">
              <a:off x="4309674" y="4063558"/>
              <a:ext cx="267438" cy="132807"/>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Arial" panose="020B0604020202020204" pitchFamily="34" charset="0"/>
                <a:ea typeface="Open Sans" panose="020B0606030504020204" pitchFamily="34" charset="0"/>
                <a:cs typeface="Arial" panose="020B0604020202020204" pitchFamily="34" charset="0"/>
              </a:endParaRPr>
            </a:p>
          </p:txBody>
        </p:sp>
        <p:sp>
          <p:nvSpPr>
            <p:cNvPr id="31" name="Right Arrow 60">
              <a:extLst>
                <a:ext uri="{FF2B5EF4-FFF2-40B4-BE49-F238E27FC236}">
                  <a16:creationId xmlns:a16="http://schemas.microsoft.com/office/drawing/2014/main" id="{9AC3534F-670A-4DDC-A919-D506661DBE78}"/>
                </a:ext>
              </a:extLst>
            </p:cNvPr>
            <p:cNvSpPr/>
            <p:nvPr/>
          </p:nvSpPr>
          <p:spPr>
            <a:xfrm rot="5400000">
              <a:off x="5551910" y="4063558"/>
              <a:ext cx="267438" cy="132807"/>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Arial" panose="020B0604020202020204" pitchFamily="34" charset="0"/>
                <a:ea typeface="Open Sans" panose="020B0606030504020204" pitchFamily="34" charset="0"/>
                <a:cs typeface="Arial" panose="020B0604020202020204" pitchFamily="34" charset="0"/>
              </a:endParaRPr>
            </a:p>
          </p:txBody>
        </p:sp>
        <p:sp>
          <p:nvSpPr>
            <p:cNvPr id="32" name="Right Arrow 60">
              <a:extLst>
                <a:ext uri="{FF2B5EF4-FFF2-40B4-BE49-F238E27FC236}">
                  <a16:creationId xmlns:a16="http://schemas.microsoft.com/office/drawing/2014/main" id="{58EB144E-53A5-465A-A323-9D3A8E708AC6}"/>
                </a:ext>
              </a:extLst>
            </p:cNvPr>
            <p:cNvSpPr/>
            <p:nvPr/>
          </p:nvSpPr>
          <p:spPr>
            <a:xfrm rot="5400000">
              <a:off x="8071866" y="4044386"/>
              <a:ext cx="267438" cy="132807"/>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Arial" panose="020B0604020202020204" pitchFamily="34" charset="0"/>
                <a:ea typeface="Open Sans" panose="020B0606030504020204" pitchFamily="34" charset="0"/>
                <a:cs typeface="Arial" panose="020B0604020202020204" pitchFamily="34" charset="0"/>
              </a:endParaRPr>
            </a:p>
          </p:txBody>
        </p:sp>
        <p:sp>
          <p:nvSpPr>
            <p:cNvPr id="33" name="Rounded Rectangle 28">
              <a:extLst>
                <a:ext uri="{FF2B5EF4-FFF2-40B4-BE49-F238E27FC236}">
                  <a16:creationId xmlns:a16="http://schemas.microsoft.com/office/drawing/2014/main" id="{E03BD8C4-B6D0-4B0A-8D15-34BFCB840F04}"/>
                </a:ext>
              </a:extLst>
            </p:cNvPr>
            <p:cNvSpPr/>
            <p:nvPr/>
          </p:nvSpPr>
          <p:spPr>
            <a:xfrm>
              <a:off x="6367212" y="3140968"/>
              <a:ext cx="1085108" cy="689330"/>
            </a:xfrm>
            <a:prstGeom prst="round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ea typeface="Open Sans" panose="020B0606030504020204" pitchFamily="34" charset="0"/>
                  <a:cs typeface="Arial" panose="020B0604020202020204" pitchFamily="34" charset="0"/>
                </a:rPr>
                <a:t>Parents /carers</a:t>
              </a:r>
            </a:p>
          </p:txBody>
        </p:sp>
        <p:sp>
          <p:nvSpPr>
            <p:cNvPr id="34" name="Right Arrow 60">
              <a:extLst>
                <a:ext uri="{FF2B5EF4-FFF2-40B4-BE49-F238E27FC236}">
                  <a16:creationId xmlns:a16="http://schemas.microsoft.com/office/drawing/2014/main" id="{8C3D2568-BA03-4FC4-A5BB-00973EEB2571}"/>
                </a:ext>
              </a:extLst>
            </p:cNvPr>
            <p:cNvSpPr/>
            <p:nvPr/>
          </p:nvSpPr>
          <p:spPr>
            <a:xfrm rot="5400000">
              <a:off x="6832046" y="4052074"/>
              <a:ext cx="267438" cy="132807"/>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Arial" panose="020B0604020202020204" pitchFamily="34" charset="0"/>
                <a:ea typeface="Open Sans" panose="020B0606030504020204" pitchFamily="34" charset="0"/>
                <a:cs typeface="Arial" panose="020B0604020202020204" pitchFamily="34" charset="0"/>
              </a:endParaRPr>
            </a:p>
          </p:txBody>
        </p:sp>
        <p:sp>
          <p:nvSpPr>
            <p:cNvPr id="35" name="Rounded Rectangle 28">
              <a:extLst>
                <a:ext uri="{FF2B5EF4-FFF2-40B4-BE49-F238E27FC236}">
                  <a16:creationId xmlns:a16="http://schemas.microsoft.com/office/drawing/2014/main" id="{6D338D1B-A64F-492F-B473-A1CC12A777C3}"/>
                </a:ext>
              </a:extLst>
            </p:cNvPr>
            <p:cNvSpPr/>
            <p:nvPr/>
          </p:nvSpPr>
          <p:spPr>
            <a:xfrm>
              <a:off x="6532411" y="4428959"/>
              <a:ext cx="919909" cy="576064"/>
            </a:xfrm>
            <a:prstGeom prst="round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ea typeface="Open Sans" panose="020B0606030504020204" pitchFamily="34" charset="0"/>
                  <a:cs typeface="Arial" panose="020B0604020202020204" pitchFamily="34" charset="0"/>
                </a:rPr>
                <a:t>386</a:t>
              </a:r>
            </a:p>
          </p:txBody>
        </p:sp>
      </p:grpSp>
      <p:sp>
        <p:nvSpPr>
          <p:cNvPr id="36" name="Rounded Rectangle 14">
            <a:extLst>
              <a:ext uri="{FF2B5EF4-FFF2-40B4-BE49-F238E27FC236}">
                <a16:creationId xmlns:a16="http://schemas.microsoft.com/office/drawing/2014/main" id="{87AD6836-1018-49C1-ABD2-46392E154AC3}"/>
              </a:ext>
            </a:extLst>
          </p:cNvPr>
          <p:cNvSpPr/>
          <p:nvPr/>
        </p:nvSpPr>
        <p:spPr>
          <a:xfrm>
            <a:off x="3935760" y="1772816"/>
            <a:ext cx="2916324" cy="1562248"/>
          </a:xfrm>
          <a:prstGeom prst="round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GB" sz="10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endParaRPr lang="en-GB" sz="10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r>
              <a:rPr lang="en-GB" sz="1100" b="1" dirty="0">
                <a:solidFill>
                  <a:schemeClr val="tx1"/>
                </a:solidFill>
                <a:latin typeface="Arial" panose="020B0604020202020204" pitchFamily="34" charset="0"/>
                <a:ea typeface="Open Sans" panose="020B0606030504020204" pitchFamily="34" charset="0"/>
                <a:cs typeface="Arial" panose="020B0604020202020204" pitchFamily="34" charset="0"/>
              </a:rPr>
              <a:t>What do you think about the following terms  from 1 (do not like) to 5 (like very much)?</a:t>
            </a:r>
          </a:p>
          <a:p>
            <a:endParaRPr lang="en-GB" sz="1100" b="1" dirty="0">
              <a:solidFill>
                <a:schemeClr val="tx1"/>
              </a:solidFill>
              <a:latin typeface="Arial" panose="020B0604020202020204" pitchFamily="34" charset="0"/>
              <a:ea typeface="Open Sans" panose="020B0606030504020204" pitchFamily="34" charset="0"/>
              <a:cs typeface="Arial" panose="020B0604020202020204" pitchFamily="34" charset="0"/>
            </a:endParaRPr>
          </a:p>
          <a:p>
            <a:r>
              <a:rPr lang="en-GB" sz="1100" dirty="0">
                <a:solidFill>
                  <a:schemeClr val="tx1"/>
                </a:solidFill>
                <a:latin typeface="Arial" panose="020B0604020202020204" pitchFamily="34" charset="0"/>
                <a:ea typeface="Open Sans" panose="020B0606030504020204" pitchFamily="34" charset="0"/>
                <a:cs typeface="Arial" panose="020B0604020202020204" pitchFamily="34" charset="0"/>
              </a:rPr>
              <a:t>1. Autistic Spectrum Condition or ASC </a:t>
            </a:r>
          </a:p>
          <a:p>
            <a:r>
              <a:rPr lang="en-GB" sz="1100" dirty="0">
                <a:solidFill>
                  <a:schemeClr val="tx1"/>
                </a:solidFill>
                <a:latin typeface="Arial" panose="020B0604020202020204" pitchFamily="34" charset="0"/>
                <a:ea typeface="Open Sans" panose="020B0606030504020204" pitchFamily="34" charset="0"/>
                <a:cs typeface="Arial" panose="020B0604020202020204" pitchFamily="34" charset="0"/>
              </a:rPr>
              <a:t>2. Autistic</a:t>
            </a:r>
          </a:p>
          <a:p>
            <a:r>
              <a:rPr lang="en-GB" sz="1100" dirty="0">
                <a:solidFill>
                  <a:schemeClr val="tx1"/>
                </a:solidFill>
                <a:latin typeface="Arial" panose="020B0604020202020204" pitchFamily="34" charset="0"/>
                <a:ea typeface="Open Sans" panose="020B0606030504020204" pitchFamily="34" charset="0"/>
                <a:cs typeface="Arial" panose="020B0604020202020204" pitchFamily="34" charset="0"/>
              </a:rPr>
              <a:t>3. Autistic Spectrum Disorder (ASD)</a:t>
            </a:r>
          </a:p>
          <a:p>
            <a:r>
              <a:rPr lang="en-GB" sz="1100" dirty="0">
                <a:solidFill>
                  <a:schemeClr val="tx1"/>
                </a:solidFill>
                <a:latin typeface="Arial" panose="020B0604020202020204" pitchFamily="34" charset="0"/>
                <a:ea typeface="Open Sans" panose="020B0606030504020204" pitchFamily="34" charset="0"/>
                <a:cs typeface="Arial" panose="020B0604020202020204" pitchFamily="34" charset="0"/>
              </a:rPr>
              <a:t>4. On the autistic spectrum </a:t>
            </a:r>
            <a:endParaRPr lang="en-GB" sz="1100" dirty="0">
              <a:latin typeface="Arial" panose="020B0604020202020204" pitchFamily="34" charset="0"/>
              <a:ea typeface="Open Sans" panose="020B0606030504020204" pitchFamily="34" charset="0"/>
              <a:cs typeface="Arial" panose="020B0604020202020204" pitchFamily="34" charset="0"/>
            </a:endParaRPr>
          </a:p>
          <a:p>
            <a:pPr marL="342900" indent="-342900">
              <a:buFontTx/>
              <a:buAutoNum type="arabicPeriod"/>
            </a:pPr>
            <a:endParaRPr lang="en-GB" sz="10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342900" indent="-342900">
              <a:buAutoNum type="arabicPeriod"/>
            </a:pPr>
            <a:endParaRPr lang="en-GB" sz="1400" dirty="0">
              <a:solidFill>
                <a:schemeClr val="accent5">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37" name="Rounded Rectangle 41">
            <a:extLst>
              <a:ext uri="{FF2B5EF4-FFF2-40B4-BE49-F238E27FC236}">
                <a16:creationId xmlns:a16="http://schemas.microsoft.com/office/drawing/2014/main" id="{1DBD1ED5-5175-4BA2-92E0-258773C2C7B0}"/>
              </a:ext>
            </a:extLst>
          </p:cNvPr>
          <p:cNvSpPr/>
          <p:nvPr/>
        </p:nvSpPr>
        <p:spPr>
          <a:xfrm>
            <a:off x="6998090" y="1772816"/>
            <a:ext cx="2232248" cy="1551430"/>
          </a:xfrm>
          <a:prstGeom prst="round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GB" sz="10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endParaRPr lang="en-GB" sz="10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r>
              <a:rPr lang="en-GB" sz="1100" b="1" dirty="0">
                <a:solidFill>
                  <a:schemeClr val="tx1"/>
                </a:solidFill>
                <a:latin typeface="Arial" panose="020B0604020202020204" pitchFamily="34" charset="0"/>
                <a:ea typeface="Open Sans" panose="020B0606030504020204" pitchFamily="34" charset="0"/>
                <a:cs typeface="Arial" panose="020B0604020202020204" pitchFamily="34" charset="0"/>
              </a:rPr>
              <a:t>Which term do you prefer most? </a:t>
            </a:r>
          </a:p>
          <a:p>
            <a:endParaRPr lang="en-GB" sz="1100" b="1" dirty="0">
              <a:solidFill>
                <a:schemeClr val="tx1"/>
              </a:solidFill>
              <a:latin typeface="Arial" panose="020B0604020202020204" pitchFamily="34" charset="0"/>
              <a:ea typeface="Open Sans" panose="020B0606030504020204" pitchFamily="34" charset="0"/>
              <a:cs typeface="Arial" panose="020B0604020202020204" pitchFamily="34" charset="0"/>
            </a:endParaRPr>
          </a:p>
          <a:p>
            <a:r>
              <a:rPr lang="en-GB" sz="1100" dirty="0">
                <a:solidFill>
                  <a:schemeClr val="tx1"/>
                </a:solidFill>
                <a:latin typeface="Arial" panose="020B0604020202020204" pitchFamily="34" charset="0"/>
                <a:ea typeface="Open Sans" panose="020B0606030504020204" pitchFamily="34" charset="0"/>
                <a:cs typeface="Arial" panose="020B0604020202020204" pitchFamily="34" charset="0"/>
              </a:rPr>
              <a:t>1. Autistic Spectrum Condition</a:t>
            </a:r>
          </a:p>
          <a:p>
            <a:r>
              <a:rPr lang="en-GB" sz="1100" dirty="0">
                <a:solidFill>
                  <a:schemeClr val="tx1"/>
                </a:solidFill>
                <a:latin typeface="Arial" panose="020B0604020202020204" pitchFamily="34" charset="0"/>
                <a:ea typeface="Open Sans" panose="020B0606030504020204" pitchFamily="34" charset="0"/>
                <a:cs typeface="Arial" panose="020B0604020202020204" pitchFamily="34" charset="0"/>
              </a:rPr>
              <a:t>2. Autistic</a:t>
            </a:r>
          </a:p>
          <a:p>
            <a:r>
              <a:rPr lang="en-GB" sz="1100" dirty="0">
                <a:solidFill>
                  <a:schemeClr val="tx1"/>
                </a:solidFill>
                <a:latin typeface="Arial" panose="020B0604020202020204" pitchFamily="34" charset="0"/>
                <a:ea typeface="Open Sans" panose="020B0606030504020204" pitchFamily="34" charset="0"/>
                <a:cs typeface="Arial" panose="020B0604020202020204" pitchFamily="34" charset="0"/>
              </a:rPr>
              <a:t>3. Autistic Spectrum Disorder </a:t>
            </a:r>
          </a:p>
          <a:p>
            <a:r>
              <a:rPr lang="en-GB" sz="1100" dirty="0">
                <a:solidFill>
                  <a:schemeClr val="tx1"/>
                </a:solidFill>
                <a:latin typeface="Arial" panose="020B0604020202020204" pitchFamily="34" charset="0"/>
                <a:ea typeface="Open Sans" panose="020B0606030504020204" pitchFamily="34" charset="0"/>
                <a:cs typeface="Arial" panose="020B0604020202020204" pitchFamily="34" charset="0"/>
              </a:rPr>
              <a:t>4. On the autistic spectrum </a:t>
            </a:r>
          </a:p>
          <a:p>
            <a:r>
              <a:rPr lang="en-GB" sz="1100" dirty="0">
                <a:solidFill>
                  <a:schemeClr val="tx1"/>
                </a:solidFill>
                <a:latin typeface="Arial" panose="020B0604020202020204" pitchFamily="34" charset="0"/>
                <a:ea typeface="Open Sans" panose="020B0606030504020204" pitchFamily="34" charset="0"/>
                <a:cs typeface="Arial" panose="020B0604020202020204" pitchFamily="34" charset="0"/>
              </a:rPr>
              <a:t>5. Other</a:t>
            </a:r>
            <a:endParaRPr lang="en-GB" sz="1100" dirty="0">
              <a:latin typeface="Arial" panose="020B0604020202020204" pitchFamily="34" charset="0"/>
              <a:ea typeface="Open Sans" panose="020B0606030504020204" pitchFamily="34" charset="0"/>
              <a:cs typeface="Arial" panose="020B0604020202020204" pitchFamily="34" charset="0"/>
            </a:endParaRPr>
          </a:p>
          <a:p>
            <a:pPr marL="342900" indent="-342900">
              <a:buFontTx/>
              <a:buAutoNum type="arabicPeriod"/>
            </a:pPr>
            <a:endParaRPr lang="en-GB" sz="10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342900" indent="-342900">
              <a:buAutoNum type="arabicPeriod"/>
            </a:pPr>
            <a:endParaRPr lang="en-GB" sz="1400" dirty="0">
              <a:solidFill>
                <a:schemeClr val="accent5">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41" name="Rounded Rectangle 42">
            <a:extLst>
              <a:ext uri="{FF2B5EF4-FFF2-40B4-BE49-F238E27FC236}">
                <a16:creationId xmlns:a16="http://schemas.microsoft.com/office/drawing/2014/main" id="{CE39BCAC-FC32-41B2-B46F-C5E3485BDFF4}"/>
              </a:ext>
            </a:extLst>
          </p:cNvPr>
          <p:cNvSpPr/>
          <p:nvPr/>
        </p:nvSpPr>
        <p:spPr>
          <a:xfrm>
            <a:off x="9336360" y="1772816"/>
            <a:ext cx="1080120" cy="1535718"/>
          </a:xfrm>
          <a:prstGeom prst="round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GB" sz="10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algn="ctr"/>
            <a:r>
              <a:rPr lang="en-GB" sz="1200" dirty="0">
                <a:solidFill>
                  <a:schemeClr val="tx1"/>
                </a:solidFill>
                <a:latin typeface="Arial" panose="020B0604020202020204" pitchFamily="34" charset="0"/>
                <a:ea typeface="Open Sans" panose="020B0606030504020204" pitchFamily="34" charset="0"/>
                <a:cs typeface="Arial" panose="020B0604020202020204" pitchFamily="34" charset="0"/>
              </a:rPr>
              <a:t>Are there other terms you use to describe autism? </a:t>
            </a:r>
          </a:p>
          <a:p>
            <a:pPr marL="342900" indent="-342900">
              <a:buAutoNum type="arabicPeriod"/>
            </a:pPr>
            <a:endParaRPr lang="en-GB" sz="1200" dirty="0">
              <a:solidFill>
                <a:schemeClr val="accent5">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42" name="Right Arrow 40">
            <a:extLst>
              <a:ext uri="{FF2B5EF4-FFF2-40B4-BE49-F238E27FC236}">
                <a16:creationId xmlns:a16="http://schemas.microsoft.com/office/drawing/2014/main" id="{FDBB2836-67EE-4443-B2DE-88F8FED1789C}"/>
              </a:ext>
            </a:extLst>
          </p:cNvPr>
          <p:cNvSpPr/>
          <p:nvPr/>
        </p:nvSpPr>
        <p:spPr>
          <a:xfrm>
            <a:off x="3359696" y="2276872"/>
            <a:ext cx="477696" cy="144016"/>
          </a:xfrm>
          <a:prstGeom prst="rightArrow">
            <a:avLst/>
          </a:prstGeom>
          <a:solidFill>
            <a:srgbClr val="CC0000"/>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600" b="1">
              <a:latin typeface="Arial" panose="020B0604020202020204" pitchFamily="34" charset="0"/>
              <a:ea typeface="Open Sans" panose="020B0606030504020204" pitchFamily="34" charset="0"/>
              <a:cs typeface="Arial" panose="020B0604020202020204" pitchFamily="34" charset="0"/>
            </a:endParaRPr>
          </a:p>
        </p:txBody>
      </p:sp>
      <p:sp>
        <p:nvSpPr>
          <p:cNvPr id="43" name="Rounded Rectangle 44">
            <a:extLst>
              <a:ext uri="{FF2B5EF4-FFF2-40B4-BE49-F238E27FC236}">
                <a16:creationId xmlns:a16="http://schemas.microsoft.com/office/drawing/2014/main" id="{4BE2F72B-8BA8-434E-AE22-F84EE9141189}"/>
              </a:ext>
            </a:extLst>
          </p:cNvPr>
          <p:cNvSpPr/>
          <p:nvPr/>
        </p:nvSpPr>
        <p:spPr>
          <a:xfrm>
            <a:off x="1775520" y="1952836"/>
            <a:ext cx="1472892" cy="900100"/>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b="1" dirty="0">
                <a:solidFill>
                  <a:schemeClr val="tx1"/>
                </a:solidFill>
                <a:latin typeface="Arial" panose="020B0604020202020204" pitchFamily="34" charset="0"/>
                <a:ea typeface="Open Sans" panose="020B0606030504020204" pitchFamily="34" charset="0"/>
                <a:cs typeface="Arial" panose="020B0604020202020204" pitchFamily="34" charset="0"/>
              </a:rPr>
              <a:t>What was asked?</a:t>
            </a:r>
          </a:p>
        </p:txBody>
      </p:sp>
    </p:spTree>
    <p:extLst>
      <p:ext uri="{BB962C8B-B14F-4D97-AF65-F5344CB8AC3E}">
        <p14:creationId xmlns:p14="http://schemas.microsoft.com/office/powerpoint/2010/main" val="143597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4" grpId="0" animBg="1"/>
      <p:bldP spid="52" grpId="0" animBg="1"/>
      <p:bldP spid="36" grpId="0" animBg="1"/>
      <p:bldP spid="37" grpId="0" animBg="1"/>
      <p:bldP spid="41" grpId="0" animBg="1"/>
      <p:bldP spid="42"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2870</TotalTime>
  <Words>1271</Words>
  <Application>Microsoft Office PowerPoint</Application>
  <PresentationFormat>Widescreen</PresentationFormat>
  <Paragraphs>198</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COULTHARD, Laura (NHS COUNTY DURHAM CCG)</dc:creator>
  <cp:lastModifiedBy>COULTHARD, Laura (NHS COUNTY DURHAM CCG)</cp:lastModifiedBy>
  <cp:revision>52</cp:revision>
  <cp:lastPrinted>2021-11-24T14:18:42Z</cp:lastPrinted>
  <dcterms:created xsi:type="dcterms:W3CDTF">2021-09-07T13:28:08Z</dcterms:created>
  <dcterms:modified xsi:type="dcterms:W3CDTF">2021-11-25T11:48:10Z</dcterms:modified>
</cp:coreProperties>
</file>