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68" r:id="rId3"/>
    <p:sldId id="260" r:id="rId4"/>
    <p:sldId id="269" r:id="rId5"/>
    <p:sldId id="273" r:id="rId6"/>
    <p:sldId id="274" r:id="rId7"/>
    <p:sldId id="264" r:id="rId8"/>
    <p:sldId id="261" r:id="rId9"/>
    <p:sldId id="270" r:id="rId10"/>
    <p:sldId id="272" r:id="rId11"/>
    <p:sldId id="275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26" autoAdjust="0"/>
  </p:normalViewPr>
  <p:slideViewPr>
    <p:cSldViewPr>
      <p:cViewPr varScale="1">
        <p:scale>
          <a:sx n="78" d="100"/>
          <a:sy n="78" d="100"/>
        </p:scale>
        <p:origin x="15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C8394-7B08-42E5-9C6D-87486F1FAC52}" type="datetimeFigureOut">
              <a:rPr lang="en-GB" smtClean="0"/>
              <a:t>22/11/2021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CCD03-1BBC-489C-946E-8ACB82907D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25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6316D31-52DF-41A5-8365-C03A5FFCC71A}" type="slidenum">
              <a:rPr lang="en-US" altLang="en-US" sz="1200">
                <a:solidFill>
                  <a:prstClr val="black"/>
                </a:solidFill>
              </a:rPr>
              <a:pPr/>
              <a:t>1</a:t>
            </a:fld>
            <a:endParaRPr lang="en-US" alt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CCD03-1BBC-489C-946E-8ACB82907DF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415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7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8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066800"/>
            <a:ext cx="1943100" cy="50292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066800"/>
            <a:ext cx="5676900" cy="50292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78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72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99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918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67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33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071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2086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35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066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26797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646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066800"/>
            <a:ext cx="1943100" cy="50292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066800"/>
            <a:ext cx="5676900" cy="50292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21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938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11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70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32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802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471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1484313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2205038"/>
            <a:ext cx="77724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7" descr="Tees,%20Esk%20and%20Wear%20Valleys%20Col%20A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85738"/>
            <a:ext cx="39814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7" descr="clear lozenges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08050"/>
            <a:ext cx="8135937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8" descr="TEWV_maki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146800"/>
            <a:ext cx="662463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79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5D9E34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5D9E34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5D9E34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5D9E34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9pPr>
    </p:titleStyle>
    <p:bodyStyle>
      <a:lvl1pPr marL="287338" indent="-287338" algn="l" rtl="0" eaLnBrk="0" fontAlgn="base" hangingPunct="0">
        <a:spcBef>
          <a:spcPct val="20000"/>
        </a:spcBef>
        <a:spcAft>
          <a:spcPct val="20000"/>
        </a:spcAft>
        <a:buClr>
          <a:srgbClr val="CD0921"/>
        </a:buClr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60413" indent="-282575" algn="l" rtl="0" eaLnBrk="0" fontAlgn="base" hangingPunct="0">
        <a:spcBef>
          <a:spcPct val="20000"/>
        </a:spcBef>
        <a:spcAft>
          <a:spcPct val="20000"/>
        </a:spcAft>
        <a:buClr>
          <a:srgbClr val="5D9E34"/>
        </a:buClr>
        <a:buFont typeface="Wingdings" pitchFamily="2" charset="2"/>
        <a:buChar char="l"/>
        <a:defRPr>
          <a:solidFill>
            <a:schemeClr val="tx1"/>
          </a:solidFill>
          <a:latin typeface="+mn-lt"/>
          <a:ea typeface="+mn-ea"/>
        </a:defRPr>
      </a:lvl2pPr>
      <a:lvl3pPr marL="1239838" indent="-288925" algn="l" rtl="0" eaLnBrk="0" fontAlgn="base" hangingPunct="0">
        <a:spcBef>
          <a:spcPct val="20000"/>
        </a:spcBef>
        <a:spcAft>
          <a:spcPct val="20000"/>
        </a:spcAft>
        <a:buClr>
          <a:srgbClr val="0A77AD"/>
        </a:buClr>
        <a:buFont typeface="Wingdings" pitchFamily="2" charset="2"/>
        <a:buChar char="l"/>
        <a:defRPr>
          <a:solidFill>
            <a:schemeClr val="tx1"/>
          </a:solidFill>
          <a:latin typeface="+mn-lt"/>
          <a:ea typeface="+mn-ea"/>
        </a:defRPr>
      </a:lvl3pPr>
      <a:lvl4pPr marL="21320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5511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300831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46551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92271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37991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1484313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2205038"/>
            <a:ext cx="77724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7" descr="Tees,%20Esk%20and%20Wear%20Valleys%20Col%20A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85738"/>
            <a:ext cx="39814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7" descr="clear lozenges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08050"/>
            <a:ext cx="8135937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8" descr="TEWV_maki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6146800"/>
            <a:ext cx="6624637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914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Arial" pitchFamily="100" charset="0"/>
          <a:ea typeface="ＭＳ Ｐゴシック" pitchFamily="34" charset="-128"/>
          <a:cs typeface="ＭＳ Ｐゴシック" pitchFamily="10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Arial" pitchFamily="100" charset="0"/>
          <a:ea typeface="ＭＳ Ｐゴシック" pitchFamily="34" charset="-128"/>
          <a:cs typeface="ＭＳ Ｐゴシック" pitchFamily="10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Arial" pitchFamily="100" charset="0"/>
          <a:ea typeface="ＭＳ Ｐゴシック" pitchFamily="34" charset="-128"/>
          <a:cs typeface="ＭＳ Ｐゴシック" pitchFamily="10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76AE"/>
          </a:solidFill>
          <a:latin typeface="Arial" pitchFamily="100" charset="0"/>
          <a:ea typeface="ＭＳ Ｐゴシック" pitchFamily="34" charset="-128"/>
          <a:cs typeface="ＭＳ Ｐゴシック" pitchFamily="10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5D9E34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5D9E34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5D9E34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5D9E34"/>
          </a:solidFill>
          <a:latin typeface="Arial" pitchFamily="100" charset="0"/>
          <a:ea typeface="ＭＳ Ｐゴシック" pitchFamily="100" charset="-128"/>
          <a:cs typeface="ＭＳ Ｐゴシック" pitchFamily="100" charset="-128"/>
        </a:defRPr>
      </a:lvl9pPr>
    </p:titleStyle>
    <p:bodyStyle>
      <a:lvl1pPr marL="287338" indent="-287338" algn="l" rtl="0" eaLnBrk="0" fontAlgn="base" hangingPunct="0">
        <a:spcBef>
          <a:spcPct val="20000"/>
        </a:spcBef>
        <a:spcAft>
          <a:spcPct val="20000"/>
        </a:spcAft>
        <a:buClr>
          <a:srgbClr val="CD0921"/>
        </a:buClr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60413" indent="-282575" algn="l" rtl="0" eaLnBrk="0" fontAlgn="base" hangingPunct="0">
        <a:spcBef>
          <a:spcPct val="20000"/>
        </a:spcBef>
        <a:spcAft>
          <a:spcPct val="20000"/>
        </a:spcAft>
        <a:buClr>
          <a:srgbClr val="5D9E34"/>
        </a:buClr>
        <a:buFont typeface="Wingdings" pitchFamily="2" charset="2"/>
        <a:buChar char="l"/>
        <a:defRPr>
          <a:solidFill>
            <a:schemeClr val="tx1"/>
          </a:solidFill>
          <a:latin typeface="+mn-lt"/>
          <a:ea typeface="ＭＳ Ｐゴシック" pitchFamily="34" charset="-128"/>
        </a:defRPr>
      </a:lvl2pPr>
      <a:lvl3pPr marL="1239838" indent="-288925" algn="l" rtl="0" eaLnBrk="0" fontAlgn="base" hangingPunct="0">
        <a:spcBef>
          <a:spcPct val="20000"/>
        </a:spcBef>
        <a:spcAft>
          <a:spcPct val="20000"/>
        </a:spcAft>
        <a:buClr>
          <a:srgbClr val="0A77AD"/>
        </a:buClr>
        <a:buFont typeface="Wingdings" pitchFamily="2" charset="2"/>
        <a:buChar char="l"/>
        <a:defRPr>
          <a:solidFill>
            <a:schemeClr val="tx1"/>
          </a:solidFill>
          <a:latin typeface="+mn-lt"/>
          <a:ea typeface="ＭＳ Ｐゴシック" pitchFamily="34" charset="-128"/>
        </a:defRPr>
      </a:lvl3pPr>
      <a:lvl4pPr marL="21320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34" charset="-128"/>
        </a:defRPr>
      </a:lvl4pPr>
      <a:lvl5pPr marL="25511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34" charset="-128"/>
        </a:defRPr>
      </a:lvl5pPr>
      <a:lvl6pPr marL="300831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46551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92271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4379913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rachael.allen13@nhs.net" TargetMode="External"/><Relationship Id="rId2" Type="http://schemas.openxmlformats.org/officeDocument/2006/relationships/hyperlink" Target="mailto:jill.raeburn@nhs.ne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untydurhamccg.nhs.uk/our-work/needs-led-neurodevelopmental-pathway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mp"/><Relationship Id="rId4" Type="http://schemas.openxmlformats.org/officeDocument/2006/relationships/hyperlink" Target="https://teesvalleyccg.nhs.uk/our-work/darlington-needs-led-neurodevelopmental-pathway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en-US" dirty="0"/>
              <a:t>County Durham and Darlington </a:t>
            </a:r>
            <a:br>
              <a:rPr lang="en-US" altLang="en-US" dirty="0"/>
            </a:br>
            <a:r>
              <a:rPr lang="en-US" altLang="en-US" dirty="0"/>
              <a:t>Needs Led Neurodevelopmental Pathway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8888" y="3933825"/>
            <a:ext cx="6400800" cy="1752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latin typeface="+mj-lt"/>
                <a:ea typeface="MS PGothic" pitchFamily="34" charset="-128"/>
              </a:rPr>
              <a:t>Jill </a:t>
            </a:r>
            <a:r>
              <a:rPr lang="en-US" dirty="0" err="1">
                <a:latin typeface="+mj-lt"/>
                <a:ea typeface="MS PGothic" pitchFamily="34" charset="-128"/>
              </a:rPr>
              <a:t>Raeburn,</a:t>
            </a:r>
            <a:r>
              <a:rPr lang="en-US" dirty="0">
                <a:latin typeface="+mj-lt"/>
                <a:ea typeface="MS PGothic" pitchFamily="34" charset="-128"/>
              </a:rPr>
              <a:t> Service Manager</a:t>
            </a:r>
          </a:p>
          <a:p>
            <a:pPr>
              <a:defRPr/>
            </a:pPr>
            <a:r>
              <a:rPr lang="en-US" dirty="0">
                <a:latin typeface="+mj-lt"/>
                <a:ea typeface="MS PGothic" pitchFamily="34" charset="-128"/>
              </a:rPr>
              <a:t>Rachael Allen, Team Manager</a:t>
            </a:r>
          </a:p>
          <a:p>
            <a:pPr>
              <a:defRPr/>
            </a:pPr>
            <a:r>
              <a:rPr lang="en-US" dirty="0">
                <a:latin typeface="+mj-lt"/>
                <a:ea typeface="MS PGothic" pitchFamily="34" charset="-128"/>
              </a:rPr>
              <a:t>County Durham &amp; Darlington CAMHS</a:t>
            </a:r>
          </a:p>
        </p:txBody>
      </p:sp>
    </p:spTree>
    <p:extLst>
      <p:ext uri="{BB962C8B-B14F-4D97-AF65-F5344CB8AC3E}">
        <p14:creationId xmlns:p14="http://schemas.microsoft.com/office/powerpoint/2010/main" val="2672125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00CDF-61A3-437B-9FE6-7266457E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579709"/>
            <a:ext cx="7124328" cy="829345"/>
          </a:xfrm>
        </p:spPr>
        <p:txBody>
          <a:bodyPr/>
          <a:lstStyle/>
          <a:p>
            <a:pPr algn="ctr"/>
            <a:br>
              <a:rPr lang="en-GB" dirty="0"/>
            </a:br>
            <a:r>
              <a:rPr lang="en-GB" dirty="0"/>
              <a:t>Further information / queries?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65D6D-85C7-4C2C-8EBE-D22356FC5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3645024"/>
            <a:ext cx="7772400" cy="2050889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>
                <a:hlinkClick r:id="rId2"/>
              </a:rPr>
              <a:t>jill.raeburn@nhs.net</a:t>
            </a:r>
            <a:r>
              <a:rPr lang="en-GB" dirty="0"/>
              <a:t> </a:t>
            </a:r>
          </a:p>
          <a:p>
            <a:pPr marL="0" indent="0" algn="ctr">
              <a:buNone/>
            </a:pPr>
            <a:r>
              <a:rPr lang="en-GB" dirty="0">
                <a:hlinkClick r:id="rId3"/>
              </a:rPr>
              <a:t>rachael.allen13@nhs.net</a:t>
            </a:r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CCA50F-690A-487C-8EBE-6880D20067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28156" r="53937" b="26700"/>
          <a:stretch/>
        </p:blipFill>
        <p:spPr>
          <a:xfrm flipH="1">
            <a:off x="2123728" y="4653136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72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84313"/>
            <a:ext cx="8424936" cy="685800"/>
          </a:xfrm>
        </p:spPr>
        <p:txBody>
          <a:bodyPr/>
          <a:lstStyle/>
          <a:p>
            <a:r>
              <a:rPr lang="en-GB" dirty="0"/>
              <a:t>What do we mean by Neurodevelopmental?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2205038"/>
            <a:ext cx="8137276" cy="3895725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Lifelong </a:t>
            </a:r>
          </a:p>
          <a:p>
            <a:r>
              <a:rPr lang="en-GB" dirty="0"/>
              <a:t>Difficulties including:</a:t>
            </a:r>
            <a:br>
              <a:rPr lang="en-GB" dirty="0"/>
            </a:br>
            <a:r>
              <a:rPr lang="en-GB" dirty="0"/>
              <a:t>Cognition, language, motor development, attention, emotional regulation, social communication</a:t>
            </a:r>
          </a:p>
          <a:p>
            <a:r>
              <a:rPr lang="en-GB" dirty="0"/>
              <a:t>Evidence that neurodevelopmental conditions co-occur</a:t>
            </a:r>
          </a:p>
          <a:p>
            <a:r>
              <a:rPr lang="en-GB" dirty="0"/>
              <a:t>Two of the most common Neurodevelopmental conditions are ADHD and Autism</a:t>
            </a:r>
          </a:p>
          <a:p>
            <a:endParaRPr lang="en-GB" dirty="0"/>
          </a:p>
        </p:txBody>
      </p:sp>
      <p:pic>
        <p:nvPicPr>
          <p:cNvPr id="1026" name="Picture 2" descr="C:\Users\honeye\AppData\Local\Microsoft\Windows\INetCache\IE\P67MMH6U\medical-use-of-mdma-illustration-colorful-brain-activity-330496148-1068x60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60848"/>
            <a:ext cx="2623134" cy="1476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122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C250E-DCBC-477C-9E24-FD125A4C5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“Needs led?”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E0743-3EAF-4F32-8085-81B8A7DED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Parents highlighted the importance of needs being met, regardless of diagnosis</a:t>
            </a:r>
          </a:p>
          <a:p>
            <a:r>
              <a:rPr lang="en-GB" dirty="0"/>
              <a:t>Confusion over what services were available without diagnosis</a:t>
            </a:r>
          </a:p>
          <a:p>
            <a:r>
              <a:rPr lang="en-GB" dirty="0"/>
              <a:t>Importance of a culture change across the system away from diagnosis</a:t>
            </a:r>
          </a:p>
        </p:txBody>
      </p:sp>
    </p:spTree>
    <p:extLst>
      <p:ext uri="{BB962C8B-B14F-4D97-AF65-F5344CB8AC3E}">
        <p14:creationId xmlns:p14="http://schemas.microsoft.com/office/powerpoint/2010/main" val="3645843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DB62-DB2D-4835-9852-58EA8345C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Needs Led Offer/Bubble of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08DAA-FB29-4815-ABA5-F141479DE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2205038"/>
            <a:ext cx="4176836" cy="3895725"/>
          </a:xfrm>
        </p:spPr>
        <p:txBody>
          <a:bodyPr/>
          <a:lstStyle/>
          <a:p>
            <a:r>
              <a:rPr lang="en-GB" dirty="0"/>
              <a:t>Information brought together for the local area </a:t>
            </a:r>
          </a:p>
          <a:p>
            <a:r>
              <a:rPr lang="en-GB" dirty="0"/>
              <a:t>Additional funding available to minimise ‘gaps’ identified </a:t>
            </a:r>
            <a:r>
              <a:rPr lang="en-GB" dirty="0" err="1"/>
              <a:t>eg</a:t>
            </a:r>
            <a:r>
              <a:rPr lang="en-GB" dirty="0"/>
              <a:t> Contact service in Darlington</a:t>
            </a:r>
          </a:p>
          <a:p>
            <a:r>
              <a:rPr lang="en-GB" dirty="0"/>
              <a:t>Emphasis on support and advice being available regardless of diagnosis   </a:t>
            </a:r>
          </a:p>
        </p:txBody>
      </p:sp>
      <p:pic>
        <p:nvPicPr>
          <p:cNvPr id="5" name="Picture 4" descr="Graphical user interface, diagram, text&#10;&#10;Description automatically generated">
            <a:extLst>
              <a:ext uri="{FF2B5EF4-FFF2-40B4-BE49-F238E27FC236}">
                <a16:creationId xmlns:a16="http://schemas.microsoft.com/office/drawing/2014/main" id="{D6FB07AF-72BD-4D73-99B3-476679D326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8" t="21215" r="13775"/>
          <a:stretch/>
        </p:blipFill>
        <p:spPr>
          <a:xfrm>
            <a:off x="4756922" y="2280692"/>
            <a:ext cx="422188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57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8E1CB-1E78-40BE-93B0-FDB2155C1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50" y="1340768"/>
            <a:ext cx="7772400" cy="685800"/>
          </a:xfrm>
        </p:spPr>
        <p:txBody>
          <a:bodyPr/>
          <a:lstStyle/>
          <a:p>
            <a:r>
              <a:rPr lang="en-GB" dirty="0"/>
              <a:t>Neurodevelopmental Assessment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2D012-469E-48D1-BA71-8C465FBB3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750" y="2026568"/>
            <a:ext cx="7772400" cy="4210744"/>
          </a:xfrm>
        </p:spPr>
        <p:txBody>
          <a:bodyPr/>
          <a:lstStyle/>
          <a:p>
            <a:r>
              <a:rPr lang="en-GB" dirty="0"/>
              <a:t>TEWV service</a:t>
            </a:r>
          </a:p>
          <a:p>
            <a:r>
              <a:rPr lang="en-GB" dirty="0"/>
              <a:t>Brings together previous Autism and ADHD assessment pathways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CCG investment to increase capacity to meet increased demand/reduce waiting lists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E04BBED-2369-48C5-937A-268DB9D525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2" t="39806" r="24013" b="17962"/>
          <a:stretch/>
        </p:blipFill>
        <p:spPr>
          <a:xfrm>
            <a:off x="2195736" y="3430825"/>
            <a:ext cx="3600400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12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Referral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form has three sections: for professional who knows the child/young person well, family/carers and young person</a:t>
            </a:r>
          </a:p>
          <a:p>
            <a:r>
              <a:rPr lang="en-GB" dirty="0"/>
              <a:t>Professional submits the completed form which is reviewed by multi-agency panel</a:t>
            </a:r>
          </a:p>
          <a:p>
            <a:r>
              <a:rPr lang="en-GB" dirty="0"/>
              <a:t>Based on information available, feedback to referrer and family on whether neurodevelopmental assessment indicated </a:t>
            </a:r>
          </a:p>
          <a:p>
            <a:r>
              <a:rPr lang="en-GB" dirty="0"/>
              <a:t>Local support offer available before, during and after assessment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7890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16587-EB8B-4768-B8F0-E48B4B0E2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72" y="2780928"/>
            <a:ext cx="3168724" cy="216496"/>
          </a:xfrm>
        </p:spPr>
        <p:txBody>
          <a:bodyPr/>
          <a:lstStyle/>
          <a:p>
            <a:r>
              <a:rPr lang="en-GB" dirty="0"/>
              <a:t>County Durham Pathway </a:t>
            </a:r>
          </a:p>
        </p:txBody>
      </p:sp>
      <p:pic>
        <p:nvPicPr>
          <p:cNvPr id="85" name="Picture 8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09F3EB7D-1E9A-4E91-A58E-8803782030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50" t="19905" r="44203" b="4741"/>
          <a:stretch/>
        </p:blipFill>
        <p:spPr>
          <a:xfrm>
            <a:off x="971600" y="1278766"/>
            <a:ext cx="3456384" cy="49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19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EA902-CA38-478A-BA6D-C748E2E5F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239" y="1958694"/>
            <a:ext cx="4104828" cy="685800"/>
          </a:xfrm>
        </p:spPr>
        <p:txBody>
          <a:bodyPr/>
          <a:lstStyle/>
          <a:p>
            <a:r>
              <a:rPr lang="en-GB" sz="1800" dirty="0">
                <a:hlinkClick r:id="rId3"/>
              </a:rPr>
              <a:t>https://countydurhamccg.nhs.uk/our-work/needs-led-neurodevelopmental-pathway/</a:t>
            </a:r>
            <a:r>
              <a:rPr lang="en-GB" sz="1800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EDA17F-F7AB-4E11-BDC1-218F51F64C1B}"/>
              </a:ext>
            </a:extLst>
          </p:cNvPr>
          <p:cNvSpPr/>
          <p:nvPr/>
        </p:nvSpPr>
        <p:spPr>
          <a:xfrm>
            <a:off x="4764932" y="1858582"/>
            <a:ext cx="41048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hlinkClick r:id="rId4"/>
              </a:rPr>
              <a:t>https://teesvalleyccg.nhs.uk/our-work/darlington-needs-led-neurodevelopmental-pathway/</a:t>
            </a:r>
            <a:r>
              <a:rPr lang="en-GB" b="1" dirty="0"/>
              <a:t>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F70CF3A-A71A-4E90-A61D-26019A1CD437}"/>
              </a:ext>
            </a:extLst>
          </p:cNvPr>
          <p:cNvSpPr txBox="1">
            <a:spLocks/>
          </p:cNvSpPr>
          <p:nvPr/>
        </p:nvSpPr>
        <p:spPr bwMode="auto">
          <a:xfrm>
            <a:off x="715344" y="1272894"/>
            <a:ext cx="762838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76A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76AE"/>
                </a:solidFill>
                <a:latin typeface="Arial" pitchFamily="100" charset="0"/>
                <a:ea typeface="ＭＳ Ｐゴシック" pitchFamily="100" charset="-128"/>
                <a:cs typeface="ＭＳ Ｐゴシック" pitchFamily="10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76AE"/>
                </a:solidFill>
                <a:latin typeface="Arial" pitchFamily="100" charset="0"/>
                <a:ea typeface="ＭＳ Ｐゴシック" pitchFamily="100" charset="-128"/>
                <a:cs typeface="ＭＳ Ｐゴシック" pitchFamily="10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76AE"/>
                </a:solidFill>
                <a:latin typeface="Arial" pitchFamily="100" charset="0"/>
                <a:ea typeface="ＭＳ Ｐゴシック" pitchFamily="100" charset="-128"/>
                <a:cs typeface="ＭＳ Ｐゴシック" pitchFamily="10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76AE"/>
                </a:solidFill>
                <a:latin typeface="Arial" pitchFamily="100" charset="0"/>
                <a:ea typeface="ＭＳ Ｐゴシック" pitchFamily="100" charset="-128"/>
                <a:cs typeface="ＭＳ Ｐゴシック" pitchFamily="10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D9E34"/>
                </a:solidFill>
                <a:latin typeface="Arial" pitchFamily="100" charset="0"/>
                <a:ea typeface="ＭＳ Ｐゴシック" pitchFamily="100" charset="-128"/>
                <a:cs typeface="ＭＳ Ｐゴシック" pitchFamily="10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D9E34"/>
                </a:solidFill>
                <a:latin typeface="Arial" pitchFamily="100" charset="0"/>
                <a:ea typeface="ＭＳ Ｐゴシック" pitchFamily="100" charset="-128"/>
                <a:cs typeface="ＭＳ Ｐゴシック" pitchFamily="10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D9E34"/>
                </a:solidFill>
                <a:latin typeface="Arial" pitchFamily="100" charset="0"/>
                <a:ea typeface="ＭＳ Ｐゴシック" pitchFamily="100" charset="-128"/>
                <a:cs typeface="ＭＳ Ｐゴシック" pitchFamily="10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D9E34"/>
                </a:solidFill>
                <a:latin typeface="Arial" pitchFamily="100" charset="0"/>
                <a:ea typeface="ＭＳ Ｐゴシック" pitchFamily="100" charset="-128"/>
                <a:cs typeface="ＭＳ Ｐゴシック" pitchFamily="100" charset="-128"/>
              </a:defRPr>
            </a:lvl9pPr>
          </a:lstStyle>
          <a:p>
            <a:r>
              <a:rPr lang="en-GB" kern="0" dirty="0"/>
              <a:t>CCG hosted websites</a:t>
            </a:r>
          </a:p>
        </p:txBody>
      </p:sp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D1B741C-ED17-43A9-86D3-2F3494A632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7" r="2750"/>
          <a:stretch/>
        </p:blipFill>
        <p:spPr>
          <a:xfrm>
            <a:off x="629816" y="2942953"/>
            <a:ext cx="7884368" cy="299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778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892F2-CF9D-4D35-84A1-5A6D3B0AE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1340768"/>
            <a:ext cx="7772400" cy="685800"/>
          </a:xfrm>
        </p:spPr>
        <p:txBody>
          <a:bodyPr/>
          <a:lstStyle/>
          <a:p>
            <a:r>
              <a:rPr lang="en-GB" dirty="0"/>
              <a:t>Changes that Families/Carers will see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C2161-C023-47BD-800F-CA4B7EDA6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054289"/>
            <a:ext cx="8208912" cy="3895725"/>
          </a:xfrm>
        </p:spPr>
        <p:txBody>
          <a:bodyPr/>
          <a:lstStyle/>
          <a:p>
            <a:r>
              <a:rPr lang="en-GB" sz="1900" dirty="0"/>
              <a:t>Go Live dates:    Darlington April 2021	Co Durham October 2021 </a:t>
            </a:r>
          </a:p>
          <a:p>
            <a:r>
              <a:rPr lang="en-GB" sz="1900" dirty="0"/>
              <a:t>Availability of local website</a:t>
            </a:r>
          </a:p>
          <a:p>
            <a:r>
              <a:rPr lang="en-GB" sz="1900" dirty="0"/>
              <a:t>Improved access to advice and information on what support is available, regardless of diagnosis</a:t>
            </a:r>
          </a:p>
          <a:p>
            <a:r>
              <a:rPr lang="en-GB" sz="1900" dirty="0"/>
              <a:t>Introduction of Referral Form</a:t>
            </a:r>
          </a:p>
          <a:p>
            <a:r>
              <a:rPr lang="en-GB" sz="1900" dirty="0"/>
              <a:t>Early feedback on whether this will progress to further clinical assessment – replacing previous time within a CAMHS mental health team</a:t>
            </a:r>
          </a:p>
          <a:p>
            <a:r>
              <a:rPr lang="en-GB" sz="1900" dirty="0"/>
              <a:t>Single assessment process for Autism and ADHD</a:t>
            </a:r>
          </a:p>
          <a:p>
            <a:r>
              <a:rPr lang="en-GB" sz="1900" dirty="0"/>
              <a:t>Improved communication – TEWV are working with service user and carer groups to improve this, and are contacting families regularly with suggestions of support that is available</a:t>
            </a:r>
          </a:p>
        </p:txBody>
      </p:sp>
    </p:spTree>
    <p:extLst>
      <p:ext uri="{BB962C8B-B14F-4D97-AF65-F5344CB8AC3E}">
        <p14:creationId xmlns:p14="http://schemas.microsoft.com/office/powerpoint/2010/main" val="120032971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5D9E34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00" charset="0"/>
            <a:ea typeface="ＭＳ Ｐゴシック" pitchFamily="100" charset="-128"/>
            <a:cs typeface="ＭＳ Ｐゴシック" pitchFamily="10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00" charset="0"/>
            <a:ea typeface="ＭＳ Ｐゴシック" pitchFamily="100" charset="-128"/>
            <a:cs typeface="ＭＳ Ｐゴシック" pitchFamily="100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">
      <a:dk1>
        <a:srgbClr val="000000"/>
      </a:dk1>
      <a:lt1>
        <a:srgbClr val="FFFFFF"/>
      </a:lt1>
      <a:dk2>
        <a:srgbClr val="5D9E34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00" charset="0"/>
            <a:ea typeface="ＭＳ Ｐゴシック" pitchFamily="100" charset="-128"/>
            <a:cs typeface="ＭＳ Ｐゴシック" pitchFamily="10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00" charset="0"/>
            <a:ea typeface="ＭＳ Ｐゴシック" pitchFamily="100" charset="-128"/>
            <a:cs typeface="ＭＳ Ｐゴシック" pitchFamily="100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1647</TotalTime>
  <Words>378</Words>
  <Application>Microsoft Office PowerPoint</Application>
  <PresentationFormat>On-screen Show (4:3)</PresentationFormat>
  <Paragraphs>51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Blank Presentation</vt:lpstr>
      <vt:lpstr>1_Blank Presentation</vt:lpstr>
      <vt:lpstr>County Durham and Darlington  Needs Led Neurodevelopmental Pathway</vt:lpstr>
      <vt:lpstr>What do we mean by Neurodevelopmental?</vt:lpstr>
      <vt:lpstr>Why “Needs led?”</vt:lpstr>
      <vt:lpstr>Needs Led Offer/Bubble of Support</vt:lpstr>
      <vt:lpstr>Neurodevelopmental Assessment Team</vt:lpstr>
      <vt:lpstr>Referral Process</vt:lpstr>
      <vt:lpstr>County Durham Pathway </vt:lpstr>
      <vt:lpstr>https://countydurhamccg.nhs.uk/our-work/needs-led-neurodevelopmental-pathway/ </vt:lpstr>
      <vt:lpstr>Changes that Families/Carers will see</vt:lpstr>
      <vt:lpstr> Further information / queries? </vt:lpstr>
    </vt:vector>
  </TitlesOfParts>
  <Company>Tees, Esk and Wear Valleys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Neurodevelopmental Pathway</dc:title>
  <dc:creator>Emma Honey</dc:creator>
  <cp:lastModifiedBy>RAEBURN, Jill (TEES, ESK AND WEAR VALLEYS NHS FOUNDATION TRUST)</cp:lastModifiedBy>
  <cp:revision>6</cp:revision>
  <dcterms:created xsi:type="dcterms:W3CDTF">2021-04-27T08:13:52Z</dcterms:created>
  <dcterms:modified xsi:type="dcterms:W3CDTF">2021-11-22T15:48:40Z</dcterms:modified>
</cp:coreProperties>
</file>