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8" r:id="rId3"/>
    <p:sldId id="260" r:id="rId4"/>
    <p:sldId id="269" r:id="rId5"/>
    <p:sldId id="273" r:id="rId6"/>
    <p:sldId id="274" r:id="rId7"/>
    <p:sldId id="264" r:id="rId8"/>
    <p:sldId id="261" r:id="rId9"/>
    <p:sldId id="270" r:id="rId10"/>
    <p:sldId id="272" r:id="rId11"/>
    <p:sldId id="275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C8394-7B08-42E5-9C6D-87486F1FAC52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CCD03-1BBC-489C-946E-8ACB82907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5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6316D31-52DF-41A5-8365-C03A5FFCC71A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CD03-1BBC-489C-946E-8ACB82907D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1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7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7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7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18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3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0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086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5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66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679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6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2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38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7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2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02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71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484313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205038"/>
            <a:ext cx="77724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 descr="Tees,%20Esk%20and%20Wear%20Valleys%20Col%20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5738"/>
            <a:ext cx="3981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clear lozenge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1359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TEWV_maki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46800"/>
            <a:ext cx="66246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79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20000"/>
        </a:spcAft>
        <a:buClr>
          <a:srgbClr val="CD0921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2575" algn="l" rtl="0" eaLnBrk="0" fontAlgn="base" hangingPunct="0">
        <a:spcBef>
          <a:spcPct val="20000"/>
        </a:spcBef>
        <a:spcAft>
          <a:spcPct val="20000"/>
        </a:spcAft>
        <a:buClr>
          <a:srgbClr val="5D9E34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2pPr>
      <a:lvl3pPr marL="1239838" indent="-288925" algn="l" rtl="0" eaLnBrk="0" fontAlgn="base" hangingPunct="0">
        <a:spcBef>
          <a:spcPct val="20000"/>
        </a:spcBef>
        <a:spcAft>
          <a:spcPct val="20000"/>
        </a:spcAft>
        <a:buClr>
          <a:srgbClr val="0A77AD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3pPr>
      <a:lvl4pPr marL="2132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484313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205038"/>
            <a:ext cx="77724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 descr="Tees,%20Esk%20and%20Wear%20Valleys%20Col%20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5738"/>
            <a:ext cx="3981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clear lozenge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1359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TEWV_maki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46800"/>
            <a:ext cx="66246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4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34" charset="-128"/>
          <a:cs typeface="ＭＳ Ｐゴシック" pitchFamily="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34" charset="-128"/>
          <a:cs typeface="ＭＳ Ｐゴシック" pitchFamily="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34" charset="-128"/>
          <a:cs typeface="ＭＳ Ｐゴシック" pitchFamily="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34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20000"/>
        </a:spcAft>
        <a:buClr>
          <a:srgbClr val="CD0921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60413" indent="-282575" algn="l" rtl="0" eaLnBrk="0" fontAlgn="base" hangingPunct="0">
        <a:spcBef>
          <a:spcPct val="20000"/>
        </a:spcBef>
        <a:spcAft>
          <a:spcPct val="20000"/>
        </a:spcAft>
        <a:buClr>
          <a:srgbClr val="5D9E34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1239838" indent="-288925" algn="l" rtl="0" eaLnBrk="0" fontAlgn="base" hangingPunct="0">
        <a:spcBef>
          <a:spcPct val="20000"/>
        </a:spcBef>
        <a:spcAft>
          <a:spcPct val="20000"/>
        </a:spcAft>
        <a:buClr>
          <a:srgbClr val="0A77AD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2132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achael.allen13@nhs.net" TargetMode="External"/><Relationship Id="rId2" Type="http://schemas.openxmlformats.org/officeDocument/2006/relationships/hyperlink" Target="mailto:jill.raeburn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tydurhamccg.nhs.uk/our-work/needs-led-neurodevelopmental-pathwa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hyperlink" Target="https://teesvalleyccg.nhs.uk/our-work/darlington-needs-led-neurodevelopmental-pathwa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County Durham and Darlington </a:t>
            </a:r>
            <a:br>
              <a:rPr lang="en-US" altLang="en-US" dirty="0"/>
            </a:br>
            <a:r>
              <a:rPr lang="en-US" altLang="en-US" dirty="0"/>
              <a:t>Needs Led Neurodevelopmental Pathway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3933825"/>
            <a:ext cx="64008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+mj-lt"/>
                <a:ea typeface="MS PGothic" pitchFamily="34" charset="-128"/>
              </a:rPr>
              <a:t>Jill </a:t>
            </a:r>
            <a:r>
              <a:rPr lang="en-US" dirty="0" err="1">
                <a:latin typeface="+mj-lt"/>
                <a:ea typeface="MS PGothic" pitchFamily="34" charset="-128"/>
              </a:rPr>
              <a:t>Raeburn,</a:t>
            </a:r>
            <a:r>
              <a:rPr lang="en-US" dirty="0">
                <a:latin typeface="+mj-lt"/>
                <a:ea typeface="MS PGothic" pitchFamily="34" charset="-128"/>
              </a:rPr>
              <a:t> Service Manager</a:t>
            </a:r>
          </a:p>
          <a:p>
            <a:pPr>
              <a:defRPr/>
            </a:pPr>
            <a:r>
              <a:rPr lang="en-US" dirty="0">
                <a:latin typeface="+mj-lt"/>
                <a:ea typeface="MS PGothic" pitchFamily="34" charset="-128"/>
              </a:rPr>
              <a:t>Rachael Allen, Team Manager</a:t>
            </a:r>
          </a:p>
          <a:p>
            <a:pPr>
              <a:defRPr/>
            </a:pPr>
            <a:r>
              <a:rPr lang="en-US" dirty="0">
                <a:latin typeface="+mj-lt"/>
                <a:ea typeface="MS PGothic" pitchFamily="34" charset="-128"/>
              </a:rPr>
              <a:t>County Durham &amp; Darlington CAMHS</a:t>
            </a:r>
          </a:p>
        </p:txBody>
      </p:sp>
    </p:spTree>
    <p:extLst>
      <p:ext uri="{BB962C8B-B14F-4D97-AF65-F5344CB8AC3E}">
        <p14:creationId xmlns:p14="http://schemas.microsoft.com/office/powerpoint/2010/main" val="267212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0CDF-61A3-437B-9FE6-7266457E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579709"/>
            <a:ext cx="7124328" cy="829345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Further information / queries?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65D6D-85C7-4C2C-8EBE-D22356FC5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645024"/>
            <a:ext cx="7772400" cy="205088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jill.raeburn@nhs.net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rachael.allen13@nhs.net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CA50F-690A-487C-8EBE-6880D20067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28156" r="53937" b="26700"/>
          <a:stretch/>
        </p:blipFill>
        <p:spPr>
          <a:xfrm flipH="1">
            <a:off x="2123728" y="4653136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7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313"/>
            <a:ext cx="8424936" cy="685800"/>
          </a:xfrm>
        </p:spPr>
        <p:txBody>
          <a:bodyPr/>
          <a:lstStyle/>
          <a:p>
            <a:r>
              <a:rPr lang="en-GB" dirty="0"/>
              <a:t>What do we mean by Neurodevelopmental?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205038"/>
            <a:ext cx="8137276" cy="389572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Lifelong </a:t>
            </a:r>
          </a:p>
          <a:p>
            <a:r>
              <a:rPr lang="en-GB" dirty="0"/>
              <a:t>Difficulties including:</a:t>
            </a:r>
            <a:br>
              <a:rPr lang="en-GB" dirty="0"/>
            </a:br>
            <a:r>
              <a:rPr lang="en-GB" dirty="0"/>
              <a:t>Cognition, language, motor development, attention, emotional regulation, social communication</a:t>
            </a:r>
          </a:p>
          <a:p>
            <a:r>
              <a:rPr lang="en-GB" dirty="0"/>
              <a:t>Evidence that neurodevelopmental conditions co-occur</a:t>
            </a:r>
          </a:p>
          <a:p>
            <a:r>
              <a:rPr lang="en-GB" dirty="0"/>
              <a:t>Two of the most common Neurodevelopmental conditions are ADHD and Autism</a:t>
            </a:r>
          </a:p>
          <a:p>
            <a:endParaRPr lang="en-GB" dirty="0"/>
          </a:p>
        </p:txBody>
      </p:sp>
      <p:pic>
        <p:nvPicPr>
          <p:cNvPr id="1026" name="Picture 2" descr="C:\Users\honeye\AppData\Local\Microsoft\Windows\INetCache\IE\P67MMH6U\medical-use-of-mdma-illustration-colorful-brain-activity-330496148-1068x6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623134" cy="14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2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250E-DCBC-477C-9E24-FD125A4C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“Needs led?”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E0743-3EAF-4F32-8085-81B8A7DED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Parents highlighted the importance of needs being met, regardless of diagnosis</a:t>
            </a:r>
          </a:p>
          <a:p>
            <a:r>
              <a:rPr lang="en-GB" dirty="0"/>
              <a:t>Confusion over what services were available without diagnosis</a:t>
            </a:r>
          </a:p>
          <a:p>
            <a:r>
              <a:rPr lang="en-GB" dirty="0"/>
              <a:t>Importance of a culture change across the system away from diagnosis</a:t>
            </a:r>
          </a:p>
        </p:txBody>
      </p:sp>
    </p:spTree>
    <p:extLst>
      <p:ext uri="{BB962C8B-B14F-4D97-AF65-F5344CB8AC3E}">
        <p14:creationId xmlns:p14="http://schemas.microsoft.com/office/powerpoint/2010/main" val="364584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DB62-DB2D-4835-9852-58EA8345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Needs Led Offer/Bubble of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8DAA-FB29-4815-ABA5-F141479D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205038"/>
            <a:ext cx="4176836" cy="3895725"/>
          </a:xfrm>
        </p:spPr>
        <p:txBody>
          <a:bodyPr/>
          <a:lstStyle/>
          <a:p>
            <a:r>
              <a:rPr lang="en-GB" dirty="0"/>
              <a:t>Information brought together for the local area </a:t>
            </a:r>
          </a:p>
          <a:p>
            <a:r>
              <a:rPr lang="en-GB" dirty="0"/>
              <a:t>Additional funding available to minimise ‘gaps’ identified </a:t>
            </a:r>
            <a:r>
              <a:rPr lang="en-GB" dirty="0" err="1"/>
              <a:t>eg</a:t>
            </a:r>
            <a:r>
              <a:rPr lang="en-GB" dirty="0"/>
              <a:t> Contact service in Darlington</a:t>
            </a:r>
          </a:p>
          <a:p>
            <a:r>
              <a:rPr lang="en-GB" dirty="0"/>
              <a:t>Emphasis on support and advice being available regardless of diagnosis   </a:t>
            </a:r>
          </a:p>
        </p:txBody>
      </p:sp>
      <p:pic>
        <p:nvPicPr>
          <p:cNvPr id="5" name="Picture 4" descr="Graphical user interface, diagram, text&#10;&#10;Description automatically generated">
            <a:extLst>
              <a:ext uri="{FF2B5EF4-FFF2-40B4-BE49-F238E27FC236}">
                <a16:creationId xmlns:a16="http://schemas.microsoft.com/office/drawing/2014/main" id="{D6FB07AF-72BD-4D73-99B3-476679D32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21215" r="13775"/>
          <a:stretch/>
        </p:blipFill>
        <p:spPr>
          <a:xfrm>
            <a:off x="4756922" y="2280692"/>
            <a:ext cx="422188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E1CB-1E78-40BE-93B0-FDB2155C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50" y="1340768"/>
            <a:ext cx="7772400" cy="685800"/>
          </a:xfrm>
        </p:spPr>
        <p:txBody>
          <a:bodyPr/>
          <a:lstStyle/>
          <a:p>
            <a:r>
              <a:rPr lang="en-GB" dirty="0"/>
              <a:t>Neurodevelopmental Assessment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2D012-469E-48D1-BA71-8C465FBB3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50" y="2026568"/>
            <a:ext cx="7772400" cy="4210744"/>
          </a:xfrm>
        </p:spPr>
        <p:txBody>
          <a:bodyPr/>
          <a:lstStyle/>
          <a:p>
            <a:r>
              <a:rPr lang="en-GB" dirty="0"/>
              <a:t>TEWV service</a:t>
            </a:r>
          </a:p>
          <a:p>
            <a:r>
              <a:rPr lang="en-GB" dirty="0"/>
              <a:t>Brings together previous Autism and ADHD assessment pathways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CCG investment to increase capacity to meet increased demand/reduce waiting lists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04BBED-2369-48C5-937A-268DB9D52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39806" r="24013" b="17962"/>
          <a:stretch/>
        </p:blipFill>
        <p:spPr>
          <a:xfrm>
            <a:off x="2195736" y="3430825"/>
            <a:ext cx="36004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1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Referral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form has three sections: for professional who knows the child/young person well, family/carers and young person</a:t>
            </a:r>
          </a:p>
          <a:p>
            <a:r>
              <a:rPr lang="en-GB" dirty="0"/>
              <a:t>Professional submits the completed form which is reviewed by multi-agency panel</a:t>
            </a:r>
          </a:p>
          <a:p>
            <a:r>
              <a:rPr lang="en-GB" dirty="0"/>
              <a:t>Based on information available, feedback to referrer and family on whether neurodevelopmental assessment indicated </a:t>
            </a:r>
          </a:p>
          <a:p>
            <a:r>
              <a:rPr lang="en-GB" dirty="0"/>
              <a:t>Local support offer available before, during and after assessment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89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6587-EB8B-4768-B8F0-E48B4B0E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72" y="2780928"/>
            <a:ext cx="3168724" cy="216496"/>
          </a:xfrm>
        </p:spPr>
        <p:txBody>
          <a:bodyPr/>
          <a:lstStyle/>
          <a:p>
            <a:r>
              <a:rPr lang="en-GB" dirty="0"/>
              <a:t>County Durham Pathway </a:t>
            </a:r>
          </a:p>
        </p:txBody>
      </p:sp>
      <p:pic>
        <p:nvPicPr>
          <p:cNvPr id="85" name="Picture 8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9F3EB7D-1E9A-4E91-A58E-880378203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0" t="19905" r="44203" b="4741"/>
          <a:stretch/>
        </p:blipFill>
        <p:spPr>
          <a:xfrm>
            <a:off x="971600" y="1278766"/>
            <a:ext cx="3456384" cy="49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A902-CA38-478A-BA6D-C748E2E5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39" y="1958694"/>
            <a:ext cx="4104828" cy="685800"/>
          </a:xfrm>
        </p:spPr>
        <p:txBody>
          <a:bodyPr/>
          <a:lstStyle/>
          <a:p>
            <a:r>
              <a:rPr lang="en-GB" sz="1800" dirty="0">
                <a:hlinkClick r:id="rId3"/>
              </a:rPr>
              <a:t>https://countydurhamccg.nhs.uk/our-work/needs-led-neurodevelopmental-pathway/</a:t>
            </a:r>
            <a:r>
              <a:rPr lang="en-GB" sz="1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DA17F-F7AB-4E11-BDC1-218F51F64C1B}"/>
              </a:ext>
            </a:extLst>
          </p:cNvPr>
          <p:cNvSpPr/>
          <p:nvPr/>
        </p:nvSpPr>
        <p:spPr>
          <a:xfrm>
            <a:off x="4764932" y="1858582"/>
            <a:ext cx="4104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hlinkClick r:id="rId4"/>
              </a:rPr>
              <a:t>https://teesvalleyccg.nhs.uk/our-work/darlington-needs-led-neurodevelopmental-pathway/</a:t>
            </a:r>
            <a:r>
              <a:rPr lang="en-GB" b="1" dirty="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70CF3A-A71A-4E90-A61D-26019A1CD437}"/>
              </a:ext>
            </a:extLst>
          </p:cNvPr>
          <p:cNvSpPr txBox="1">
            <a:spLocks/>
          </p:cNvSpPr>
          <p:nvPr/>
        </p:nvSpPr>
        <p:spPr bwMode="auto">
          <a:xfrm>
            <a:off x="715344" y="1272894"/>
            <a:ext cx="762838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9pPr>
          </a:lstStyle>
          <a:p>
            <a:r>
              <a:rPr lang="en-GB" kern="0" dirty="0"/>
              <a:t>CCG hosted websites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1B741C-ED17-43A9-86D3-2F3494A632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r="2750"/>
          <a:stretch/>
        </p:blipFill>
        <p:spPr>
          <a:xfrm>
            <a:off x="629816" y="2942953"/>
            <a:ext cx="7884368" cy="29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7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92F2-CF9D-4D35-84A1-5A6D3B0AE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340768"/>
            <a:ext cx="7772400" cy="685800"/>
          </a:xfrm>
        </p:spPr>
        <p:txBody>
          <a:bodyPr/>
          <a:lstStyle/>
          <a:p>
            <a:r>
              <a:rPr lang="en-GB" dirty="0"/>
              <a:t>Changes that Families/Carers will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C2161-C023-47BD-800F-CA4B7EDA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54289"/>
            <a:ext cx="8208912" cy="3895725"/>
          </a:xfrm>
        </p:spPr>
        <p:txBody>
          <a:bodyPr/>
          <a:lstStyle/>
          <a:p>
            <a:r>
              <a:rPr lang="en-GB" sz="1900" dirty="0"/>
              <a:t>Go Live dates:    Darlington April 2021	Co Durham October 2021 </a:t>
            </a:r>
          </a:p>
          <a:p>
            <a:r>
              <a:rPr lang="en-GB" sz="1900" dirty="0"/>
              <a:t>Availability of local website</a:t>
            </a:r>
          </a:p>
          <a:p>
            <a:r>
              <a:rPr lang="en-GB" sz="1900" dirty="0"/>
              <a:t>Improved access to advice and information on what support is available, regardless of diagnosis</a:t>
            </a:r>
          </a:p>
          <a:p>
            <a:r>
              <a:rPr lang="en-GB" sz="1900" dirty="0"/>
              <a:t>Introduction of Referral Form</a:t>
            </a:r>
          </a:p>
          <a:p>
            <a:r>
              <a:rPr lang="en-GB" sz="1900" dirty="0"/>
              <a:t>Early feedback on whether this will progress to further clinical assessment – replacing previous time within a CAMHS mental health team</a:t>
            </a:r>
          </a:p>
          <a:p>
            <a:r>
              <a:rPr lang="en-GB" sz="1900" dirty="0"/>
              <a:t>Single assessment process for Autism and ADHD</a:t>
            </a:r>
          </a:p>
          <a:p>
            <a:r>
              <a:rPr lang="en-GB" sz="1900" dirty="0"/>
              <a:t>Improved communication – TEWV are working with service user and carer groups to improve this, and are contacting families regularly with suggestions of support that is available</a:t>
            </a:r>
          </a:p>
        </p:txBody>
      </p:sp>
    </p:spTree>
    <p:extLst>
      <p:ext uri="{BB962C8B-B14F-4D97-AF65-F5344CB8AC3E}">
        <p14:creationId xmlns:p14="http://schemas.microsoft.com/office/powerpoint/2010/main" val="12003297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5D9E34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0" charset="0"/>
            <a:ea typeface="ＭＳ Ｐゴシック" pitchFamily="100" charset="-128"/>
            <a:cs typeface="ＭＳ Ｐゴシック" pitchFamily="10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0" charset="0"/>
            <a:ea typeface="ＭＳ Ｐゴシック" pitchFamily="100" charset="-128"/>
            <a:cs typeface="ＭＳ Ｐゴシック" pitchFamily="10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5D9E34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0" charset="0"/>
            <a:ea typeface="ＭＳ Ｐゴシック" pitchFamily="100" charset="-128"/>
            <a:cs typeface="ＭＳ Ｐゴシック" pitchFamily="10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0" charset="0"/>
            <a:ea typeface="ＭＳ Ｐゴシック" pitchFamily="100" charset="-128"/>
            <a:cs typeface="ＭＳ Ｐゴシック" pitchFamily="10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1647</TotalTime>
  <Words>378</Words>
  <Application>Microsoft Office PowerPoint</Application>
  <PresentationFormat>On-screen Show (4:3)</PresentationFormat>
  <Paragraphs>51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Blank Presentation</vt:lpstr>
      <vt:lpstr>1_Blank Presentation</vt:lpstr>
      <vt:lpstr>County Durham and Darlington  Needs Led Neurodevelopmental Pathway</vt:lpstr>
      <vt:lpstr>What do we mean by Neurodevelopmental?</vt:lpstr>
      <vt:lpstr>Why “Needs led?”</vt:lpstr>
      <vt:lpstr>Needs Led Offer/Bubble of Support</vt:lpstr>
      <vt:lpstr>Neurodevelopmental Assessment Team</vt:lpstr>
      <vt:lpstr>Referral Process</vt:lpstr>
      <vt:lpstr>County Durham Pathway </vt:lpstr>
      <vt:lpstr>https://countydurhamccg.nhs.uk/our-work/needs-led-neurodevelopmental-pathway/ </vt:lpstr>
      <vt:lpstr>Changes that Families/Carers will see</vt:lpstr>
      <vt:lpstr> Further information / queries? </vt:lpstr>
    </vt:vector>
  </TitlesOfParts>
  <Company>Tees, Esk and Wear Valleys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Neurodevelopmental Pathway</dc:title>
  <dc:creator>Emma Honey</dc:creator>
  <cp:lastModifiedBy>RAEBURN, Jill (TEES, ESK AND WEAR VALLEYS NHS FOUNDATION TRUST)</cp:lastModifiedBy>
  <cp:revision>6</cp:revision>
  <dcterms:created xsi:type="dcterms:W3CDTF">2021-04-27T08:13:52Z</dcterms:created>
  <dcterms:modified xsi:type="dcterms:W3CDTF">2021-11-22T15:48:40Z</dcterms:modified>
</cp:coreProperties>
</file>