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9"/>
  </p:notesMasterIdLst>
  <p:sldIdLst>
    <p:sldId id="266" r:id="rId3"/>
    <p:sldId id="261" r:id="rId4"/>
    <p:sldId id="265" r:id="rId5"/>
    <p:sldId id="256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0715" autoAdjust="0"/>
  </p:normalViewPr>
  <p:slideViewPr>
    <p:cSldViewPr snapToGrid="0">
      <p:cViewPr varScale="1">
        <p:scale>
          <a:sx n="47" d="100"/>
          <a:sy n="47" d="100"/>
        </p:scale>
        <p:origin x="6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72F6DA-72EB-4DE3-A20D-9F069E1EA042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17AD4FC-0E24-4309-A9F9-5E33D0BD5BD2}">
      <dgm:prSet phldrT="[Text]"/>
      <dgm:spPr/>
      <dgm:t>
        <a:bodyPr/>
        <a:lstStyle/>
        <a:p>
          <a:r>
            <a:rPr lang="en-GB" dirty="0"/>
            <a:t>Integrated Care System (ICS)</a:t>
          </a:r>
        </a:p>
      </dgm:t>
    </dgm:pt>
    <dgm:pt modelId="{52A9F651-AACC-4479-8082-3E0D3F1ACF0E}" type="parTrans" cxnId="{81C23877-834E-4D73-BD29-7CF82BF007C4}">
      <dgm:prSet/>
      <dgm:spPr/>
      <dgm:t>
        <a:bodyPr/>
        <a:lstStyle/>
        <a:p>
          <a:endParaRPr lang="en-GB"/>
        </a:p>
      </dgm:t>
    </dgm:pt>
    <dgm:pt modelId="{5B4541F5-0749-4637-8611-8195163B8847}" type="sibTrans" cxnId="{81C23877-834E-4D73-BD29-7CF82BF007C4}">
      <dgm:prSet/>
      <dgm:spPr/>
      <dgm:t>
        <a:bodyPr/>
        <a:lstStyle/>
        <a:p>
          <a:endParaRPr lang="en-GB"/>
        </a:p>
      </dgm:t>
    </dgm:pt>
    <dgm:pt modelId="{6EEDD795-5C9A-42F9-B7BD-E3D313C329A4}">
      <dgm:prSet phldrT="[Text]"/>
      <dgm:spPr/>
      <dgm:t>
        <a:bodyPr/>
        <a:lstStyle/>
        <a:p>
          <a:r>
            <a:rPr lang="en-GB" dirty="0"/>
            <a:t>Integrated Care Board (ICB)</a:t>
          </a:r>
        </a:p>
      </dgm:t>
    </dgm:pt>
    <dgm:pt modelId="{7C97093E-83CD-47A0-A850-0672F14414CA}" type="parTrans" cxnId="{60B972C9-FF33-4899-B704-849203BB654B}">
      <dgm:prSet/>
      <dgm:spPr/>
      <dgm:t>
        <a:bodyPr/>
        <a:lstStyle/>
        <a:p>
          <a:endParaRPr lang="en-GB"/>
        </a:p>
      </dgm:t>
    </dgm:pt>
    <dgm:pt modelId="{84212D79-4B47-4170-987A-0D141EB1919D}" type="sibTrans" cxnId="{60B972C9-FF33-4899-B704-849203BB654B}">
      <dgm:prSet/>
      <dgm:spPr/>
      <dgm:t>
        <a:bodyPr/>
        <a:lstStyle/>
        <a:p>
          <a:endParaRPr lang="en-GB"/>
        </a:p>
      </dgm:t>
    </dgm:pt>
    <dgm:pt modelId="{3A4F2CDA-D4FB-433A-958E-8F2C2313CF70}">
      <dgm:prSet phldrT="[Text]"/>
      <dgm:spPr/>
      <dgm:t>
        <a:bodyPr/>
        <a:lstStyle/>
        <a:p>
          <a:r>
            <a:rPr lang="en-GB" dirty="0"/>
            <a:t>Regional Integrated Care Partnerships (ICP) (Central)</a:t>
          </a:r>
        </a:p>
      </dgm:t>
    </dgm:pt>
    <dgm:pt modelId="{E7433642-9FBC-440D-8E51-57F5508FF097}" type="parTrans" cxnId="{F694DE1A-505B-4F95-B51D-D073EDD8F4A5}">
      <dgm:prSet/>
      <dgm:spPr/>
      <dgm:t>
        <a:bodyPr/>
        <a:lstStyle/>
        <a:p>
          <a:endParaRPr lang="en-GB"/>
        </a:p>
      </dgm:t>
    </dgm:pt>
    <dgm:pt modelId="{3C32641E-C4E2-437B-B571-0B35299774A4}" type="sibTrans" cxnId="{F694DE1A-505B-4F95-B51D-D073EDD8F4A5}">
      <dgm:prSet/>
      <dgm:spPr/>
      <dgm:t>
        <a:bodyPr/>
        <a:lstStyle/>
        <a:p>
          <a:endParaRPr lang="en-GB"/>
        </a:p>
      </dgm:t>
    </dgm:pt>
    <dgm:pt modelId="{34F6C3A6-FF57-40EF-BE71-3F3E3CACC16C}">
      <dgm:prSet phldrT="[Text]"/>
      <dgm:spPr/>
      <dgm:t>
        <a:bodyPr/>
        <a:lstStyle/>
        <a:p>
          <a:r>
            <a:rPr lang="en-GB" dirty="0"/>
            <a:t>Delivered locally at place - County Durham Care Partnership</a:t>
          </a:r>
        </a:p>
      </dgm:t>
    </dgm:pt>
    <dgm:pt modelId="{8366226A-AE57-4758-804D-355684A4131D}" type="parTrans" cxnId="{E72A2C08-9177-488D-B4F7-53C78EB828E9}">
      <dgm:prSet/>
      <dgm:spPr/>
      <dgm:t>
        <a:bodyPr/>
        <a:lstStyle/>
        <a:p>
          <a:endParaRPr lang="en-GB"/>
        </a:p>
      </dgm:t>
    </dgm:pt>
    <dgm:pt modelId="{E3A3343B-2B68-40C2-A358-715995D412ED}" type="sibTrans" cxnId="{E72A2C08-9177-488D-B4F7-53C78EB828E9}">
      <dgm:prSet/>
      <dgm:spPr/>
      <dgm:t>
        <a:bodyPr/>
        <a:lstStyle/>
        <a:p>
          <a:endParaRPr lang="en-GB"/>
        </a:p>
      </dgm:t>
    </dgm:pt>
    <dgm:pt modelId="{322E2B3E-68C9-4758-B659-B1FFFF1CA02D}">
      <dgm:prSet phldrT="[Text]"/>
      <dgm:spPr/>
      <dgm:t>
        <a:bodyPr/>
        <a:lstStyle/>
        <a:p>
          <a:r>
            <a:rPr lang="en-GB" dirty="0"/>
            <a:t>Governed by the County Durham Integrated Care Partnership ICP</a:t>
          </a:r>
        </a:p>
      </dgm:t>
    </dgm:pt>
    <dgm:pt modelId="{1E317A47-A8AA-439D-B26E-9F4E2F52F963}" type="parTrans" cxnId="{CA55BB43-B0CC-415B-8F70-AD6E3310D3E3}">
      <dgm:prSet/>
      <dgm:spPr/>
      <dgm:t>
        <a:bodyPr/>
        <a:lstStyle/>
        <a:p>
          <a:endParaRPr lang="en-GB"/>
        </a:p>
      </dgm:t>
    </dgm:pt>
    <dgm:pt modelId="{089AE72C-6584-4620-B2A6-F23D34DE602B}" type="sibTrans" cxnId="{CA55BB43-B0CC-415B-8F70-AD6E3310D3E3}">
      <dgm:prSet/>
      <dgm:spPr/>
      <dgm:t>
        <a:bodyPr/>
        <a:lstStyle/>
        <a:p>
          <a:endParaRPr lang="en-GB"/>
        </a:p>
      </dgm:t>
    </dgm:pt>
    <dgm:pt modelId="{D215778E-3E23-40C1-B30C-F5426419A33A}" type="pres">
      <dgm:prSet presAssocID="{9772F6DA-72EB-4DE3-A20D-9F069E1EA042}" presName="cycle" presStyleCnt="0">
        <dgm:presLayoutVars>
          <dgm:dir/>
          <dgm:resizeHandles val="exact"/>
        </dgm:presLayoutVars>
      </dgm:prSet>
      <dgm:spPr/>
    </dgm:pt>
    <dgm:pt modelId="{1A65BC87-FBAB-4F8C-9142-F066B3782827}" type="pres">
      <dgm:prSet presAssocID="{617AD4FC-0E24-4309-A9F9-5E33D0BD5BD2}" presName="node" presStyleLbl="node1" presStyleIdx="0" presStyleCnt="5">
        <dgm:presLayoutVars>
          <dgm:bulletEnabled val="1"/>
        </dgm:presLayoutVars>
      </dgm:prSet>
      <dgm:spPr/>
    </dgm:pt>
    <dgm:pt modelId="{18C0DC7E-5EE0-4ADC-A139-1B858F8679BA}" type="pres">
      <dgm:prSet presAssocID="{617AD4FC-0E24-4309-A9F9-5E33D0BD5BD2}" presName="spNode" presStyleCnt="0"/>
      <dgm:spPr/>
    </dgm:pt>
    <dgm:pt modelId="{23BED562-0307-4870-86F8-ECD8E2F12955}" type="pres">
      <dgm:prSet presAssocID="{5B4541F5-0749-4637-8611-8195163B8847}" presName="sibTrans" presStyleLbl="sibTrans1D1" presStyleIdx="0" presStyleCnt="5"/>
      <dgm:spPr/>
    </dgm:pt>
    <dgm:pt modelId="{C630C692-C720-4FC6-BAA1-D87321D854A0}" type="pres">
      <dgm:prSet presAssocID="{6EEDD795-5C9A-42F9-B7BD-E3D313C329A4}" presName="node" presStyleLbl="node1" presStyleIdx="1" presStyleCnt="5">
        <dgm:presLayoutVars>
          <dgm:bulletEnabled val="1"/>
        </dgm:presLayoutVars>
      </dgm:prSet>
      <dgm:spPr/>
    </dgm:pt>
    <dgm:pt modelId="{D5824B3A-0EEA-4BAB-B21A-2644A667C905}" type="pres">
      <dgm:prSet presAssocID="{6EEDD795-5C9A-42F9-B7BD-E3D313C329A4}" presName="spNode" presStyleCnt="0"/>
      <dgm:spPr/>
    </dgm:pt>
    <dgm:pt modelId="{C4253814-1984-480F-B3D4-72C3438470F3}" type="pres">
      <dgm:prSet presAssocID="{84212D79-4B47-4170-987A-0D141EB1919D}" presName="sibTrans" presStyleLbl="sibTrans1D1" presStyleIdx="1" presStyleCnt="5"/>
      <dgm:spPr/>
    </dgm:pt>
    <dgm:pt modelId="{D51EF1CF-F5B1-4915-88AD-97BB1DB65529}" type="pres">
      <dgm:prSet presAssocID="{3A4F2CDA-D4FB-433A-958E-8F2C2313CF70}" presName="node" presStyleLbl="node1" presStyleIdx="2" presStyleCnt="5">
        <dgm:presLayoutVars>
          <dgm:bulletEnabled val="1"/>
        </dgm:presLayoutVars>
      </dgm:prSet>
      <dgm:spPr/>
    </dgm:pt>
    <dgm:pt modelId="{BAE9A4BE-5EC1-415C-B286-942FA3479A56}" type="pres">
      <dgm:prSet presAssocID="{3A4F2CDA-D4FB-433A-958E-8F2C2313CF70}" presName="spNode" presStyleCnt="0"/>
      <dgm:spPr/>
    </dgm:pt>
    <dgm:pt modelId="{875392BB-D2E0-4FD5-BFCA-695383A9E772}" type="pres">
      <dgm:prSet presAssocID="{3C32641E-C4E2-437B-B571-0B35299774A4}" presName="sibTrans" presStyleLbl="sibTrans1D1" presStyleIdx="2" presStyleCnt="5"/>
      <dgm:spPr/>
    </dgm:pt>
    <dgm:pt modelId="{34572682-11B4-40E1-98A2-4466E7743DAA}" type="pres">
      <dgm:prSet presAssocID="{34F6C3A6-FF57-40EF-BE71-3F3E3CACC16C}" presName="node" presStyleLbl="node1" presStyleIdx="3" presStyleCnt="5">
        <dgm:presLayoutVars>
          <dgm:bulletEnabled val="1"/>
        </dgm:presLayoutVars>
      </dgm:prSet>
      <dgm:spPr/>
    </dgm:pt>
    <dgm:pt modelId="{01C71D84-A0D2-4420-9AB6-B40EDE8C9366}" type="pres">
      <dgm:prSet presAssocID="{34F6C3A6-FF57-40EF-BE71-3F3E3CACC16C}" presName="spNode" presStyleCnt="0"/>
      <dgm:spPr/>
    </dgm:pt>
    <dgm:pt modelId="{AD0B3110-1F2D-4906-AFE4-1EFD077864D7}" type="pres">
      <dgm:prSet presAssocID="{E3A3343B-2B68-40C2-A358-715995D412ED}" presName="sibTrans" presStyleLbl="sibTrans1D1" presStyleIdx="3" presStyleCnt="5"/>
      <dgm:spPr/>
    </dgm:pt>
    <dgm:pt modelId="{3A58D652-2B82-4983-98F0-3B60DCEF7A13}" type="pres">
      <dgm:prSet presAssocID="{322E2B3E-68C9-4758-B659-B1FFFF1CA02D}" presName="node" presStyleLbl="node1" presStyleIdx="4" presStyleCnt="5">
        <dgm:presLayoutVars>
          <dgm:bulletEnabled val="1"/>
        </dgm:presLayoutVars>
      </dgm:prSet>
      <dgm:spPr/>
    </dgm:pt>
    <dgm:pt modelId="{33BCF04F-2DFA-48DC-B2E2-FCE42D93CDF0}" type="pres">
      <dgm:prSet presAssocID="{322E2B3E-68C9-4758-B659-B1FFFF1CA02D}" presName="spNode" presStyleCnt="0"/>
      <dgm:spPr/>
    </dgm:pt>
    <dgm:pt modelId="{46552504-A689-450F-B142-BEE24F648333}" type="pres">
      <dgm:prSet presAssocID="{089AE72C-6584-4620-B2A6-F23D34DE602B}" presName="sibTrans" presStyleLbl="sibTrans1D1" presStyleIdx="4" presStyleCnt="5"/>
      <dgm:spPr/>
    </dgm:pt>
  </dgm:ptLst>
  <dgm:cxnLst>
    <dgm:cxn modelId="{E72A2C08-9177-488D-B4F7-53C78EB828E9}" srcId="{9772F6DA-72EB-4DE3-A20D-9F069E1EA042}" destId="{34F6C3A6-FF57-40EF-BE71-3F3E3CACC16C}" srcOrd="3" destOrd="0" parTransId="{8366226A-AE57-4758-804D-355684A4131D}" sibTransId="{E3A3343B-2B68-40C2-A358-715995D412ED}"/>
    <dgm:cxn modelId="{F694DE1A-505B-4F95-B51D-D073EDD8F4A5}" srcId="{9772F6DA-72EB-4DE3-A20D-9F069E1EA042}" destId="{3A4F2CDA-D4FB-433A-958E-8F2C2313CF70}" srcOrd="2" destOrd="0" parTransId="{E7433642-9FBC-440D-8E51-57F5508FF097}" sibTransId="{3C32641E-C4E2-437B-B571-0B35299774A4}"/>
    <dgm:cxn modelId="{5F3E7232-9D0B-45C5-9DBD-34AFB37CBBBE}" type="presOf" srcId="{089AE72C-6584-4620-B2A6-F23D34DE602B}" destId="{46552504-A689-450F-B142-BEE24F648333}" srcOrd="0" destOrd="0" presId="urn:microsoft.com/office/officeart/2005/8/layout/cycle6"/>
    <dgm:cxn modelId="{9B69293A-7552-4AAC-9E21-94FB4A7F2035}" type="presOf" srcId="{34F6C3A6-FF57-40EF-BE71-3F3E3CACC16C}" destId="{34572682-11B4-40E1-98A2-4466E7743DAA}" srcOrd="0" destOrd="0" presId="urn:microsoft.com/office/officeart/2005/8/layout/cycle6"/>
    <dgm:cxn modelId="{7394DE3C-35CF-4CF7-87BA-B70F828B9361}" type="presOf" srcId="{617AD4FC-0E24-4309-A9F9-5E33D0BD5BD2}" destId="{1A65BC87-FBAB-4F8C-9142-F066B3782827}" srcOrd="0" destOrd="0" presId="urn:microsoft.com/office/officeart/2005/8/layout/cycle6"/>
    <dgm:cxn modelId="{2D50245B-D01E-45B8-9677-C3E25F39BCFE}" type="presOf" srcId="{E3A3343B-2B68-40C2-A358-715995D412ED}" destId="{AD0B3110-1F2D-4906-AFE4-1EFD077864D7}" srcOrd="0" destOrd="0" presId="urn:microsoft.com/office/officeart/2005/8/layout/cycle6"/>
    <dgm:cxn modelId="{CA55BB43-B0CC-415B-8F70-AD6E3310D3E3}" srcId="{9772F6DA-72EB-4DE3-A20D-9F069E1EA042}" destId="{322E2B3E-68C9-4758-B659-B1FFFF1CA02D}" srcOrd="4" destOrd="0" parTransId="{1E317A47-A8AA-439D-B26E-9F4E2F52F963}" sibTransId="{089AE72C-6584-4620-B2A6-F23D34DE602B}"/>
    <dgm:cxn modelId="{81C23877-834E-4D73-BD29-7CF82BF007C4}" srcId="{9772F6DA-72EB-4DE3-A20D-9F069E1EA042}" destId="{617AD4FC-0E24-4309-A9F9-5E33D0BD5BD2}" srcOrd="0" destOrd="0" parTransId="{52A9F651-AACC-4479-8082-3E0D3F1ACF0E}" sibTransId="{5B4541F5-0749-4637-8611-8195163B8847}"/>
    <dgm:cxn modelId="{25F64878-7300-476C-89BB-9AACA4DA53B4}" type="presOf" srcId="{3C32641E-C4E2-437B-B571-0B35299774A4}" destId="{875392BB-D2E0-4FD5-BFCA-695383A9E772}" srcOrd="0" destOrd="0" presId="urn:microsoft.com/office/officeart/2005/8/layout/cycle6"/>
    <dgm:cxn modelId="{9D9AF889-5CA2-46B5-9BE4-FB10F176FE00}" type="presOf" srcId="{84212D79-4B47-4170-987A-0D141EB1919D}" destId="{C4253814-1984-480F-B3D4-72C3438470F3}" srcOrd="0" destOrd="0" presId="urn:microsoft.com/office/officeart/2005/8/layout/cycle6"/>
    <dgm:cxn modelId="{E7383B8F-5243-4152-956D-6B011D83B135}" type="presOf" srcId="{322E2B3E-68C9-4758-B659-B1FFFF1CA02D}" destId="{3A58D652-2B82-4983-98F0-3B60DCEF7A13}" srcOrd="0" destOrd="0" presId="urn:microsoft.com/office/officeart/2005/8/layout/cycle6"/>
    <dgm:cxn modelId="{8D667795-C9AE-4B9B-A4F0-EC1F7A146C11}" type="presOf" srcId="{3A4F2CDA-D4FB-433A-958E-8F2C2313CF70}" destId="{D51EF1CF-F5B1-4915-88AD-97BB1DB65529}" srcOrd="0" destOrd="0" presId="urn:microsoft.com/office/officeart/2005/8/layout/cycle6"/>
    <dgm:cxn modelId="{02AC71A3-FDFD-426C-87B7-6ED41905285A}" type="presOf" srcId="{9772F6DA-72EB-4DE3-A20D-9F069E1EA042}" destId="{D215778E-3E23-40C1-B30C-F5426419A33A}" srcOrd="0" destOrd="0" presId="urn:microsoft.com/office/officeart/2005/8/layout/cycle6"/>
    <dgm:cxn modelId="{A68D03C8-1C6E-4CC9-84A7-9F1F41B84BCB}" type="presOf" srcId="{5B4541F5-0749-4637-8611-8195163B8847}" destId="{23BED562-0307-4870-86F8-ECD8E2F12955}" srcOrd="0" destOrd="0" presId="urn:microsoft.com/office/officeart/2005/8/layout/cycle6"/>
    <dgm:cxn modelId="{60B972C9-FF33-4899-B704-849203BB654B}" srcId="{9772F6DA-72EB-4DE3-A20D-9F069E1EA042}" destId="{6EEDD795-5C9A-42F9-B7BD-E3D313C329A4}" srcOrd="1" destOrd="0" parTransId="{7C97093E-83CD-47A0-A850-0672F14414CA}" sibTransId="{84212D79-4B47-4170-987A-0D141EB1919D}"/>
    <dgm:cxn modelId="{8BFCCAE3-5BE6-4F4F-8DE2-784151FED46A}" type="presOf" srcId="{6EEDD795-5C9A-42F9-B7BD-E3D313C329A4}" destId="{C630C692-C720-4FC6-BAA1-D87321D854A0}" srcOrd="0" destOrd="0" presId="urn:microsoft.com/office/officeart/2005/8/layout/cycle6"/>
    <dgm:cxn modelId="{C3F5616D-FD4D-4793-AC27-F1550728A611}" type="presParOf" srcId="{D215778E-3E23-40C1-B30C-F5426419A33A}" destId="{1A65BC87-FBAB-4F8C-9142-F066B3782827}" srcOrd="0" destOrd="0" presId="urn:microsoft.com/office/officeart/2005/8/layout/cycle6"/>
    <dgm:cxn modelId="{F9500525-1741-4C80-A44F-CC449031F601}" type="presParOf" srcId="{D215778E-3E23-40C1-B30C-F5426419A33A}" destId="{18C0DC7E-5EE0-4ADC-A139-1B858F8679BA}" srcOrd="1" destOrd="0" presId="urn:microsoft.com/office/officeart/2005/8/layout/cycle6"/>
    <dgm:cxn modelId="{53186919-95A1-445A-9D16-F5E504BB72C1}" type="presParOf" srcId="{D215778E-3E23-40C1-B30C-F5426419A33A}" destId="{23BED562-0307-4870-86F8-ECD8E2F12955}" srcOrd="2" destOrd="0" presId="urn:microsoft.com/office/officeart/2005/8/layout/cycle6"/>
    <dgm:cxn modelId="{2EFD146F-A33D-4E81-9037-61068679DB53}" type="presParOf" srcId="{D215778E-3E23-40C1-B30C-F5426419A33A}" destId="{C630C692-C720-4FC6-BAA1-D87321D854A0}" srcOrd="3" destOrd="0" presId="urn:microsoft.com/office/officeart/2005/8/layout/cycle6"/>
    <dgm:cxn modelId="{A0614675-2EB5-45F8-8195-C2A606EF79FD}" type="presParOf" srcId="{D215778E-3E23-40C1-B30C-F5426419A33A}" destId="{D5824B3A-0EEA-4BAB-B21A-2644A667C905}" srcOrd="4" destOrd="0" presId="urn:microsoft.com/office/officeart/2005/8/layout/cycle6"/>
    <dgm:cxn modelId="{8DA869DC-0683-4E2B-858D-2B459A379BFA}" type="presParOf" srcId="{D215778E-3E23-40C1-B30C-F5426419A33A}" destId="{C4253814-1984-480F-B3D4-72C3438470F3}" srcOrd="5" destOrd="0" presId="urn:microsoft.com/office/officeart/2005/8/layout/cycle6"/>
    <dgm:cxn modelId="{94D434EE-A68E-4E4D-95E2-A1885DDE3FBD}" type="presParOf" srcId="{D215778E-3E23-40C1-B30C-F5426419A33A}" destId="{D51EF1CF-F5B1-4915-88AD-97BB1DB65529}" srcOrd="6" destOrd="0" presId="urn:microsoft.com/office/officeart/2005/8/layout/cycle6"/>
    <dgm:cxn modelId="{E36017A8-9FCD-4C9B-824D-088FAF9A624E}" type="presParOf" srcId="{D215778E-3E23-40C1-B30C-F5426419A33A}" destId="{BAE9A4BE-5EC1-415C-B286-942FA3479A56}" srcOrd="7" destOrd="0" presId="urn:microsoft.com/office/officeart/2005/8/layout/cycle6"/>
    <dgm:cxn modelId="{9C08E7EC-A7CB-4AD6-BD7D-0CB8643C3F9F}" type="presParOf" srcId="{D215778E-3E23-40C1-B30C-F5426419A33A}" destId="{875392BB-D2E0-4FD5-BFCA-695383A9E772}" srcOrd="8" destOrd="0" presId="urn:microsoft.com/office/officeart/2005/8/layout/cycle6"/>
    <dgm:cxn modelId="{FCCC2143-3F53-4102-B879-151741765B3B}" type="presParOf" srcId="{D215778E-3E23-40C1-B30C-F5426419A33A}" destId="{34572682-11B4-40E1-98A2-4466E7743DAA}" srcOrd="9" destOrd="0" presId="urn:microsoft.com/office/officeart/2005/8/layout/cycle6"/>
    <dgm:cxn modelId="{58EA9F18-1AF4-488C-8090-4A26660A4877}" type="presParOf" srcId="{D215778E-3E23-40C1-B30C-F5426419A33A}" destId="{01C71D84-A0D2-4420-9AB6-B40EDE8C9366}" srcOrd="10" destOrd="0" presId="urn:microsoft.com/office/officeart/2005/8/layout/cycle6"/>
    <dgm:cxn modelId="{D3207066-4C1B-4180-B898-9F3A8960553D}" type="presParOf" srcId="{D215778E-3E23-40C1-B30C-F5426419A33A}" destId="{AD0B3110-1F2D-4906-AFE4-1EFD077864D7}" srcOrd="11" destOrd="0" presId="urn:microsoft.com/office/officeart/2005/8/layout/cycle6"/>
    <dgm:cxn modelId="{A1B85BBF-5CE9-46B9-A6A8-FF7E42698A34}" type="presParOf" srcId="{D215778E-3E23-40C1-B30C-F5426419A33A}" destId="{3A58D652-2B82-4983-98F0-3B60DCEF7A13}" srcOrd="12" destOrd="0" presId="urn:microsoft.com/office/officeart/2005/8/layout/cycle6"/>
    <dgm:cxn modelId="{54AEF7D5-38B0-4E8E-9C9A-BAABE08CD004}" type="presParOf" srcId="{D215778E-3E23-40C1-B30C-F5426419A33A}" destId="{33BCF04F-2DFA-48DC-B2E2-FCE42D93CDF0}" srcOrd="13" destOrd="0" presId="urn:microsoft.com/office/officeart/2005/8/layout/cycle6"/>
    <dgm:cxn modelId="{E989FB28-6FA8-4991-A61B-7A6CAFC3515F}" type="presParOf" srcId="{D215778E-3E23-40C1-B30C-F5426419A33A}" destId="{46552504-A689-450F-B142-BEE24F64833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5BC87-FBAB-4F8C-9142-F066B3782827}">
      <dsp:nvSpPr>
        <dsp:cNvPr id="0" name=""/>
        <dsp:cNvSpPr/>
      </dsp:nvSpPr>
      <dsp:spPr>
        <a:xfrm>
          <a:off x="2852383" y="1471"/>
          <a:ext cx="1789371" cy="11630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Integrated Care System (ICS)</a:t>
          </a:r>
        </a:p>
      </dsp:txBody>
      <dsp:txXfrm>
        <a:off x="2909160" y="58248"/>
        <a:ext cx="1675817" cy="1049537"/>
      </dsp:txXfrm>
    </dsp:sp>
    <dsp:sp modelId="{23BED562-0307-4870-86F8-ECD8E2F12955}">
      <dsp:nvSpPr>
        <dsp:cNvPr id="0" name=""/>
        <dsp:cNvSpPr/>
      </dsp:nvSpPr>
      <dsp:spPr>
        <a:xfrm>
          <a:off x="1422099" y="583017"/>
          <a:ext cx="4649939" cy="4649939"/>
        </a:xfrm>
        <a:custGeom>
          <a:avLst/>
          <a:gdLst/>
          <a:ahLst/>
          <a:cxnLst/>
          <a:rect l="0" t="0" r="0" b="0"/>
          <a:pathLst>
            <a:path>
              <a:moveTo>
                <a:pt x="3231963" y="184211"/>
              </a:moveTo>
              <a:arcTo wR="2324969" hR="2324969" stAng="17577680" swAng="19627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0C692-C720-4FC6-BAA1-D87321D854A0}">
      <dsp:nvSpPr>
        <dsp:cNvPr id="0" name=""/>
        <dsp:cNvSpPr/>
      </dsp:nvSpPr>
      <dsp:spPr>
        <a:xfrm>
          <a:off x="5063560" y="1607986"/>
          <a:ext cx="1789371" cy="11630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Integrated Care Board (ICB)</a:t>
          </a:r>
        </a:p>
      </dsp:txBody>
      <dsp:txXfrm>
        <a:off x="5120337" y="1664763"/>
        <a:ext cx="1675817" cy="1049537"/>
      </dsp:txXfrm>
    </dsp:sp>
    <dsp:sp modelId="{C4253814-1984-480F-B3D4-72C3438470F3}">
      <dsp:nvSpPr>
        <dsp:cNvPr id="0" name=""/>
        <dsp:cNvSpPr/>
      </dsp:nvSpPr>
      <dsp:spPr>
        <a:xfrm>
          <a:off x="1422099" y="583017"/>
          <a:ext cx="4649939" cy="4649939"/>
        </a:xfrm>
        <a:custGeom>
          <a:avLst/>
          <a:gdLst/>
          <a:ahLst/>
          <a:cxnLst/>
          <a:rect l="0" t="0" r="0" b="0"/>
          <a:pathLst>
            <a:path>
              <a:moveTo>
                <a:pt x="4646734" y="2202928"/>
              </a:moveTo>
              <a:arcTo wR="2324969" hR="2324969" stAng="21419464" swAng="219724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EF1CF-F5B1-4915-88AD-97BB1DB65529}">
      <dsp:nvSpPr>
        <dsp:cNvPr id="0" name=""/>
        <dsp:cNvSpPr/>
      </dsp:nvSpPr>
      <dsp:spPr>
        <a:xfrm>
          <a:off x="4218966" y="4207381"/>
          <a:ext cx="1789371" cy="11630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Regional Integrated Care Partnerships (ICP) (Central)</a:t>
          </a:r>
        </a:p>
      </dsp:txBody>
      <dsp:txXfrm>
        <a:off x="4275743" y="4264158"/>
        <a:ext cx="1675817" cy="1049537"/>
      </dsp:txXfrm>
    </dsp:sp>
    <dsp:sp modelId="{875392BB-D2E0-4FD5-BFCA-695383A9E772}">
      <dsp:nvSpPr>
        <dsp:cNvPr id="0" name=""/>
        <dsp:cNvSpPr/>
      </dsp:nvSpPr>
      <dsp:spPr>
        <a:xfrm>
          <a:off x="1422099" y="583017"/>
          <a:ext cx="4649939" cy="4649939"/>
        </a:xfrm>
        <a:custGeom>
          <a:avLst/>
          <a:gdLst/>
          <a:ahLst/>
          <a:cxnLst/>
          <a:rect l="0" t="0" r="0" b="0"/>
          <a:pathLst>
            <a:path>
              <a:moveTo>
                <a:pt x="2787621" y="4603442"/>
              </a:moveTo>
              <a:arcTo wR="2324969" hR="2324969" stAng="4711317" swAng="137736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572682-11B4-40E1-98A2-4466E7743DAA}">
      <dsp:nvSpPr>
        <dsp:cNvPr id="0" name=""/>
        <dsp:cNvSpPr/>
      </dsp:nvSpPr>
      <dsp:spPr>
        <a:xfrm>
          <a:off x="1485800" y="4207381"/>
          <a:ext cx="1789371" cy="11630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Delivered locally at place - County Durham Care Partnership</a:t>
          </a:r>
        </a:p>
      </dsp:txBody>
      <dsp:txXfrm>
        <a:off x="1542577" y="4264158"/>
        <a:ext cx="1675817" cy="1049537"/>
      </dsp:txXfrm>
    </dsp:sp>
    <dsp:sp modelId="{AD0B3110-1F2D-4906-AFE4-1EFD077864D7}">
      <dsp:nvSpPr>
        <dsp:cNvPr id="0" name=""/>
        <dsp:cNvSpPr/>
      </dsp:nvSpPr>
      <dsp:spPr>
        <a:xfrm>
          <a:off x="1422099" y="583017"/>
          <a:ext cx="4649939" cy="4649939"/>
        </a:xfrm>
        <a:custGeom>
          <a:avLst/>
          <a:gdLst/>
          <a:ahLst/>
          <a:cxnLst/>
          <a:rect l="0" t="0" r="0" b="0"/>
          <a:pathLst>
            <a:path>
              <a:moveTo>
                <a:pt x="388719" y="3611989"/>
              </a:moveTo>
              <a:arcTo wR="2324969" hR="2324969" stAng="8783288" swAng="219724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58D652-2B82-4983-98F0-3B60DCEF7A13}">
      <dsp:nvSpPr>
        <dsp:cNvPr id="0" name=""/>
        <dsp:cNvSpPr/>
      </dsp:nvSpPr>
      <dsp:spPr>
        <a:xfrm>
          <a:off x="641205" y="1607986"/>
          <a:ext cx="1789371" cy="11630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Governed by the County Durham Integrated Care Partnership ICP</a:t>
          </a:r>
        </a:p>
      </dsp:txBody>
      <dsp:txXfrm>
        <a:off x="697982" y="1664763"/>
        <a:ext cx="1675817" cy="1049537"/>
      </dsp:txXfrm>
    </dsp:sp>
    <dsp:sp modelId="{46552504-A689-450F-B142-BEE24F648333}">
      <dsp:nvSpPr>
        <dsp:cNvPr id="0" name=""/>
        <dsp:cNvSpPr/>
      </dsp:nvSpPr>
      <dsp:spPr>
        <a:xfrm>
          <a:off x="1422099" y="583017"/>
          <a:ext cx="4649939" cy="4649939"/>
        </a:xfrm>
        <a:custGeom>
          <a:avLst/>
          <a:gdLst/>
          <a:ahLst/>
          <a:cxnLst/>
          <a:rect l="0" t="0" r="0" b="0"/>
          <a:pathLst>
            <a:path>
              <a:moveTo>
                <a:pt x="404908" y="1013921"/>
              </a:moveTo>
              <a:arcTo wR="2324969" hR="2324969" stAng="12859552" swAng="19627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CD772-B631-453A-B422-2E92D41EA1AE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63584-CDCE-4C25-878B-0FB1646C6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82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63584-CDCE-4C25-878B-0FB1646C632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396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There will be 42 ICS’s nationally</a:t>
            </a:r>
          </a:p>
          <a:p>
            <a:r>
              <a:rPr lang="en-GB" dirty="0"/>
              <a:t>NENC ICS is the largest in the Country</a:t>
            </a:r>
          </a:p>
          <a:p>
            <a:r>
              <a:rPr lang="en-GB" dirty="0"/>
              <a:t>The ICS is the system</a:t>
            </a:r>
          </a:p>
          <a:p>
            <a:r>
              <a:rPr lang="en-GB" dirty="0"/>
              <a:t>The ICB is the statutory NHS body which is currently the CCG</a:t>
            </a:r>
          </a:p>
          <a:p>
            <a:r>
              <a:rPr lang="en-GB" dirty="0"/>
              <a:t>The ICP is the partnership Board – 14 members, ICB and one from each LA area at a minimum.  Potentially could include LA Directors, Foundation Trusts, schools, universities, police etc……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63584-CDCE-4C25-878B-0FB1646C632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890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A9306-88ED-4BEA-B928-E4105ECB2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C805FE-05F3-4BE2-ACB1-9F498E4253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CE064-B0B8-41B8-AD39-24E173385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CA8F-4B44-4B6C-8A07-A45A7750A2C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4869D-4455-45E7-87B3-433A1A3F5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F7976-D1FE-4532-BE87-E77377778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294C-E7FC-4DA6-B7A7-30CF76E34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88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81F4B-0752-4971-A182-4E508565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859812-ED77-47B1-BB55-4C992C5E4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BFA34-F1BC-4C4E-BF81-6990105AC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CA8F-4B44-4B6C-8A07-A45A7750A2C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E623A-2AD5-4039-9207-945388BE6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E0107-3B22-4D8D-8559-597254120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294C-E7FC-4DA6-B7A7-30CF76E34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812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17D20-EAAB-49B4-AEC7-809FE251B6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EBED75-1D77-45D2-A2B6-CE3EB28179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27257-DECE-4ED3-BD83-E11A7961A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CA8F-4B44-4B6C-8A07-A45A7750A2C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744F3-BB7E-4A1D-BE05-A68D78FC4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4E0E2-C7B1-4851-A0D9-9A0F95C2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294C-E7FC-4DA6-B7A7-30CF76E34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962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F3747-2058-4242-9FA3-ED73EB86B6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E0D193-5326-457D-891E-9DBF78737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AB811-E782-4E77-ABAC-DAC61C6B3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708A-2598-4F58-9E14-23E6D126494C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3ABBC-0C4D-4F2E-9796-2F5E91EF2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7BD2B-D2C7-4AA6-AA49-E1079C37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54DA-4242-4249-90AA-BE4D838A6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52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87775-D80E-4A55-A9D1-8D0E3A1BC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46816-3077-48D4-9BD5-D4637B16A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1FAA0-F715-4EC6-8958-E7FBC5493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CA8F-4B44-4B6C-8A07-A45A7750A2C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1A547-20DC-4FB6-B3C6-4AB6EA1B3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2F9A1-391C-4100-A283-738B57611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294C-E7FC-4DA6-B7A7-30CF76E34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86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15B23-F382-426C-88D8-8764DDBE0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043ED-C4F0-45A9-9A33-A0E120777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31C0-A0CA-436B-B86E-BB120460A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CA8F-4B44-4B6C-8A07-A45A7750A2C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55CB2-298F-4A68-9B8D-896FD15A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BF681-9BFF-4CEA-B941-87F8E280C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294C-E7FC-4DA6-B7A7-30CF76E34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26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5D665-C202-411F-9C4B-0E1D26332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F3316-3FA2-4969-947E-A88C719628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BD0B2-CB7A-4A28-84FC-0B50D5D23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59578-AF5C-49F2-BC68-36AB6C4F2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CA8F-4B44-4B6C-8A07-A45A7750A2C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C43B47-32EC-4B6E-87D9-8AEF250BD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85038-ED7F-4A9A-BA8F-FCB992DCF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294C-E7FC-4DA6-B7A7-30CF76E34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8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27C7C-C4A9-4FEC-B7D5-224C3845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54779-DFEE-422D-85D2-704A811F7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05F2F4-8498-497C-96B5-69420B3EC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154ACD-C4DE-41A2-91B0-0EE5D0283E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29C978-522B-4FE2-BCA3-2EA9DE4B1B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66DE17-2BE4-48D4-87B1-BD6752FD1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CA8F-4B44-4B6C-8A07-A45A7750A2C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8DE5B5-5ABB-494D-9F86-772D1C6C5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1C5B04-99B3-4B57-999B-568871BF3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294C-E7FC-4DA6-B7A7-30CF76E34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57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F9514-74C9-49DB-AEC1-47F76238D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62A60A-5893-4046-8614-66E372CC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CA8F-4B44-4B6C-8A07-A45A7750A2C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4ACF49-CEEC-45EA-A84A-C23AEF5AA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1C90E-5308-4BCD-92D5-BAD9EA46E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294C-E7FC-4DA6-B7A7-30CF76E34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09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20F1E7-B82C-4B71-9F11-8BAD29170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CA8F-4B44-4B6C-8A07-A45A7750A2C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919575-E446-44C2-88BF-79277B16F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9494BF-E24E-430C-9459-C6B409F4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294C-E7FC-4DA6-B7A7-30CF76E34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15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E7803-8150-41F4-BAEA-4157B2750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04E15-853C-48D5-8DEC-232CC0AD7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AA056-EBC5-421F-BBDA-61E311BFE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60F03-E86A-449C-AA20-829DA295C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CA8F-4B44-4B6C-8A07-A45A7750A2C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894F7-3861-4FF3-A20E-9633B384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B2283-49B3-49F3-9AFA-1C60DC462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294C-E7FC-4DA6-B7A7-30CF76E34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53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E3E07-E983-4A8A-B06D-4930994F1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B7E9DD-C7DE-4D72-8124-B405648553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A87FE7-F660-47EF-9E21-10D19E3B8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38015-27F2-419B-A035-6F653D2E6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CA8F-4B44-4B6C-8A07-A45A7750A2C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C35B4-87A8-4994-BCAE-7EBE141C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7F951-2296-4D79-848C-8F7D97FDA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294C-E7FC-4DA6-B7A7-30CF76E34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19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23E44B-208A-46F1-B971-D6FE4483C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5D255-6A71-434C-AAD0-EFED2BBE5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25C94-A6DD-4942-91B2-F3C48B187F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CA8F-4B44-4B6C-8A07-A45A7750A2C8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6820D-AB0A-4CBB-9234-714ADB071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07E69-0248-42DE-87AD-F6B7DE7A54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9294C-E7FC-4DA6-B7A7-30CF76E34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1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0F82A1-404A-4B76-96B5-667985E65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120F44-6506-4F07-AE97-ED39C6195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95BAF-1394-4F5E-8869-F5BF8D1AD1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1708A-2598-4F58-9E14-23E6D126494C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306C1-669F-4CB5-99A0-A5692B6CEB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CF0DC-1A57-40AF-AFC0-91C6FFB1B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354DA-4242-4249-90AA-BE4D838A6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30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www.england.nhs.uk/integratedcare/what-is-integrated-care/" TargetMode="Externa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0C0C5-DE06-43F8-BE9B-1B6B244DFE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3701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Dr.</a:t>
            </a:r>
            <a:r>
              <a:rPr lang="en-GB" dirty="0"/>
              <a:t> Laura Coulthard</a:t>
            </a:r>
            <a:br>
              <a:rPr lang="en-GB" dirty="0"/>
            </a:br>
            <a:br>
              <a:rPr lang="en-GB" dirty="0"/>
            </a:br>
            <a:r>
              <a:rPr lang="en-GB" sz="4900" dirty="0"/>
              <a:t>Designated Clinical Officer</a:t>
            </a:r>
            <a:br>
              <a:rPr lang="en-GB" sz="4900" dirty="0"/>
            </a:br>
            <a:r>
              <a:rPr lang="en-GB" sz="4900" dirty="0"/>
              <a:t>County Durham Clinical Commissioning Group (CCG)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04C795-02C4-47F1-A7B9-39E662E059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56" y="104553"/>
            <a:ext cx="5079752" cy="97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45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1F82DA41-0D07-48CD-9F7A-0307D90E53CC}"/>
              </a:ext>
            </a:extLst>
          </p:cNvPr>
          <p:cNvCxnSpPr>
            <a:cxnSpLocks/>
          </p:cNvCxnSpPr>
          <p:nvPr/>
        </p:nvCxnSpPr>
        <p:spPr>
          <a:xfrm>
            <a:off x="6502269" y="3910313"/>
            <a:ext cx="2250360" cy="195108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4AEF354-5808-49D4-BEAD-C91BCE88D0FD}"/>
              </a:ext>
            </a:extLst>
          </p:cNvPr>
          <p:cNvCxnSpPr>
            <a:cxnSpLocks/>
            <a:endCxn id="32" idx="1"/>
          </p:cNvCxnSpPr>
          <p:nvPr/>
        </p:nvCxnSpPr>
        <p:spPr>
          <a:xfrm>
            <a:off x="6659511" y="3473018"/>
            <a:ext cx="2721006" cy="118218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56CBECFD-1C6D-4FF4-8919-F4B92C1BAA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56" y="104554"/>
            <a:ext cx="3448310" cy="660926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4926C07-AEE6-4E73-B66F-F2A79ED5A54B}"/>
              </a:ext>
            </a:extLst>
          </p:cNvPr>
          <p:cNvSpPr/>
          <p:nvPr/>
        </p:nvSpPr>
        <p:spPr>
          <a:xfrm>
            <a:off x="5508868" y="5513341"/>
            <a:ext cx="2817269" cy="1215116"/>
          </a:xfrm>
          <a:prstGeom prst="roundRect">
            <a:avLst/>
          </a:prstGeom>
          <a:solidFill>
            <a:srgbClr val="EDD5F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School nurse/Health Visitor service (0-25)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Harrogate &amp; District NHS Trust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Commissioned by the LA (Public Health)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DFDF49C-BE9F-4126-90DB-1459686B4953}"/>
              </a:ext>
            </a:extLst>
          </p:cNvPr>
          <p:cNvSpPr/>
          <p:nvPr/>
        </p:nvSpPr>
        <p:spPr>
          <a:xfrm>
            <a:off x="9207061" y="5051600"/>
            <a:ext cx="2858358" cy="60622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GB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Occupational Therapy </a:t>
            </a:r>
            <a:r>
              <a:rPr lang="en-GB" sz="1400" b="1" dirty="0">
                <a:solidFill>
                  <a:schemeClr val="tx1"/>
                </a:solidFill>
              </a:rPr>
              <a:t>(CDDFT)</a:t>
            </a:r>
          </a:p>
          <a:p>
            <a:pPr algn="ctr"/>
            <a:r>
              <a:rPr lang="en-GB" sz="12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GB" sz="1200" b="1" dirty="0">
                <a:solidFill>
                  <a:schemeClr val="accent6">
                    <a:lumMod val="50000"/>
                  </a:schemeClr>
                </a:solidFill>
              </a:rPr>
              <a:t>SEND: Kath Seddon)</a:t>
            </a:r>
          </a:p>
          <a:p>
            <a:pPr algn="ctr"/>
            <a:endParaRPr lang="en-GB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38ECAB2-8C93-42F9-9C43-82E72EC1CC35}"/>
              </a:ext>
            </a:extLst>
          </p:cNvPr>
          <p:cNvSpPr/>
          <p:nvPr/>
        </p:nvSpPr>
        <p:spPr>
          <a:xfrm>
            <a:off x="8668352" y="5861396"/>
            <a:ext cx="3410004" cy="79454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Physiotherapy </a:t>
            </a:r>
            <a:r>
              <a:rPr lang="en-GB" sz="1400" b="1" dirty="0">
                <a:solidFill>
                  <a:schemeClr val="tx1"/>
                </a:solidFill>
              </a:rPr>
              <a:t>(CDDFT)</a:t>
            </a:r>
          </a:p>
          <a:p>
            <a:pPr algn="ctr"/>
            <a:endParaRPr lang="en-GB" sz="1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20A72D5-0935-442B-8EAD-27A986C09117}"/>
              </a:ext>
            </a:extLst>
          </p:cNvPr>
          <p:cNvSpPr/>
          <p:nvPr/>
        </p:nvSpPr>
        <p:spPr>
          <a:xfrm>
            <a:off x="9021879" y="3463880"/>
            <a:ext cx="3000918" cy="7783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Speech and Language Therapy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North </a:t>
            </a:r>
            <a:r>
              <a:rPr lang="en-GB" sz="1200" dirty="0" err="1">
                <a:solidFill>
                  <a:schemeClr val="tx1"/>
                </a:solidFill>
              </a:rPr>
              <a:t>Teeside</a:t>
            </a:r>
            <a:r>
              <a:rPr lang="en-GB" sz="1200" dirty="0">
                <a:solidFill>
                  <a:schemeClr val="tx1"/>
                </a:solidFill>
              </a:rPr>
              <a:t> and Hartlepool</a:t>
            </a:r>
          </a:p>
          <a:p>
            <a:pPr algn="ctr"/>
            <a:endParaRPr lang="en-GB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712DAA7-A354-45CF-A14E-820959C54F58}"/>
              </a:ext>
            </a:extLst>
          </p:cNvPr>
          <p:cNvCxnSpPr>
            <a:cxnSpLocks/>
            <a:endCxn id="31" idx="1"/>
          </p:cNvCxnSpPr>
          <p:nvPr/>
        </p:nvCxnSpPr>
        <p:spPr>
          <a:xfrm flipV="1">
            <a:off x="6306192" y="2587663"/>
            <a:ext cx="2049809" cy="30943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EFECB3E1-13BE-4B09-A0CC-84C124ECD800}"/>
              </a:ext>
            </a:extLst>
          </p:cNvPr>
          <p:cNvSpPr/>
          <p:nvPr/>
        </p:nvSpPr>
        <p:spPr>
          <a:xfrm>
            <a:off x="90719" y="2279361"/>
            <a:ext cx="1815873" cy="225908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North </a:t>
            </a:r>
            <a:r>
              <a:rPr lang="en-GB" sz="1200" b="1" dirty="0" err="1">
                <a:solidFill>
                  <a:schemeClr val="tx1"/>
                </a:solidFill>
              </a:rPr>
              <a:t>Teeside</a:t>
            </a:r>
            <a:r>
              <a:rPr lang="en-GB" sz="1200" b="1" dirty="0">
                <a:solidFill>
                  <a:schemeClr val="tx1"/>
                </a:solidFill>
              </a:rPr>
              <a:t> &amp; Hartlepool Trust*</a:t>
            </a:r>
          </a:p>
          <a:p>
            <a:pPr algn="ctr"/>
            <a:endParaRPr lang="en-GB" sz="1200" b="1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70C0"/>
                </a:solidFill>
              </a:rPr>
              <a:t>Peterlee, </a:t>
            </a:r>
            <a:r>
              <a:rPr lang="en-GB" sz="1200" dirty="0" err="1">
                <a:solidFill>
                  <a:srgbClr val="0070C0"/>
                </a:solidFill>
              </a:rPr>
              <a:t>Shotton</a:t>
            </a:r>
            <a:r>
              <a:rPr lang="en-GB" sz="1200" dirty="0">
                <a:solidFill>
                  <a:srgbClr val="0070C0"/>
                </a:solidFill>
              </a:rPr>
              <a:t>, Wingate, Hutton, Henry, Wingate, Blackhall, </a:t>
            </a:r>
            <a:r>
              <a:rPr lang="en-GB" sz="1200" dirty="0" err="1">
                <a:solidFill>
                  <a:srgbClr val="0070C0"/>
                </a:solidFill>
              </a:rPr>
              <a:t>Horden</a:t>
            </a:r>
            <a:r>
              <a:rPr lang="en-GB" sz="1200" dirty="0">
                <a:solidFill>
                  <a:srgbClr val="0070C0"/>
                </a:solidFill>
              </a:rPr>
              <a:t> </a:t>
            </a:r>
            <a:r>
              <a:rPr lang="en-GB" sz="1200" dirty="0" err="1">
                <a:solidFill>
                  <a:srgbClr val="0070C0"/>
                </a:solidFill>
              </a:rPr>
              <a:t>Heslesdon</a:t>
            </a:r>
            <a:r>
              <a:rPr lang="en-GB" sz="1200" dirty="0">
                <a:solidFill>
                  <a:srgbClr val="0070C0"/>
                </a:solidFill>
              </a:rPr>
              <a:t>, Easington colliery Easington Village 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1DAA99B-9DDA-4173-96B9-8AB6EAB9E5F7}"/>
              </a:ext>
            </a:extLst>
          </p:cNvPr>
          <p:cNvCxnSpPr>
            <a:cxnSpLocks/>
          </p:cNvCxnSpPr>
          <p:nvPr/>
        </p:nvCxnSpPr>
        <p:spPr>
          <a:xfrm>
            <a:off x="956569" y="1813656"/>
            <a:ext cx="0" cy="40487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364018AC-D215-4F7B-BBC4-EAEF99E7AAC3}"/>
              </a:ext>
            </a:extLst>
          </p:cNvPr>
          <p:cNvSpPr/>
          <p:nvPr/>
        </p:nvSpPr>
        <p:spPr>
          <a:xfrm>
            <a:off x="175829" y="1056536"/>
            <a:ext cx="4385780" cy="76530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i="1" dirty="0">
                <a:solidFill>
                  <a:schemeClr val="accent6">
                    <a:lumMod val="50000"/>
                  </a:schemeClr>
                </a:solidFill>
              </a:rPr>
              <a:t>General</a:t>
            </a:r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 Paediatric Services (location based)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6">
                    <a:lumMod val="50000"/>
                  </a:schemeClr>
                </a:solidFill>
              </a:rPr>
              <a:t>General paediatricians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6">
                    <a:lumMod val="50000"/>
                  </a:schemeClr>
                </a:solidFill>
              </a:rPr>
              <a:t>Community nurses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59E34210-C2E9-4FC5-8402-65D5274AE939}"/>
              </a:ext>
            </a:extLst>
          </p:cNvPr>
          <p:cNvSpPr/>
          <p:nvPr/>
        </p:nvSpPr>
        <p:spPr>
          <a:xfrm>
            <a:off x="8356001" y="1830332"/>
            <a:ext cx="3666796" cy="151466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i="1" dirty="0">
                <a:solidFill>
                  <a:schemeClr val="accent6">
                    <a:lumMod val="50000"/>
                  </a:schemeClr>
                </a:solidFill>
              </a:rPr>
              <a:t>Specialist</a:t>
            </a:r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 Paediatric Teams</a:t>
            </a:r>
          </a:p>
          <a:p>
            <a:pPr algn="ctr"/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Great North Children’s Hospital </a:t>
            </a:r>
            <a:r>
              <a:rPr lang="en-GB" sz="1200" b="1" dirty="0">
                <a:solidFill>
                  <a:schemeClr val="tx1"/>
                </a:solidFill>
              </a:rPr>
              <a:t>(Newcastle University Teaching Hospital NHS Trust)</a:t>
            </a:r>
          </a:p>
          <a:p>
            <a:pPr algn="ctr"/>
            <a:endParaRPr lang="en-GB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2EFE8BC-150C-4898-9C2D-87A432BD005A}"/>
              </a:ext>
            </a:extLst>
          </p:cNvPr>
          <p:cNvCxnSpPr>
            <a:cxnSpLocks/>
          </p:cNvCxnSpPr>
          <p:nvPr/>
        </p:nvCxnSpPr>
        <p:spPr>
          <a:xfrm>
            <a:off x="4232311" y="1830332"/>
            <a:ext cx="0" cy="40487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E3204B83-643E-4D0B-B07E-A575A92643E5}"/>
              </a:ext>
            </a:extLst>
          </p:cNvPr>
          <p:cNvSpPr/>
          <p:nvPr/>
        </p:nvSpPr>
        <p:spPr>
          <a:xfrm>
            <a:off x="3538915" y="2232956"/>
            <a:ext cx="1355320" cy="16773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South Tyneside &amp; Sunderland Trust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70C0"/>
                </a:solidFill>
              </a:rPr>
              <a:t>Seaham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70C0"/>
                </a:solidFill>
              </a:rPr>
              <a:t>Muston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70C0"/>
                </a:solidFill>
              </a:rPr>
              <a:t>South </a:t>
            </a:r>
            <a:r>
              <a:rPr lang="en-GB" sz="1200" dirty="0" err="1">
                <a:solidFill>
                  <a:srgbClr val="0070C0"/>
                </a:solidFill>
              </a:rPr>
              <a:t>Hetton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8B2F2EE1-B5CF-4113-9801-5101B5CF198F}"/>
              </a:ext>
            </a:extLst>
          </p:cNvPr>
          <p:cNvSpPr/>
          <p:nvPr/>
        </p:nvSpPr>
        <p:spPr>
          <a:xfrm>
            <a:off x="1969954" y="2247254"/>
            <a:ext cx="1507697" cy="18963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County Durham and Darlington NHS Trust</a:t>
            </a:r>
            <a:r>
              <a:rPr lang="en-GB" sz="1200" b="1" dirty="0">
                <a:solidFill>
                  <a:srgbClr val="0070C0"/>
                </a:solidFill>
              </a:rPr>
              <a:t> </a:t>
            </a:r>
            <a:r>
              <a:rPr lang="en-GB" sz="1200" b="1" dirty="0">
                <a:solidFill>
                  <a:schemeClr val="tx1"/>
                </a:solidFill>
              </a:rPr>
              <a:t>(CDDFT)</a:t>
            </a:r>
          </a:p>
          <a:p>
            <a:pPr algn="ctr"/>
            <a:endParaRPr lang="en-GB" sz="1200" b="1" dirty="0">
              <a:solidFill>
                <a:srgbClr val="0070C0"/>
              </a:solidFill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9DFCE56-8264-4020-907D-DFF31F8BF421}"/>
              </a:ext>
            </a:extLst>
          </p:cNvPr>
          <p:cNvCxnSpPr>
            <a:cxnSpLocks/>
          </p:cNvCxnSpPr>
          <p:nvPr/>
        </p:nvCxnSpPr>
        <p:spPr>
          <a:xfrm>
            <a:off x="2701643" y="1820207"/>
            <a:ext cx="0" cy="40487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CA560C6-912A-4CD5-8DC1-F24DA261DBA7}"/>
              </a:ext>
            </a:extLst>
          </p:cNvPr>
          <p:cNvCxnSpPr>
            <a:cxnSpLocks/>
            <a:endCxn id="27" idx="3"/>
          </p:cNvCxnSpPr>
          <p:nvPr/>
        </p:nvCxnSpPr>
        <p:spPr>
          <a:xfrm flipH="1" flipV="1">
            <a:off x="4561609" y="1439187"/>
            <a:ext cx="1366782" cy="151788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06C6CF7-D518-464D-8C63-14B20C4E946F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6753275" y="3321243"/>
            <a:ext cx="2268604" cy="53178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B9D4866-B44E-480F-87A2-F1E1679B5A2E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6753275" y="3752391"/>
            <a:ext cx="2453786" cy="160232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2E3AB49-60FA-4E5D-BB04-AA0F415146B2}"/>
              </a:ext>
            </a:extLst>
          </p:cNvPr>
          <p:cNvCxnSpPr>
            <a:cxnSpLocks/>
          </p:cNvCxnSpPr>
          <p:nvPr/>
        </p:nvCxnSpPr>
        <p:spPr>
          <a:xfrm>
            <a:off x="6233019" y="4097802"/>
            <a:ext cx="697153" cy="139698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CE8213C8-79A1-4968-8E94-682C55247945}"/>
              </a:ext>
            </a:extLst>
          </p:cNvPr>
          <p:cNvSpPr/>
          <p:nvPr/>
        </p:nvSpPr>
        <p:spPr>
          <a:xfrm>
            <a:off x="3770814" y="5936494"/>
            <a:ext cx="1604532" cy="7434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GPs/Primary Care Networks (PCNs)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(CCG)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F63668B8-F8CF-460C-96BD-B6312C8D5E0F}"/>
              </a:ext>
            </a:extLst>
          </p:cNvPr>
          <p:cNvSpPr/>
          <p:nvPr/>
        </p:nvSpPr>
        <p:spPr>
          <a:xfrm>
            <a:off x="5458164" y="1020913"/>
            <a:ext cx="4840716" cy="75789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n-GB" sz="1400" b="1" i="1" dirty="0">
                <a:solidFill>
                  <a:schemeClr val="accent6">
                    <a:lumMod val="50000"/>
                  </a:schemeClr>
                </a:solidFill>
              </a:rPr>
              <a:t>Children &amp; Adolescent Mental Health Service (CAMHS)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TEWV NHS Trust</a:t>
            </a:r>
          </a:p>
          <a:p>
            <a:pPr algn="ctr"/>
            <a:endParaRPr lang="en-GB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44934EE-17C3-400F-A60A-24DD22B54E58}"/>
              </a:ext>
            </a:extLst>
          </p:cNvPr>
          <p:cNvCxnSpPr>
            <a:cxnSpLocks/>
            <a:stCxn id="60" idx="0"/>
            <a:endCxn id="67" idx="2"/>
          </p:cNvCxnSpPr>
          <p:nvPr/>
        </p:nvCxnSpPr>
        <p:spPr>
          <a:xfrm flipV="1">
            <a:off x="6127075" y="1778811"/>
            <a:ext cx="1751447" cy="122938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A54FB19-C368-451C-A5CE-16AAEAD40145}"/>
              </a:ext>
            </a:extLst>
          </p:cNvPr>
          <p:cNvCxnSpPr>
            <a:cxnSpLocks/>
            <a:endCxn id="77" idx="3"/>
          </p:cNvCxnSpPr>
          <p:nvPr/>
        </p:nvCxnSpPr>
        <p:spPr>
          <a:xfrm flipH="1">
            <a:off x="2271226" y="3239832"/>
            <a:ext cx="3447018" cy="207101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6BE8C002-4A58-42A5-B62E-AACFF59A4CE7}"/>
              </a:ext>
            </a:extLst>
          </p:cNvPr>
          <p:cNvSpPr/>
          <p:nvPr/>
        </p:nvSpPr>
        <p:spPr>
          <a:xfrm>
            <a:off x="223480" y="5017478"/>
            <a:ext cx="2047746" cy="5867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Children’s Continuing Care </a:t>
            </a:r>
            <a:r>
              <a:rPr lang="en-GB" sz="1400" b="1" dirty="0">
                <a:solidFill>
                  <a:schemeClr val="tx1"/>
                </a:solidFill>
              </a:rPr>
              <a:t>(CCG)</a:t>
            </a:r>
          </a:p>
          <a:p>
            <a:pPr algn="ctr"/>
            <a:endParaRPr lang="en-GB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B67BA3BA-6FEE-4B70-AA0E-B9B61DEDCBF6}"/>
              </a:ext>
            </a:extLst>
          </p:cNvPr>
          <p:cNvSpPr/>
          <p:nvPr/>
        </p:nvSpPr>
        <p:spPr>
          <a:xfrm>
            <a:off x="290982" y="5975792"/>
            <a:ext cx="3020563" cy="77765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Looked After Children</a:t>
            </a:r>
          </a:p>
          <a:p>
            <a:pPr algn="ctr"/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CDDFT/Harrogate &amp; District </a:t>
            </a:r>
          </a:p>
          <a:p>
            <a:pPr algn="ctr"/>
            <a:endParaRPr lang="en-GB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8515EF03-64C4-4DEE-B76C-B6DD8D657B3A}"/>
              </a:ext>
            </a:extLst>
          </p:cNvPr>
          <p:cNvCxnSpPr>
            <a:cxnSpLocks/>
            <a:endCxn id="80" idx="3"/>
          </p:cNvCxnSpPr>
          <p:nvPr/>
        </p:nvCxnSpPr>
        <p:spPr>
          <a:xfrm flipH="1">
            <a:off x="3311545" y="3698938"/>
            <a:ext cx="2210824" cy="2665681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1A565499-3E90-43B1-9F84-2DD5895C0ED3}"/>
              </a:ext>
            </a:extLst>
          </p:cNvPr>
          <p:cNvCxnSpPr>
            <a:cxnSpLocks/>
            <a:endCxn id="66" idx="0"/>
          </p:cNvCxnSpPr>
          <p:nvPr/>
        </p:nvCxnSpPr>
        <p:spPr>
          <a:xfrm flipH="1">
            <a:off x="4573080" y="3587136"/>
            <a:ext cx="1457096" cy="2349358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Heart 59">
            <a:extLst>
              <a:ext uri="{FF2B5EF4-FFF2-40B4-BE49-F238E27FC236}">
                <a16:creationId xmlns:a16="http://schemas.microsoft.com/office/drawing/2014/main" id="{9F6D1088-4C95-4443-B563-3E0AC260CE9B}"/>
              </a:ext>
            </a:extLst>
          </p:cNvPr>
          <p:cNvSpPr/>
          <p:nvPr/>
        </p:nvSpPr>
        <p:spPr>
          <a:xfrm>
            <a:off x="5093592" y="2587389"/>
            <a:ext cx="2066966" cy="1683221"/>
          </a:xfrm>
          <a:prstGeom prst="hear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BFA0FE"/>
              </a:solidFill>
            </a:endParaRPr>
          </a:p>
          <a:p>
            <a:pPr algn="ctr"/>
            <a:r>
              <a:rPr lang="en-GB" b="1" dirty="0">
                <a:solidFill>
                  <a:srgbClr val="7030A0"/>
                </a:solidFill>
              </a:rPr>
              <a:t>Child/Young Person</a:t>
            </a:r>
          </a:p>
          <a:p>
            <a:pPr algn="ctr"/>
            <a:endParaRPr lang="en-GB" dirty="0">
              <a:solidFill>
                <a:srgbClr val="BFA0FE"/>
              </a:solidFill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D6484A46-3AE3-4301-BD90-983DB10B6562}"/>
              </a:ext>
            </a:extLst>
          </p:cNvPr>
          <p:cNvSpPr/>
          <p:nvPr/>
        </p:nvSpPr>
        <p:spPr>
          <a:xfrm>
            <a:off x="9380517" y="4361066"/>
            <a:ext cx="2391718" cy="58826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Eye care and Orthodontics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(NHS/E)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B093342-884E-43D6-B575-525524D7F681}"/>
              </a:ext>
            </a:extLst>
          </p:cNvPr>
          <p:cNvSpPr/>
          <p:nvPr/>
        </p:nvSpPr>
        <p:spPr>
          <a:xfrm>
            <a:off x="3897836" y="89083"/>
            <a:ext cx="7961372" cy="6688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SEND CCG: Laura Coulthard (Designated Clinical Officer for SEND).</a:t>
            </a:r>
          </a:p>
          <a:p>
            <a:pPr algn="ctr"/>
            <a:r>
              <a:rPr lang="en-GB" dirty="0">
                <a:solidFill>
                  <a:schemeClr val="accent1"/>
                </a:solidFill>
              </a:rPr>
              <a:t> (laura.coulthard1@nhs.net)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F3DD1A54-127A-4C67-A07C-930ACA30E2F0}"/>
              </a:ext>
            </a:extLst>
          </p:cNvPr>
          <p:cNvSpPr/>
          <p:nvPr/>
        </p:nvSpPr>
        <p:spPr>
          <a:xfrm>
            <a:off x="90719" y="858288"/>
            <a:ext cx="12101281" cy="5895158"/>
          </a:xfrm>
          <a:prstGeom prst="roundRect">
            <a:avLst/>
          </a:prstGeom>
          <a:noFill/>
          <a:ln w="762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Arrow: Up-Down 27">
            <a:extLst>
              <a:ext uri="{FF2B5EF4-FFF2-40B4-BE49-F238E27FC236}">
                <a16:creationId xmlns:a16="http://schemas.microsoft.com/office/drawing/2014/main" id="{05C49EB6-8526-492A-964E-1D5E6FD9D2A2}"/>
              </a:ext>
            </a:extLst>
          </p:cNvPr>
          <p:cNvSpPr/>
          <p:nvPr/>
        </p:nvSpPr>
        <p:spPr>
          <a:xfrm>
            <a:off x="4814596" y="590100"/>
            <a:ext cx="527753" cy="158249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257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B0B5FB-1FA1-44A2-A5DF-E60C58F88608}"/>
              </a:ext>
            </a:extLst>
          </p:cNvPr>
          <p:cNvSpPr txBox="1"/>
          <p:nvPr/>
        </p:nvSpPr>
        <p:spPr>
          <a:xfrm>
            <a:off x="2318514" y="2834723"/>
            <a:ext cx="19533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NHS update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A0F151-14CF-42F1-89AB-BD84D5D939D1}"/>
              </a:ext>
            </a:extLst>
          </p:cNvPr>
          <p:cNvSpPr txBox="1"/>
          <p:nvPr/>
        </p:nvSpPr>
        <p:spPr>
          <a:xfrm>
            <a:off x="6469038" y="474345"/>
            <a:ext cx="550360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ICSs were proposed in the NHS Long Term Plan (2019) </a:t>
            </a:r>
          </a:p>
          <a:p>
            <a:endParaRPr lang="en-GB" dirty="0"/>
          </a:p>
          <a:p>
            <a:r>
              <a:rPr lang="en-GB" dirty="0"/>
              <a:t>Integrated care systems (ICSs) are geographically based partnerships that bring together NHS providers, commissioners, the local authorities and other local partners to plan, co-ordinate and commission health and care services. </a:t>
            </a:r>
          </a:p>
          <a:p>
            <a:endParaRPr lang="en-GB" dirty="0"/>
          </a:p>
          <a:p>
            <a:r>
              <a:rPr lang="en-GB" b="1" dirty="0"/>
              <a:t>Goals: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Move away from competition and towards collaboration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Move away from disjointed care (Social care VS Health)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Equal access across NE&amp;NC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Shared regional priorities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County Durham are already doing this. </a:t>
            </a:r>
            <a:endParaRPr lang="en-GB" u="sng" dirty="0">
              <a:hlinkClick r:id="rId3"/>
            </a:endParaRPr>
          </a:p>
          <a:p>
            <a:endParaRPr lang="en-GB" dirty="0">
              <a:hlinkClick r:id="rId3"/>
            </a:endParaRPr>
          </a:p>
          <a:p>
            <a:endParaRPr lang="en-GB" dirty="0">
              <a:hlinkClick r:id="rId3"/>
            </a:endParaRPr>
          </a:p>
          <a:p>
            <a:endParaRPr lang="en-GB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DB80534-3DDD-4B01-AB13-42EC114128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3923225"/>
              </p:ext>
            </p:extLst>
          </p:nvPr>
        </p:nvGraphicFramePr>
        <p:xfrm>
          <a:off x="-533778" y="805218"/>
          <a:ext cx="7494138" cy="5449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DE130A5-5C2A-48C2-9999-5833723BF660}"/>
              </a:ext>
            </a:extLst>
          </p:cNvPr>
          <p:cNvSpPr txBox="1"/>
          <p:nvPr/>
        </p:nvSpPr>
        <p:spPr>
          <a:xfrm>
            <a:off x="2622645" y="4158162"/>
            <a:ext cx="21267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/>
              <a:t>July 2022 </a:t>
            </a:r>
            <a:endParaRPr lang="en-GB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F59DB6-1332-43B7-8E02-952F3329DC5B}"/>
              </a:ext>
            </a:extLst>
          </p:cNvPr>
          <p:cNvSpPr txBox="1"/>
          <p:nvPr/>
        </p:nvSpPr>
        <p:spPr>
          <a:xfrm>
            <a:off x="5977719" y="5904794"/>
            <a:ext cx="5745708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https://www.england.nhs.uk/integratedcare/what-is-integrated-care/</a:t>
            </a:r>
          </a:p>
        </p:txBody>
      </p:sp>
    </p:spTree>
    <p:extLst>
      <p:ext uri="{BB962C8B-B14F-4D97-AF65-F5344CB8AC3E}">
        <p14:creationId xmlns:p14="http://schemas.microsoft.com/office/powerpoint/2010/main" val="3389146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E570158E-E92A-46F5-AF0C-45DCCAF18862}"/>
              </a:ext>
            </a:extLst>
          </p:cNvPr>
          <p:cNvGrpSpPr/>
          <p:nvPr/>
        </p:nvGrpSpPr>
        <p:grpSpPr>
          <a:xfrm>
            <a:off x="3164221" y="207336"/>
            <a:ext cx="7980390" cy="5831855"/>
            <a:chOff x="3237555" y="929391"/>
            <a:chExt cx="7731742" cy="5418666"/>
          </a:xfrm>
        </p:grpSpPr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23013762-648D-4BF1-A063-7E57B871A785}"/>
                </a:ext>
              </a:extLst>
            </p:cNvPr>
            <p:cNvSpPr/>
            <p:nvPr/>
          </p:nvSpPr>
          <p:spPr>
            <a:xfrm>
              <a:off x="4401723" y="1935333"/>
              <a:ext cx="838302" cy="722308"/>
            </a:xfrm>
            <a:prstGeom prst="hexagon">
              <a:avLst>
                <a:gd name="adj" fmla="val 28900"/>
                <a:gd name="vf" fmla="val 11547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9831B31C-62DD-4FD2-B3C4-C8151181428D}"/>
                </a:ext>
              </a:extLst>
            </p:cNvPr>
            <p:cNvGrpSpPr/>
            <p:nvPr/>
          </p:nvGrpSpPr>
          <p:grpSpPr>
            <a:xfrm>
              <a:off x="3237555" y="929391"/>
              <a:ext cx="5168324" cy="5418666"/>
              <a:chOff x="3237555" y="929391"/>
              <a:chExt cx="5168324" cy="5418666"/>
            </a:xfrm>
          </p:grpSpPr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80F6CDB1-2468-45AC-AEE0-E3C8B73F9DD9}"/>
                  </a:ext>
                </a:extLst>
              </p:cNvPr>
              <p:cNvSpPr/>
              <p:nvPr/>
            </p:nvSpPr>
            <p:spPr>
              <a:xfrm>
                <a:off x="4710528" y="2677452"/>
                <a:ext cx="2221862" cy="1922001"/>
              </a:xfrm>
              <a:custGeom>
                <a:avLst/>
                <a:gdLst>
                  <a:gd name="connsiteX0" fmla="*/ 0 w 2221862"/>
                  <a:gd name="connsiteY0" fmla="*/ 961001 h 1922001"/>
                  <a:gd name="connsiteX1" fmla="*/ 549116 w 2221862"/>
                  <a:gd name="connsiteY1" fmla="*/ 0 h 1922001"/>
                  <a:gd name="connsiteX2" fmla="*/ 1672746 w 2221862"/>
                  <a:gd name="connsiteY2" fmla="*/ 0 h 1922001"/>
                  <a:gd name="connsiteX3" fmla="*/ 2221862 w 2221862"/>
                  <a:gd name="connsiteY3" fmla="*/ 961001 h 1922001"/>
                  <a:gd name="connsiteX4" fmla="*/ 1672746 w 2221862"/>
                  <a:gd name="connsiteY4" fmla="*/ 1922001 h 1922001"/>
                  <a:gd name="connsiteX5" fmla="*/ 549116 w 2221862"/>
                  <a:gd name="connsiteY5" fmla="*/ 1922001 h 1922001"/>
                  <a:gd name="connsiteX6" fmla="*/ 0 w 2221862"/>
                  <a:gd name="connsiteY6" fmla="*/ 961001 h 1922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21862" h="1922001">
                    <a:moveTo>
                      <a:pt x="0" y="961001"/>
                    </a:moveTo>
                    <a:lnTo>
                      <a:pt x="549116" y="0"/>
                    </a:lnTo>
                    <a:lnTo>
                      <a:pt x="1672746" y="0"/>
                    </a:lnTo>
                    <a:lnTo>
                      <a:pt x="2221862" y="961001"/>
                    </a:lnTo>
                    <a:lnTo>
                      <a:pt x="1672746" y="1922001"/>
                    </a:lnTo>
                    <a:lnTo>
                      <a:pt x="549116" y="1922001"/>
                    </a:lnTo>
                    <a:lnTo>
                      <a:pt x="0" y="961001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84704" tIns="335013" rIns="384704" bIns="335013" numCol="1" spcCol="1270" anchor="ctr" anchorCtr="0">
                <a:noAutofit/>
              </a:bodyPr>
              <a:lstStyle/>
              <a:p>
                <a:pPr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600" kern="1200" dirty="0"/>
                  <a:t>NENC Integrated Care Board</a:t>
                </a:r>
              </a:p>
              <a:p>
                <a:pPr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2000" dirty="0"/>
                  <a:t>SEND Systems in County Durham</a:t>
                </a:r>
                <a:endParaRPr lang="en-GB" sz="2000" kern="1200" dirty="0"/>
              </a:p>
            </p:txBody>
          </p:sp>
          <p:sp>
            <p:nvSpPr>
              <p:cNvPr id="36" name="Hexagon 35">
                <a:extLst>
                  <a:ext uri="{FF2B5EF4-FFF2-40B4-BE49-F238E27FC236}">
                    <a16:creationId xmlns:a16="http://schemas.microsoft.com/office/drawing/2014/main" id="{C66A941C-153C-435C-AFCF-4EF83F11E356}"/>
                  </a:ext>
                </a:extLst>
              </p:cNvPr>
              <p:cNvSpPr/>
              <p:nvPr/>
            </p:nvSpPr>
            <p:spPr>
              <a:xfrm>
                <a:off x="6101841" y="1757905"/>
                <a:ext cx="838302" cy="722308"/>
              </a:xfrm>
              <a:prstGeom prst="hexagon">
                <a:avLst>
                  <a:gd name="adj" fmla="val 28900"/>
                  <a:gd name="vf" fmla="val 115470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1CEB809E-5A24-4F07-90FA-97447F463E2E}"/>
                  </a:ext>
                </a:extLst>
              </p:cNvPr>
              <p:cNvSpPr/>
              <p:nvPr/>
            </p:nvSpPr>
            <p:spPr>
              <a:xfrm>
                <a:off x="4915193" y="929391"/>
                <a:ext cx="1820800" cy="1575206"/>
              </a:xfrm>
              <a:custGeom>
                <a:avLst/>
                <a:gdLst>
                  <a:gd name="connsiteX0" fmla="*/ 0 w 1820800"/>
                  <a:gd name="connsiteY0" fmla="*/ 787603 h 1575206"/>
                  <a:gd name="connsiteX1" fmla="*/ 450036 w 1820800"/>
                  <a:gd name="connsiteY1" fmla="*/ 0 h 1575206"/>
                  <a:gd name="connsiteX2" fmla="*/ 1370764 w 1820800"/>
                  <a:gd name="connsiteY2" fmla="*/ 0 h 1575206"/>
                  <a:gd name="connsiteX3" fmla="*/ 1820800 w 1820800"/>
                  <a:gd name="connsiteY3" fmla="*/ 787603 h 1575206"/>
                  <a:gd name="connsiteX4" fmla="*/ 1370764 w 1820800"/>
                  <a:gd name="connsiteY4" fmla="*/ 1575206 h 1575206"/>
                  <a:gd name="connsiteX5" fmla="*/ 450036 w 1820800"/>
                  <a:gd name="connsiteY5" fmla="*/ 1575206 h 1575206"/>
                  <a:gd name="connsiteX6" fmla="*/ 0 w 1820800"/>
                  <a:gd name="connsiteY6" fmla="*/ 787603 h 1575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20800" h="1575206">
                    <a:moveTo>
                      <a:pt x="0" y="787603"/>
                    </a:moveTo>
                    <a:lnTo>
                      <a:pt x="450036" y="0"/>
                    </a:lnTo>
                    <a:lnTo>
                      <a:pt x="1370764" y="0"/>
                    </a:lnTo>
                    <a:lnTo>
                      <a:pt x="1820800" y="787603"/>
                    </a:lnTo>
                    <a:lnTo>
                      <a:pt x="1370764" y="1575206"/>
                    </a:lnTo>
                    <a:lnTo>
                      <a:pt x="450036" y="1575206"/>
                    </a:lnTo>
                    <a:lnTo>
                      <a:pt x="0" y="787603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8255" tIns="277555" rIns="318255" bIns="277555" numCol="1" spcCol="1270" anchor="ctr" anchorCtr="0">
                <a:noAutofit/>
              </a:bodyPr>
              <a:lstStyle/>
              <a:p>
                <a:pPr marL="0" lvl="0" indent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400" dirty="0"/>
                  <a:t>Place-based </a:t>
                </a:r>
                <a:r>
                  <a:rPr lang="en-GB" sz="1400" kern="1200" dirty="0"/>
                  <a:t>Outcomes</a:t>
                </a:r>
              </a:p>
            </p:txBody>
          </p:sp>
          <p:sp>
            <p:nvSpPr>
              <p:cNvPr id="38" name="Hexagon 37">
                <a:extLst>
                  <a:ext uri="{FF2B5EF4-FFF2-40B4-BE49-F238E27FC236}">
                    <a16:creationId xmlns:a16="http://schemas.microsoft.com/office/drawing/2014/main" id="{D7EE1282-184E-4FFF-BDE0-3B2BD25DB1E0}"/>
                  </a:ext>
                </a:extLst>
              </p:cNvPr>
              <p:cNvSpPr/>
              <p:nvPr/>
            </p:nvSpPr>
            <p:spPr>
              <a:xfrm>
                <a:off x="7080205" y="3108237"/>
                <a:ext cx="838302" cy="722308"/>
              </a:xfrm>
              <a:prstGeom prst="hexagon">
                <a:avLst>
                  <a:gd name="adj" fmla="val 28900"/>
                  <a:gd name="vf" fmla="val 115470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04689B25-C200-4AC4-AD2B-DE21196935AE}"/>
                  </a:ext>
                </a:extLst>
              </p:cNvPr>
              <p:cNvSpPr/>
              <p:nvPr/>
            </p:nvSpPr>
            <p:spPr>
              <a:xfrm>
                <a:off x="6585079" y="1898248"/>
                <a:ext cx="1820800" cy="1575206"/>
              </a:xfrm>
              <a:custGeom>
                <a:avLst/>
                <a:gdLst>
                  <a:gd name="connsiteX0" fmla="*/ 0 w 1820800"/>
                  <a:gd name="connsiteY0" fmla="*/ 787603 h 1575206"/>
                  <a:gd name="connsiteX1" fmla="*/ 450036 w 1820800"/>
                  <a:gd name="connsiteY1" fmla="*/ 0 h 1575206"/>
                  <a:gd name="connsiteX2" fmla="*/ 1370764 w 1820800"/>
                  <a:gd name="connsiteY2" fmla="*/ 0 h 1575206"/>
                  <a:gd name="connsiteX3" fmla="*/ 1820800 w 1820800"/>
                  <a:gd name="connsiteY3" fmla="*/ 787603 h 1575206"/>
                  <a:gd name="connsiteX4" fmla="*/ 1370764 w 1820800"/>
                  <a:gd name="connsiteY4" fmla="*/ 1575206 h 1575206"/>
                  <a:gd name="connsiteX5" fmla="*/ 450036 w 1820800"/>
                  <a:gd name="connsiteY5" fmla="*/ 1575206 h 1575206"/>
                  <a:gd name="connsiteX6" fmla="*/ 0 w 1820800"/>
                  <a:gd name="connsiteY6" fmla="*/ 787603 h 1575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20800" h="1575206">
                    <a:moveTo>
                      <a:pt x="0" y="787603"/>
                    </a:moveTo>
                    <a:lnTo>
                      <a:pt x="450036" y="0"/>
                    </a:lnTo>
                    <a:lnTo>
                      <a:pt x="1370764" y="0"/>
                    </a:lnTo>
                    <a:lnTo>
                      <a:pt x="1820800" y="787603"/>
                    </a:lnTo>
                    <a:lnTo>
                      <a:pt x="1370764" y="1575206"/>
                    </a:lnTo>
                    <a:lnTo>
                      <a:pt x="450036" y="1575206"/>
                    </a:lnTo>
                    <a:lnTo>
                      <a:pt x="0" y="787603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8255" tIns="277555" rIns="318255" bIns="277555" numCol="1" spcCol="1270" anchor="ctr" anchorCtr="0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kern="1200" dirty="0"/>
                  <a:t>SEND Leadership</a:t>
                </a:r>
              </a:p>
              <a:p>
                <a:pPr marL="0"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GB" sz="1300" kern="1200" dirty="0"/>
              </a:p>
            </p:txBody>
          </p:sp>
          <p:sp>
            <p:nvSpPr>
              <p:cNvPr id="40" name="Hexagon 39">
                <a:extLst>
                  <a:ext uri="{FF2B5EF4-FFF2-40B4-BE49-F238E27FC236}">
                    <a16:creationId xmlns:a16="http://schemas.microsoft.com/office/drawing/2014/main" id="{ED26092D-691F-4FFA-9D95-B2B552E5454F}"/>
                  </a:ext>
                </a:extLst>
              </p:cNvPr>
              <p:cNvSpPr/>
              <p:nvPr/>
            </p:nvSpPr>
            <p:spPr>
              <a:xfrm>
                <a:off x="6400570" y="4632508"/>
                <a:ext cx="838302" cy="722308"/>
              </a:xfrm>
              <a:prstGeom prst="hexagon">
                <a:avLst>
                  <a:gd name="adj" fmla="val 28900"/>
                  <a:gd name="vf" fmla="val 115470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43DB8C55-2BE4-46ED-87A6-C8F87652A3FC}"/>
                  </a:ext>
                </a:extLst>
              </p:cNvPr>
              <p:cNvSpPr/>
              <p:nvPr/>
            </p:nvSpPr>
            <p:spPr>
              <a:xfrm>
                <a:off x="6585079" y="3802910"/>
                <a:ext cx="1820800" cy="1575206"/>
              </a:xfrm>
              <a:custGeom>
                <a:avLst/>
                <a:gdLst>
                  <a:gd name="connsiteX0" fmla="*/ 0 w 1820800"/>
                  <a:gd name="connsiteY0" fmla="*/ 787603 h 1575206"/>
                  <a:gd name="connsiteX1" fmla="*/ 450036 w 1820800"/>
                  <a:gd name="connsiteY1" fmla="*/ 0 h 1575206"/>
                  <a:gd name="connsiteX2" fmla="*/ 1370764 w 1820800"/>
                  <a:gd name="connsiteY2" fmla="*/ 0 h 1575206"/>
                  <a:gd name="connsiteX3" fmla="*/ 1820800 w 1820800"/>
                  <a:gd name="connsiteY3" fmla="*/ 787603 h 1575206"/>
                  <a:gd name="connsiteX4" fmla="*/ 1370764 w 1820800"/>
                  <a:gd name="connsiteY4" fmla="*/ 1575206 h 1575206"/>
                  <a:gd name="connsiteX5" fmla="*/ 450036 w 1820800"/>
                  <a:gd name="connsiteY5" fmla="*/ 1575206 h 1575206"/>
                  <a:gd name="connsiteX6" fmla="*/ 0 w 1820800"/>
                  <a:gd name="connsiteY6" fmla="*/ 787603 h 1575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20800" h="1575206">
                    <a:moveTo>
                      <a:pt x="0" y="787603"/>
                    </a:moveTo>
                    <a:lnTo>
                      <a:pt x="450036" y="0"/>
                    </a:lnTo>
                    <a:lnTo>
                      <a:pt x="1370764" y="0"/>
                    </a:lnTo>
                    <a:lnTo>
                      <a:pt x="1820800" y="787603"/>
                    </a:lnTo>
                    <a:lnTo>
                      <a:pt x="1370764" y="1575206"/>
                    </a:lnTo>
                    <a:lnTo>
                      <a:pt x="450036" y="1575206"/>
                    </a:lnTo>
                    <a:lnTo>
                      <a:pt x="0" y="787603"/>
                    </a:lnTo>
                    <a:close/>
                  </a:path>
                </a:pathLst>
              </a:custGeom>
              <a:solidFill>
                <a:srgbClr val="7030A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8255" tIns="277555" rIns="318255" bIns="277555" numCol="1" spcCol="1270" anchor="ctr" anchorCtr="0">
                <a:noAutofit/>
              </a:bodyPr>
              <a:lstStyle/>
              <a:p>
                <a:pPr marL="0" lvl="0" indent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400" kern="1200" dirty="0"/>
                  <a:t>Provider collaborators</a:t>
                </a:r>
              </a:p>
            </p:txBody>
          </p:sp>
          <p:sp>
            <p:nvSpPr>
              <p:cNvPr id="42" name="Hexagon 41">
                <a:extLst>
                  <a:ext uri="{FF2B5EF4-FFF2-40B4-BE49-F238E27FC236}">
                    <a16:creationId xmlns:a16="http://schemas.microsoft.com/office/drawing/2014/main" id="{9AA315AD-4CD8-4C34-865F-88D055574510}"/>
                  </a:ext>
                </a:extLst>
              </p:cNvPr>
              <p:cNvSpPr/>
              <p:nvPr/>
            </p:nvSpPr>
            <p:spPr>
              <a:xfrm>
                <a:off x="4714662" y="4790733"/>
                <a:ext cx="838302" cy="722308"/>
              </a:xfrm>
              <a:prstGeom prst="hexagon">
                <a:avLst>
                  <a:gd name="adj" fmla="val 28900"/>
                  <a:gd name="vf" fmla="val 115470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1E6B2FA-8D73-45A2-ACB4-BCC6D9A3E0A2}"/>
                  </a:ext>
                </a:extLst>
              </p:cNvPr>
              <p:cNvSpPr/>
              <p:nvPr/>
            </p:nvSpPr>
            <p:spPr>
              <a:xfrm>
                <a:off x="4915193" y="4772851"/>
                <a:ext cx="1820800" cy="1575206"/>
              </a:xfrm>
              <a:custGeom>
                <a:avLst/>
                <a:gdLst>
                  <a:gd name="connsiteX0" fmla="*/ 0 w 1820800"/>
                  <a:gd name="connsiteY0" fmla="*/ 787603 h 1575206"/>
                  <a:gd name="connsiteX1" fmla="*/ 450036 w 1820800"/>
                  <a:gd name="connsiteY1" fmla="*/ 0 h 1575206"/>
                  <a:gd name="connsiteX2" fmla="*/ 1370764 w 1820800"/>
                  <a:gd name="connsiteY2" fmla="*/ 0 h 1575206"/>
                  <a:gd name="connsiteX3" fmla="*/ 1820800 w 1820800"/>
                  <a:gd name="connsiteY3" fmla="*/ 787603 h 1575206"/>
                  <a:gd name="connsiteX4" fmla="*/ 1370764 w 1820800"/>
                  <a:gd name="connsiteY4" fmla="*/ 1575206 h 1575206"/>
                  <a:gd name="connsiteX5" fmla="*/ 450036 w 1820800"/>
                  <a:gd name="connsiteY5" fmla="*/ 1575206 h 1575206"/>
                  <a:gd name="connsiteX6" fmla="*/ 0 w 1820800"/>
                  <a:gd name="connsiteY6" fmla="*/ 787603 h 1575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20800" h="1575206">
                    <a:moveTo>
                      <a:pt x="0" y="787603"/>
                    </a:moveTo>
                    <a:lnTo>
                      <a:pt x="450036" y="0"/>
                    </a:lnTo>
                    <a:lnTo>
                      <a:pt x="1370764" y="0"/>
                    </a:lnTo>
                    <a:lnTo>
                      <a:pt x="1820800" y="787603"/>
                    </a:lnTo>
                    <a:lnTo>
                      <a:pt x="1370764" y="1575206"/>
                    </a:lnTo>
                    <a:lnTo>
                      <a:pt x="450036" y="1575206"/>
                    </a:lnTo>
                    <a:lnTo>
                      <a:pt x="0" y="787603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8255" tIns="277555" rIns="318255" bIns="277555" numCol="1" spcCol="1270" anchor="ctr" anchorCtr="0">
                <a:noAutofit/>
              </a:bodyPr>
              <a:lstStyle/>
              <a:p>
                <a:pPr marL="0" lvl="0" indent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400" kern="1200" dirty="0"/>
                  <a:t>Quality Improvement</a:t>
                </a:r>
              </a:p>
            </p:txBody>
          </p:sp>
          <p:sp>
            <p:nvSpPr>
              <p:cNvPr id="44" name="Hexagon 43">
                <a:extLst>
                  <a:ext uri="{FF2B5EF4-FFF2-40B4-BE49-F238E27FC236}">
                    <a16:creationId xmlns:a16="http://schemas.microsoft.com/office/drawing/2014/main" id="{02B37943-A94B-4BA3-8314-728168F1C26A}"/>
                  </a:ext>
                </a:extLst>
              </p:cNvPr>
              <p:cNvSpPr/>
              <p:nvPr/>
            </p:nvSpPr>
            <p:spPr>
              <a:xfrm>
                <a:off x="3720277" y="3440943"/>
                <a:ext cx="838302" cy="722308"/>
              </a:xfrm>
              <a:prstGeom prst="hexagon">
                <a:avLst>
                  <a:gd name="adj" fmla="val 28900"/>
                  <a:gd name="vf" fmla="val 115470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F7AA4FB5-5F07-4FF3-B56A-418A0109C08A}"/>
                  </a:ext>
                </a:extLst>
              </p:cNvPr>
              <p:cNvSpPr/>
              <p:nvPr/>
            </p:nvSpPr>
            <p:spPr>
              <a:xfrm>
                <a:off x="3237555" y="3803993"/>
                <a:ext cx="1820800" cy="1575206"/>
              </a:xfrm>
              <a:custGeom>
                <a:avLst/>
                <a:gdLst>
                  <a:gd name="connsiteX0" fmla="*/ 0 w 1820800"/>
                  <a:gd name="connsiteY0" fmla="*/ 787603 h 1575206"/>
                  <a:gd name="connsiteX1" fmla="*/ 450036 w 1820800"/>
                  <a:gd name="connsiteY1" fmla="*/ 0 h 1575206"/>
                  <a:gd name="connsiteX2" fmla="*/ 1370764 w 1820800"/>
                  <a:gd name="connsiteY2" fmla="*/ 0 h 1575206"/>
                  <a:gd name="connsiteX3" fmla="*/ 1820800 w 1820800"/>
                  <a:gd name="connsiteY3" fmla="*/ 787603 h 1575206"/>
                  <a:gd name="connsiteX4" fmla="*/ 1370764 w 1820800"/>
                  <a:gd name="connsiteY4" fmla="*/ 1575206 h 1575206"/>
                  <a:gd name="connsiteX5" fmla="*/ 450036 w 1820800"/>
                  <a:gd name="connsiteY5" fmla="*/ 1575206 h 1575206"/>
                  <a:gd name="connsiteX6" fmla="*/ 0 w 1820800"/>
                  <a:gd name="connsiteY6" fmla="*/ 787603 h 1575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20800" h="1575206">
                    <a:moveTo>
                      <a:pt x="0" y="787603"/>
                    </a:moveTo>
                    <a:lnTo>
                      <a:pt x="450036" y="0"/>
                    </a:lnTo>
                    <a:lnTo>
                      <a:pt x="1370764" y="0"/>
                    </a:lnTo>
                    <a:lnTo>
                      <a:pt x="1820800" y="787603"/>
                    </a:lnTo>
                    <a:lnTo>
                      <a:pt x="1370764" y="1575206"/>
                    </a:lnTo>
                    <a:lnTo>
                      <a:pt x="450036" y="1575206"/>
                    </a:lnTo>
                    <a:lnTo>
                      <a:pt x="0" y="787603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8255" tIns="277555" rIns="318255" bIns="277555" numCol="1" spcCol="1270" anchor="ctr" anchorCtr="0">
                <a:noAutofit/>
              </a:bodyPr>
              <a:lstStyle/>
              <a:p>
                <a:pPr marL="0" lvl="0" indent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400" kern="1200" dirty="0"/>
                  <a:t>Commissioning</a:t>
                </a:r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1436C56E-108E-4A81-86E6-31425FE22D35}"/>
                  </a:ext>
                </a:extLst>
              </p:cNvPr>
              <p:cNvSpPr/>
              <p:nvPr/>
            </p:nvSpPr>
            <p:spPr>
              <a:xfrm>
                <a:off x="3237555" y="1896081"/>
                <a:ext cx="1820800" cy="1575206"/>
              </a:xfrm>
              <a:custGeom>
                <a:avLst/>
                <a:gdLst>
                  <a:gd name="connsiteX0" fmla="*/ 0 w 1820800"/>
                  <a:gd name="connsiteY0" fmla="*/ 787603 h 1575206"/>
                  <a:gd name="connsiteX1" fmla="*/ 450036 w 1820800"/>
                  <a:gd name="connsiteY1" fmla="*/ 0 h 1575206"/>
                  <a:gd name="connsiteX2" fmla="*/ 1370764 w 1820800"/>
                  <a:gd name="connsiteY2" fmla="*/ 0 h 1575206"/>
                  <a:gd name="connsiteX3" fmla="*/ 1820800 w 1820800"/>
                  <a:gd name="connsiteY3" fmla="*/ 787603 h 1575206"/>
                  <a:gd name="connsiteX4" fmla="*/ 1370764 w 1820800"/>
                  <a:gd name="connsiteY4" fmla="*/ 1575206 h 1575206"/>
                  <a:gd name="connsiteX5" fmla="*/ 450036 w 1820800"/>
                  <a:gd name="connsiteY5" fmla="*/ 1575206 h 1575206"/>
                  <a:gd name="connsiteX6" fmla="*/ 0 w 1820800"/>
                  <a:gd name="connsiteY6" fmla="*/ 787603 h 1575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20800" h="1575206">
                    <a:moveTo>
                      <a:pt x="0" y="787603"/>
                    </a:moveTo>
                    <a:lnTo>
                      <a:pt x="450036" y="0"/>
                    </a:lnTo>
                    <a:lnTo>
                      <a:pt x="1370764" y="0"/>
                    </a:lnTo>
                    <a:lnTo>
                      <a:pt x="1820800" y="787603"/>
                    </a:lnTo>
                    <a:lnTo>
                      <a:pt x="1370764" y="1575206"/>
                    </a:lnTo>
                    <a:lnTo>
                      <a:pt x="450036" y="1575206"/>
                    </a:lnTo>
                    <a:lnTo>
                      <a:pt x="0" y="787603"/>
                    </a:lnTo>
                    <a:close/>
                  </a:path>
                </a:pathLst>
              </a:custGeom>
              <a:solidFill>
                <a:srgbClr val="00206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8255" tIns="277555" rIns="318255" bIns="277555" numCol="1" spcCol="1270" anchor="ctr" anchorCtr="0">
                <a:noAutofit/>
              </a:bodyPr>
              <a:lstStyle/>
              <a:p>
                <a:pPr marL="0" lvl="0" indent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400" kern="1200" dirty="0"/>
                  <a:t>Co-production, communication, engagement &amp; personalisation</a:t>
                </a:r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8743437-A4E4-41F0-840F-9C304E439F4E}"/>
                </a:ext>
              </a:extLst>
            </p:cNvPr>
            <p:cNvSpPr txBox="1"/>
            <p:nvPr/>
          </p:nvSpPr>
          <p:spPr>
            <a:xfrm>
              <a:off x="9223790" y="2182729"/>
              <a:ext cx="17455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1400" dirty="0"/>
            </a:p>
          </p:txBody>
        </p:sp>
      </p:grpSp>
      <p:sp>
        <p:nvSpPr>
          <p:cNvPr id="50" name="Arrow: Right 49">
            <a:extLst>
              <a:ext uri="{FF2B5EF4-FFF2-40B4-BE49-F238E27FC236}">
                <a16:creationId xmlns:a16="http://schemas.microsoft.com/office/drawing/2014/main" id="{5CEDC715-6B8C-4BA4-95AE-738929C9A08B}"/>
              </a:ext>
            </a:extLst>
          </p:cNvPr>
          <p:cNvSpPr/>
          <p:nvPr/>
        </p:nvSpPr>
        <p:spPr>
          <a:xfrm>
            <a:off x="8346002" y="4472357"/>
            <a:ext cx="347827" cy="283904"/>
          </a:xfrm>
          <a:prstGeom prst="rightArrow">
            <a:avLst/>
          </a:prstGeom>
          <a:solidFill>
            <a:srgbClr val="CC96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row: Right 51">
            <a:extLst>
              <a:ext uri="{FF2B5EF4-FFF2-40B4-BE49-F238E27FC236}">
                <a16:creationId xmlns:a16="http://schemas.microsoft.com/office/drawing/2014/main" id="{81142248-A583-43B4-86E2-2B7FC8D59CE9}"/>
              </a:ext>
            </a:extLst>
          </p:cNvPr>
          <p:cNvSpPr/>
          <p:nvPr/>
        </p:nvSpPr>
        <p:spPr>
          <a:xfrm>
            <a:off x="8411044" y="1734461"/>
            <a:ext cx="347827" cy="28390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Arrow: Right 53">
            <a:extLst>
              <a:ext uri="{FF2B5EF4-FFF2-40B4-BE49-F238E27FC236}">
                <a16:creationId xmlns:a16="http://schemas.microsoft.com/office/drawing/2014/main" id="{C057486F-299B-4E22-8742-47FAA3D8850E}"/>
              </a:ext>
            </a:extLst>
          </p:cNvPr>
          <p:cNvSpPr/>
          <p:nvPr/>
        </p:nvSpPr>
        <p:spPr>
          <a:xfrm rot="10800000">
            <a:off x="2917576" y="3768969"/>
            <a:ext cx="347827" cy="28390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Arrow: Right 54">
            <a:extLst>
              <a:ext uri="{FF2B5EF4-FFF2-40B4-BE49-F238E27FC236}">
                <a16:creationId xmlns:a16="http://schemas.microsoft.com/office/drawing/2014/main" id="{85EE2687-0735-4056-AE2F-2D2B9D8EDAD6}"/>
              </a:ext>
            </a:extLst>
          </p:cNvPr>
          <p:cNvSpPr/>
          <p:nvPr/>
        </p:nvSpPr>
        <p:spPr>
          <a:xfrm rot="10800000">
            <a:off x="2816394" y="2121407"/>
            <a:ext cx="347827" cy="2839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row: Right 55">
            <a:extLst>
              <a:ext uri="{FF2B5EF4-FFF2-40B4-BE49-F238E27FC236}">
                <a16:creationId xmlns:a16="http://schemas.microsoft.com/office/drawing/2014/main" id="{C535C303-13D2-4460-875A-FA5A5E48D22F}"/>
              </a:ext>
            </a:extLst>
          </p:cNvPr>
          <p:cNvSpPr/>
          <p:nvPr/>
        </p:nvSpPr>
        <p:spPr>
          <a:xfrm rot="10800000">
            <a:off x="4713324" y="5597015"/>
            <a:ext cx="347827" cy="28390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23B850-E308-4F0E-8731-9CED54EFA27E}"/>
              </a:ext>
            </a:extLst>
          </p:cNvPr>
          <p:cNvSpPr txBox="1"/>
          <p:nvPr/>
        </p:nvSpPr>
        <p:spPr>
          <a:xfrm>
            <a:off x="8757409" y="3443657"/>
            <a:ext cx="324940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02124"/>
                </a:solidFill>
              </a:rPr>
              <a:t>2+ NHS T</a:t>
            </a:r>
            <a:r>
              <a:rPr lang="en-GB" i="0" dirty="0">
                <a:solidFill>
                  <a:srgbClr val="202124"/>
                </a:solidFill>
                <a:effectLst/>
              </a:rPr>
              <a:t>rusts working in partnership, at scale across multiple places, with a shared purpose and effective. decision-making arrangements, to: </a:t>
            </a:r>
          </a:p>
          <a:p>
            <a:endParaRPr lang="en-GB" dirty="0">
              <a:solidFill>
                <a:srgbClr val="202124"/>
              </a:solidFill>
            </a:endParaRPr>
          </a:p>
          <a:p>
            <a:r>
              <a:rPr lang="en-GB" i="0" dirty="0">
                <a:solidFill>
                  <a:srgbClr val="202124"/>
                </a:solidFill>
                <a:effectLst/>
              </a:rPr>
              <a:t>Reduce variation and inequality in health outcomes, access to. services and experience.</a:t>
            </a:r>
            <a:endParaRPr lang="en-GB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0E26D87-72BA-4404-9111-750A2E84EAF1}"/>
              </a:ext>
            </a:extLst>
          </p:cNvPr>
          <p:cNvSpPr txBox="1"/>
          <p:nvPr/>
        </p:nvSpPr>
        <p:spPr>
          <a:xfrm>
            <a:off x="2041451" y="5416531"/>
            <a:ext cx="2564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Clinical oversight and continuous </a:t>
            </a:r>
            <a:r>
              <a:rPr lang="en-GB" dirty="0" err="1"/>
              <a:t>improvment</a:t>
            </a:r>
            <a:endParaRPr lang="en-GB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3CCE598-8FBE-4938-926A-FAC75904F32A}"/>
              </a:ext>
            </a:extLst>
          </p:cNvPr>
          <p:cNvSpPr txBox="1"/>
          <p:nvPr/>
        </p:nvSpPr>
        <p:spPr>
          <a:xfrm>
            <a:off x="223284" y="3392377"/>
            <a:ext cx="26942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SEND is considered in all commissioning decisions. 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C/Ys services are included in wider NHS consultations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B9C08AF-E23C-4B44-9CE0-88396943F70B}"/>
              </a:ext>
            </a:extLst>
          </p:cNvPr>
          <p:cNvSpPr txBox="1"/>
          <p:nvPr/>
        </p:nvSpPr>
        <p:spPr>
          <a:xfrm>
            <a:off x="485624" y="1720069"/>
            <a:ext cx="26942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“No decision about me without me” </a:t>
            </a:r>
          </a:p>
          <a:p>
            <a:pPr algn="ctr"/>
            <a:endParaRPr lang="en-GB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15BF63E-4107-4464-A837-F68F20BD1CEF}"/>
              </a:ext>
            </a:extLst>
          </p:cNvPr>
          <p:cNvSpPr txBox="1"/>
          <p:nvPr/>
        </p:nvSpPr>
        <p:spPr>
          <a:xfrm>
            <a:off x="8222525" y="2304495"/>
            <a:ext cx="3704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Ensuring there is a commitment to SEND is across all levels of leadership</a:t>
            </a:r>
          </a:p>
          <a:p>
            <a:pPr algn="ctr"/>
            <a:endParaRPr lang="en-GB" dirty="0"/>
          </a:p>
        </p:txBody>
      </p:sp>
      <p:sp>
        <p:nvSpPr>
          <p:cNvPr id="60" name="Arrow: Right 59">
            <a:extLst>
              <a:ext uri="{FF2B5EF4-FFF2-40B4-BE49-F238E27FC236}">
                <a16:creationId xmlns:a16="http://schemas.microsoft.com/office/drawing/2014/main" id="{25C657A8-04AD-410E-81A7-5EE14A5DC9E3}"/>
              </a:ext>
            </a:extLst>
          </p:cNvPr>
          <p:cNvSpPr/>
          <p:nvPr/>
        </p:nvSpPr>
        <p:spPr>
          <a:xfrm>
            <a:off x="6619399" y="268915"/>
            <a:ext cx="347827" cy="28390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6CD7E20-E5CA-47EF-BF4A-E285540E7FD6}"/>
              </a:ext>
            </a:extLst>
          </p:cNvPr>
          <p:cNvSpPr txBox="1"/>
          <p:nvPr/>
        </p:nvSpPr>
        <p:spPr>
          <a:xfrm>
            <a:off x="6906819" y="197985"/>
            <a:ext cx="3704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Ensuring ambitions and outcomes are relevant to County Durham</a:t>
            </a:r>
          </a:p>
        </p:txBody>
      </p:sp>
    </p:spTree>
    <p:extLst>
      <p:ext uri="{BB962C8B-B14F-4D97-AF65-F5344CB8AC3E}">
        <p14:creationId xmlns:p14="http://schemas.microsoft.com/office/powerpoint/2010/main" val="3957126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CD273CCF-1546-4EA6-BA41-569730147C47}"/>
              </a:ext>
            </a:extLst>
          </p:cNvPr>
          <p:cNvSpPr/>
          <p:nvPr/>
        </p:nvSpPr>
        <p:spPr>
          <a:xfrm>
            <a:off x="309480" y="1858617"/>
            <a:ext cx="4133312" cy="2666157"/>
          </a:xfrm>
          <a:custGeom>
            <a:avLst/>
            <a:gdLst>
              <a:gd name="connsiteX0" fmla="*/ 0 w 4133312"/>
              <a:gd name="connsiteY0" fmla="*/ 1333079 h 2666157"/>
              <a:gd name="connsiteX1" fmla="*/ 340505 w 4133312"/>
              <a:gd name="connsiteY1" fmla="*/ 888719 h 2666157"/>
              <a:gd name="connsiteX2" fmla="*/ 681011 w 4133312"/>
              <a:gd name="connsiteY2" fmla="*/ 444360 h 2666157"/>
              <a:gd name="connsiteX3" fmla="*/ 1021516 w 4133312"/>
              <a:gd name="connsiteY3" fmla="*/ 0 h 2666157"/>
              <a:gd name="connsiteX4" fmla="*/ 1481377 w 4133312"/>
              <a:gd name="connsiteY4" fmla="*/ 0 h 2666157"/>
              <a:gd name="connsiteX5" fmla="*/ 1962142 w 4133312"/>
              <a:gd name="connsiteY5" fmla="*/ 0 h 2666157"/>
              <a:gd name="connsiteX6" fmla="*/ 2505614 w 4133312"/>
              <a:gd name="connsiteY6" fmla="*/ 0 h 2666157"/>
              <a:gd name="connsiteX7" fmla="*/ 3111795 w 4133312"/>
              <a:gd name="connsiteY7" fmla="*/ 0 h 2666157"/>
              <a:gd name="connsiteX8" fmla="*/ 3472731 w 4133312"/>
              <a:gd name="connsiteY8" fmla="*/ 471021 h 2666157"/>
              <a:gd name="connsiteX9" fmla="*/ 3823452 w 4133312"/>
              <a:gd name="connsiteY9" fmla="*/ 928712 h 2666157"/>
              <a:gd name="connsiteX10" fmla="*/ 4133312 w 4133312"/>
              <a:gd name="connsiteY10" fmla="*/ 1333079 h 2666157"/>
              <a:gd name="connsiteX11" fmla="*/ 3823452 w 4133312"/>
              <a:gd name="connsiteY11" fmla="*/ 1737446 h 2666157"/>
              <a:gd name="connsiteX12" fmla="*/ 3482946 w 4133312"/>
              <a:gd name="connsiteY12" fmla="*/ 2181805 h 2666157"/>
              <a:gd name="connsiteX13" fmla="*/ 3111795 w 4133312"/>
              <a:gd name="connsiteY13" fmla="*/ 2666157 h 2666157"/>
              <a:gd name="connsiteX14" fmla="*/ 2568322 w 4133312"/>
              <a:gd name="connsiteY14" fmla="*/ 2666157 h 2666157"/>
              <a:gd name="connsiteX15" fmla="*/ 2045753 w 4133312"/>
              <a:gd name="connsiteY15" fmla="*/ 2666157 h 2666157"/>
              <a:gd name="connsiteX16" fmla="*/ 1523183 w 4133312"/>
              <a:gd name="connsiteY16" fmla="*/ 2666157 h 2666157"/>
              <a:gd name="connsiteX17" fmla="*/ 1021516 w 4133312"/>
              <a:gd name="connsiteY17" fmla="*/ 2666157 h 2666157"/>
              <a:gd name="connsiteX18" fmla="*/ 681011 w 4133312"/>
              <a:gd name="connsiteY18" fmla="*/ 2221798 h 2666157"/>
              <a:gd name="connsiteX19" fmla="*/ 320075 w 4133312"/>
              <a:gd name="connsiteY19" fmla="*/ 1750777 h 2666157"/>
              <a:gd name="connsiteX20" fmla="*/ 0 w 4133312"/>
              <a:gd name="connsiteY20" fmla="*/ 1333079 h 266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33312" h="2666157" fill="none" extrusionOk="0">
                <a:moveTo>
                  <a:pt x="0" y="1333079"/>
                </a:moveTo>
                <a:cubicBezTo>
                  <a:pt x="149590" y="1122584"/>
                  <a:pt x="225375" y="1099615"/>
                  <a:pt x="340505" y="888719"/>
                </a:cubicBezTo>
                <a:cubicBezTo>
                  <a:pt x="455636" y="677824"/>
                  <a:pt x="613504" y="633075"/>
                  <a:pt x="681011" y="444360"/>
                </a:cubicBezTo>
                <a:cubicBezTo>
                  <a:pt x="748517" y="255645"/>
                  <a:pt x="921346" y="182336"/>
                  <a:pt x="1021516" y="0"/>
                </a:cubicBezTo>
                <a:cubicBezTo>
                  <a:pt x="1243406" y="-28682"/>
                  <a:pt x="1331127" y="4268"/>
                  <a:pt x="1481377" y="0"/>
                </a:cubicBezTo>
                <a:cubicBezTo>
                  <a:pt x="1631627" y="-4268"/>
                  <a:pt x="1754871" y="24071"/>
                  <a:pt x="1962142" y="0"/>
                </a:cubicBezTo>
                <a:cubicBezTo>
                  <a:pt x="2169413" y="-24071"/>
                  <a:pt x="2374125" y="25069"/>
                  <a:pt x="2505614" y="0"/>
                </a:cubicBezTo>
                <a:cubicBezTo>
                  <a:pt x="2637103" y="-25069"/>
                  <a:pt x="2912272" y="9630"/>
                  <a:pt x="3111795" y="0"/>
                </a:cubicBezTo>
                <a:cubicBezTo>
                  <a:pt x="3280500" y="147761"/>
                  <a:pt x="3295054" y="325230"/>
                  <a:pt x="3472731" y="471021"/>
                </a:cubicBezTo>
                <a:cubicBezTo>
                  <a:pt x="3650408" y="616812"/>
                  <a:pt x="3691159" y="777846"/>
                  <a:pt x="3823452" y="928712"/>
                </a:cubicBezTo>
                <a:cubicBezTo>
                  <a:pt x="3955745" y="1079578"/>
                  <a:pt x="4002461" y="1208389"/>
                  <a:pt x="4133312" y="1333079"/>
                </a:cubicBezTo>
                <a:cubicBezTo>
                  <a:pt x="4073058" y="1453097"/>
                  <a:pt x="3872614" y="1630541"/>
                  <a:pt x="3823452" y="1737446"/>
                </a:cubicBezTo>
                <a:cubicBezTo>
                  <a:pt x="3774290" y="1844351"/>
                  <a:pt x="3576592" y="1960192"/>
                  <a:pt x="3482946" y="2181805"/>
                </a:cubicBezTo>
                <a:cubicBezTo>
                  <a:pt x="3389300" y="2403418"/>
                  <a:pt x="3140293" y="2526444"/>
                  <a:pt x="3111795" y="2666157"/>
                </a:cubicBezTo>
                <a:cubicBezTo>
                  <a:pt x="2850322" y="2667125"/>
                  <a:pt x="2780630" y="2610711"/>
                  <a:pt x="2568322" y="2666157"/>
                </a:cubicBezTo>
                <a:cubicBezTo>
                  <a:pt x="2356014" y="2721603"/>
                  <a:pt x="2249288" y="2652428"/>
                  <a:pt x="2045753" y="2666157"/>
                </a:cubicBezTo>
                <a:cubicBezTo>
                  <a:pt x="1842218" y="2679886"/>
                  <a:pt x="1705501" y="2609977"/>
                  <a:pt x="1523183" y="2666157"/>
                </a:cubicBezTo>
                <a:cubicBezTo>
                  <a:pt x="1340865" y="2722337"/>
                  <a:pt x="1168979" y="2650066"/>
                  <a:pt x="1021516" y="2666157"/>
                </a:cubicBezTo>
                <a:cubicBezTo>
                  <a:pt x="871583" y="2504778"/>
                  <a:pt x="850008" y="2431308"/>
                  <a:pt x="681011" y="2221798"/>
                </a:cubicBezTo>
                <a:cubicBezTo>
                  <a:pt x="512014" y="2012288"/>
                  <a:pt x="489163" y="1955335"/>
                  <a:pt x="320075" y="1750777"/>
                </a:cubicBezTo>
                <a:cubicBezTo>
                  <a:pt x="150987" y="1546219"/>
                  <a:pt x="184313" y="1484227"/>
                  <a:pt x="0" y="1333079"/>
                </a:cubicBezTo>
                <a:close/>
              </a:path>
              <a:path w="4133312" h="2666157" stroke="0" extrusionOk="0">
                <a:moveTo>
                  <a:pt x="0" y="1333079"/>
                </a:moveTo>
                <a:cubicBezTo>
                  <a:pt x="54507" y="1230602"/>
                  <a:pt x="193702" y="1125957"/>
                  <a:pt x="330290" y="902050"/>
                </a:cubicBezTo>
                <a:cubicBezTo>
                  <a:pt x="466878" y="678143"/>
                  <a:pt x="603056" y="626917"/>
                  <a:pt x="640150" y="497683"/>
                </a:cubicBezTo>
                <a:cubicBezTo>
                  <a:pt x="677244" y="368449"/>
                  <a:pt x="941550" y="167644"/>
                  <a:pt x="1021516" y="0"/>
                </a:cubicBezTo>
                <a:cubicBezTo>
                  <a:pt x="1153857" y="-42396"/>
                  <a:pt x="1387905" y="28456"/>
                  <a:pt x="1481377" y="0"/>
                </a:cubicBezTo>
                <a:cubicBezTo>
                  <a:pt x="1574849" y="-28456"/>
                  <a:pt x="1932276" y="40819"/>
                  <a:pt x="2045753" y="0"/>
                </a:cubicBezTo>
                <a:cubicBezTo>
                  <a:pt x="2159230" y="-40819"/>
                  <a:pt x="2339980" y="26263"/>
                  <a:pt x="2547420" y="0"/>
                </a:cubicBezTo>
                <a:cubicBezTo>
                  <a:pt x="2754860" y="-26263"/>
                  <a:pt x="2970142" y="55228"/>
                  <a:pt x="3111795" y="0"/>
                </a:cubicBezTo>
                <a:cubicBezTo>
                  <a:pt x="3278663" y="142768"/>
                  <a:pt x="3252015" y="271200"/>
                  <a:pt x="3431870" y="417698"/>
                </a:cubicBezTo>
                <a:cubicBezTo>
                  <a:pt x="3611725" y="564196"/>
                  <a:pt x="3589954" y="695462"/>
                  <a:pt x="3772376" y="862058"/>
                </a:cubicBezTo>
                <a:cubicBezTo>
                  <a:pt x="3954798" y="1028654"/>
                  <a:pt x="3967422" y="1119902"/>
                  <a:pt x="4133312" y="1333079"/>
                </a:cubicBezTo>
                <a:cubicBezTo>
                  <a:pt x="4074792" y="1498923"/>
                  <a:pt x="3885558" y="1586568"/>
                  <a:pt x="3782591" y="1790769"/>
                </a:cubicBezTo>
                <a:cubicBezTo>
                  <a:pt x="3679625" y="1994970"/>
                  <a:pt x="3530653" y="2103799"/>
                  <a:pt x="3462516" y="2208467"/>
                </a:cubicBezTo>
                <a:cubicBezTo>
                  <a:pt x="3394378" y="2313135"/>
                  <a:pt x="3234658" y="2401643"/>
                  <a:pt x="3111795" y="2666157"/>
                </a:cubicBezTo>
                <a:cubicBezTo>
                  <a:pt x="2961929" y="2671666"/>
                  <a:pt x="2695998" y="2626169"/>
                  <a:pt x="2589225" y="2666157"/>
                </a:cubicBezTo>
                <a:cubicBezTo>
                  <a:pt x="2482452" y="2706145"/>
                  <a:pt x="2286743" y="2649882"/>
                  <a:pt x="2129364" y="2666157"/>
                </a:cubicBezTo>
                <a:cubicBezTo>
                  <a:pt x="1971985" y="2682432"/>
                  <a:pt x="1832289" y="2640373"/>
                  <a:pt x="1648600" y="2666157"/>
                </a:cubicBezTo>
                <a:cubicBezTo>
                  <a:pt x="1464911" y="2691941"/>
                  <a:pt x="1295573" y="2617866"/>
                  <a:pt x="1021516" y="2666157"/>
                </a:cubicBezTo>
                <a:cubicBezTo>
                  <a:pt x="915612" y="2538364"/>
                  <a:pt x="789016" y="2356022"/>
                  <a:pt x="701441" y="2248459"/>
                </a:cubicBezTo>
                <a:cubicBezTo>
                  <a:pt x="613866" y="2140896"/>
                  <a:pt x="525449" y="1935733"/>
                  <a:pt x="350720" y="1790769"/>
                </a:cubicBezTo>
                <a:cubicBezTo>
                  <a:pt x="175991" y="1645805"/>
                  <a:pt x="162086" y="1519412"/>
                  <a:pt x="0" y="1333079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3348787814">
                  <a:custGeom>
                    <a:avLst/>
                    <a:gdLst>
                      <a:gd name="connsiteX0" fmla="*/ 0 w 2221862"/>
                      <a:gd name="connsiteY0" fmla="*/ 961001 h 1922001"/>
                      <a:gd name="connsiteX1" fmla="*/ 549116 w 2221862"/>
                      <a:gd name="connsiteY1" fmla="*/ 0 h 1922001"/>
                      <a:gd name="connsiteX2" fmla="*/ 1672746 w 2221862"/>
                      <a:gd name="connsiteY2" fmla="*/ 0 h 1922001"/>
                      <a:gd name="connsiteX3" fmla="*/ 2221862 w 2221862"/>
                      <a:gd name="connsiteY3" fmla="*/ 961001 h 1922001"/>
                      <a:gd name="connsiteX4" fmla="*/ 1672746 w 2221862"/>
                      <a:gd name="connsiteY4" fmla="*/ 1922001 h 1922001"/>
                      <a:gd name="connsiteX5" fmla="*/ 549116 w 2221862"/>
                      <a:gd name="connsiteY5" fmla="*/ 1922001 h 1922001"/>
                      <a:gd name="connsiteX6" fmla="*/ 0 w 2221862"/>
                      <a:gd name="connsiteY6" fmla="*/ 961001 h 19220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21862" h="1922001">
                        <a:moveTo>
                          <a:pt x="0" y="961001"/>
                        </a:moveTo>
                        <a:lnTo>
                          <a:pt x="549116" y="0"/>
                        </a:lnTo>
                        <a:lnTo>
                          <a:pt x="1672746" y="0"/>
                        </a:lnTo>
                        <a:lnTo>
                          <a:pt x="2221862" y="961001"/>
                        </a:lnTo>
                        <a:lnTo>
                          <a:pt x="1672746" y="1922001"/>
                        </a:lnTo>
                        <a:lnTo>
                          <a:pt x="549116" y="1922001"/>
                        </a:lnTo>
                        <a:lnTo>
                          <a:pt x="0" y="961001"/>
                        </a:ln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4704" tIns="335013" rIns="384704" bIns="335013" numCol="1" spcCol="127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800" kern="1200" dirty="0"/>
              <a:t>MCT conference </a:t>
            </a:r>
          </a:p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800" kern="1200" dirty="0"/>
              <a:t>November 2021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AD361482-7364-4171-90A7-C3B8F9314371}"/>
              </a:ext>
            </a:extLst>
          </p:cNvPr>
          <p:cNvSpPr/>
          <p:nvPr/>
        </p:nvSpPr>
        <p:spPr>
          <a:xfrm>
            <a:off x="5174842" y="188841"/>
            <a:ext cx="5674009" cy="12421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Tics and Tourette Support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558CEF3-D1E4-4C5C-91DC-646AB1ED89A0}"/>
              </a:ext>
            </a:extLst>
          </p:cNvPr>
          <p:cNvSpPr/>
          <p:nvPr/>
        </p:nvSpPr>
        <p:spPr>
          <a:xfrm>
            <a:off x="6733885" y="3402497"/>
            <a:ext cx="5301036" cy="1364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Restricted Eating (ARFID)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07065DCE-6EC2-4C1B-B3CF-324307866021}"/>
              </a:ext>
            </a:extLst>
          </p:cNvPr>
          <p:cNvSpPr/>
          <p:nvPr/>
        </p:nvSpPr>
        <p:spPr>
          <a:xfrm>
            <a:off x="4072636" y="4919870"/>
            <a:ext cx="5433391" cy="16066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Foetal Alcohol Syndrome diagnosis and support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B98966E2-8F26-46ED-A644-ACBD4D675F4A}"/>
              </a:ext>
            </a:extLst>
          </p:cNvPr>
          <p:cNvSpPr/>
          <p:nvPr/>
        </p:nvSpPr>
        <p:spPr>
          <a:xfrm>
            <a:off x="6733884" y="1795669"/>
            <a:ext cx="5301036" cy="124219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County Durham Neurodevelopment pathway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F8E75B28-4BD2-4607-8A9E-4724155F6CC3}"/>
              </a:ext>
            </a:extLst>
          </p:cNvPr>
          <p:cNvSpPr/>
          <p:nvPr/>
        </p:nvSpPr>
        <p:spPr>
          <a:xfrm>
            <a:off x="4253948" y="2293307"/>
            <a:ext cx="2057400" cy="246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Arrow: Right 61">
            <a:extLst>
              <a:ext uri="{FF2B5EF4-FFF2-40B4-BE49-F238E27FC236}">
                <a16:creationId xmlns:a16="http://schemas.microsoft.com/office/drawing/2014/main" id="{BE1045BD-E385-4C9D-A6F1-E361804FD29D}"/>
              </a:ext>
            </a:extLst>
          </p:cNvPr>
          <p:cNvSpPr/>
          <p:nvPr/>
        </p:nvSpPr>
        <p:spPr>
          <a:xfrm>
            <a:off x="4253948" y="3731948"/>
            <a:ext cx="2057400" cy="246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Arrow: Right 62">
            <a:extLst>
              <a:ext uri="{FF2B5EF4-FFF2-40B4-BE49-F238E27FC236}">
                <a16:creationId xmlns:a16="http://schemas.microsoft.com/office/drawing/2014/main" id="{6EA1E501-ADBE-40D2-959B-3DF34BCD3896}"/>
              </a:ext>
            </a:extLst>
          </p:cNvPr>
          <p:cNvSpPr/>
          <p:nvPr/>
        </p:nvSpPr>
        <p:spPr>
          <a:xfrm rot="20586545">
            <a:off x="3110833" y="1296394"/>
            <a:ext cx="2057400" cy="246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C59483F6-1907-469F-A7D9-0EDE685F9A26}"/>
              </a:ext>
            </a:extLst>
          </p:cNvPr>
          <p:cNvSpPr/>
          <p:nvPr/>
        </p:nvSpPr>
        <p:spPr>
          <a:xfrm rot="868125">
            <a:off x="2378580" y="4746504"/>
            <a:ext cx="2057400" cy="246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Explosion: 8 Points 5">
            <a:extLst>
              <a:ext uri="{FF2B5EF4-FFF2-40B4-BE49-F238E27FC236}">
                <a16:creationId xmlns:a16="http://schemas.microsoft.com/office/drawing/2014/main" id="{78E07204-F1DB-4D14-96DA-BD25BB739789}"/>
              </a:ext>
            </a:extLst>
          </p:cNvPr>
          <p:cNvSpPr/>
          <p:nvPr/>
        </p:nvSpPr>
        <p:spPr>
          <a:xfrm>
            <a:off x="10848851" y="3312118"/>
            <a:ext cx="847849" cy="859832"/>
          </a:xfrm>
          <a:prstGeom prst="irregularSeal1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852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62FC8391-AE3A-47AC-8CF4-D1187EEAFF18}"/>
              </a:ext>
            </a:extLst>
          </p:cNvPr>
          <p:cNvSpPr/>
          <p:nvPr/>
        </p:nvSpPr>
        <p:spPr>
          <a:xfrm>
            <a:off x="1719338" y="109526"/>
            <a:ext cx="8753323" cy="85649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The SEND Review 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4C358D-284F-4FDA-98B8-616208D8470E}"/>
              </a:ext>
            </a:extLst>
          </p:cNvPr>
          <p:cNvSpPr txBox="1"/>
          <p:nvPr/>
        </p:nvSpPr>
        <p:spPr>
          <a:xfrm>
            <a:off x="752183" y="1457339"/>
            <a:ext cx="1068763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Three key challenges</a:t>
            </a:r>
          </a:p>
          <a:p>
            <a:endParaRPr lang="en-GB" sz="2400" b="1" dirty="0"/>
          </a:p>
          <a:p>
            <a:pPr marL="342900" indent="-342900">
              <a:buAutoNum type="arabicPeriod"/>
            </a:pPr>
            <a:r>
              <a:rPr lang="en-GB" sz="2400" dirty="0"/>
              <a:t>Outcomes for children and young people with SEND or in alternative provision on average are poor.</a:t>
            </a:r>
          </a:p>
          <a:p>
            <a:pPr marL="342900" indent="-342900">
              <a:buAutoNum type="arabicPeriod"/>
            </a:pPr>
            <a:endParaRPr lang="en-GB" sz="2400" dirty="0"/>
          </a:p>
          <a:p>
            <a:pPr marL="342900" indent="-342900">
              <a:buAutoNum type="arabicPeriod"/>
            </a:pPr>
            <a:r>
              <a:rPr lang="en-GB" sz="2400" dirty="0"/>
              <a:t>Navigation of SEND systems and alternative provision is not a positive experience for children, young people and families.</a:t>
            </a:r>
          </a:p>
          <a:p>
            <a:pPr marL="342900" indent="-342900">
              <a:buAutoNum type="arabicPeriod"/>
            </a:pPr>
            <a:endParaRPr lang="en-GB" sz="2400" dirty="0"/>
          </a:p>
          <a:p>
            <a:pPr marL="342900" indent="-342900">
              <a:buAutoNum type="arabicPeriod"/>
            </a:pPr>
            <a:r>
              <a:rPr lang="en-GB" sz="2400" dirty="0"/>
              <a:t>Despite unprecedented investment, the system is not delivering value for money. For children, young people and families.  </a:t>
            </a:r>
          </a:p>
          <a:p>
            <a:endParaRPr lang="en-GB" sz="2800" b="1" dirty="0"/>
          </a:p>
          <a:p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755146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625</Words>
  <Application>Microsoft Office PowerPoint</Application>
  <PresentationFormat>Widescreen</PresentationFormat>
  <Paragraphs>101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Office Theme</vt:lpstr>
      <vt:lpstr>Dr. Laura Coulthard  Designated Clinical Officer County Durham Clinical Commissioning Group (CCG)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COULTHARD, Laura (NHS COUNTY DURHAM CCG)</dc:creator>
  <cp:lastModifiedBy>COULTHARD, Laura (NHS COUNTY DURHAM CCG)</cp:lastModifiedBy>
  <cp:revision>29</cp:revision>
  <dcterms:created xsi:type="dcterms:W3CDTF">2022-03-01T19:49:42Z</dcterms:created>
  <dcterms:modified xsi:type="dcterms:W3CDTF">2022-05-11T18:44:56Z</dcterms:modified>
</cp:coreProperties>
</file>