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260" r:id="rId5"/>
    <p:sldId id="666" r:id="rId6"/>
    <p:sldId id="667" r:id="rId7"/>
    <p:sldId id="273" r:id="rId8"/>
    <p:sldId id="257" r:id="rId9"/>
    <p:sldId id="258" r:id="rId10"/>
    <p:sldId id="662" r:id="rId11"/>
    <p:sldId id="267" r:id="rId12"/>
    <p:sldId id="663" r:id="rId13"/>
    <p:sldId id="6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875CE63-69F9-28BB-DC66-00F9A76AB636}" name="Laura Malone" initials="LM" userId="S::Laura.Malone@durham.gov.uk::96437ba8-5afb-4fd2-88f0-5c909de8c85c" providerId="AD"/>
  <p188:author id="{5CBE7267-4E5A-FDE7-EEB3-D6D14ED01242}" name="Laura Malone" initials="LM" userId="S::laura.malone@durham.gov.uk::96437ba8-5afb-4fd2-88f0-5c909de8c85c" providerId="AD"/>
  <p188:author id="{11355ABA-75E5-46A3-8708-842B10D1ACC1}" name="Paul Shadforth" initials="PS" userId="S::paul.shadforth@durham.gov.uk::851b62d5-a9ab-4b0c-90e9-c47767616507" providerId="AD"/>
  <p188:author id="{C8E8BCDB-897C-6D70-C483-1C70444036BE}" name="Hazel Ostle" initials="HO" userId="S::hazel.ostle@durham.gov.uk::5aa3310b-acfc-491b-93fb-88b3d0671914" providerId="AD"/>
  <p188:author id="{AF88FAF4-583F-52FA-A177-9DFD26E70266}" name="Stephen Tracey" initials="ST" userId="S::stephen.tracey@durham.gov.uk::4881ac75-4a02-4a04-b3d1-bbf0731b757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aura Malone" initials="LM" lastIdx="1" clrIdx="0">
    <p:extLst>
      <p:ext uri="{19B8F6BF-5375-455C-9EA6-DF929625EA0E}">
        <p15:presenceInfo xmlns:p15="http://schemas.microsoft.com/office/powerpoint/2012/main" userId="S::Laura.Malone@durham.gov.uk::96437ba8-5afb-4fd2-88f0-5c909de8c85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8" y="3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3FB405-7A7A-4C86-8A4E-949509FA35EC}"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BF7DFE1F-46C7-42C7-AFAB-D930019185A7}">
      <dgm:prSet/>
      <dgm:spPr/>
      <dgm:t>
        <a:bodyPr/>
        <a:lstStyle/>
        <a:p>
          <a:r>
            <a:rPr lang="en-GB"/>
            <a:t>SEND Strategy Update</a:t>
          </a:r>
          <a:endParaRPr lang="en-US"/>
        </a:p>
      </dgm:t>
    </dgm:pt>
    <dgm:pt modelId="{656116F1-E4F0-4632-8ED7-8AB415D25172}" type="parTrans" cxnId="{8A772B84-0AA3-40ED-A10F-0CECDBC6385A}">
      <dgm:prSet/>
      <dgm:spPr/>
      <dgm:t>
        <a:bodyPr/>
        <a:lstStyle/>
        <a:p>
          <a:endParaRPr lang="en-US"/>
        </a:p>
      </dgm:t>
    </dgm:pt>
    <dgm:pt modelId="{AB3ECB39-27A0-4D1B-A662-00FAB3764803}" type="sibTrans" cxnId="{8A772B84-0AA3-40ED-A10F-0CECDBC6385A}">
      <dgm:prSet/>
      <dgm:spPr/>
      <dgm:t>
        <a:bodyPr/>
        <a:lstStyle/>
        <a:p>
          <a:endParaRPr lang="en-US"/>
        </a:p>
      </dgm:t>
    </dgm:pt>
    <dgm:pt modelId="{8AB4A0CD-1686-4EBD-A9C8-32438CA5B345}">
      <dgm:prSet/>
      <dgm:spPr/>
      <dgm:t>
        <a:bodyPr/>
        <a:lstStyle/>
        <a:p>
          <a:r>
            <a:rPr lang="en-GB"/>
            <a:t>Education Health Care Plan</a:t>
          </a:r>
          <a:endParaRPr lang="en-US"/>
        </a:p>
      </dgm:t>
    </dgm:pt>
    <dgm:pt modelId="{0AF17CD9-9EEA-4BB1-A033-745083415BCE}" type="parTrans" cxnId="{4F176CB7-3782-4AA7-9DC5-DD86485D42C2}">
      <dgm:prSet/>
      <dgm:spPr/>
      <dgm:t>
        <a:bodyPr/>
        <a:lstStyle/>
        <a:p>
          <a:endParaRPr lang="en-US"/>
        </a:p>
      </dgm:t>
    </dgm:pt>
    <dgm:pt modelId="{899D40E7-7C9A-4B7D-95E0-EFDC5B30F36E}" type="sibTrans" cxnId="{4F176CB7-3782-4AA7-9DC5-DD86485D42C2}">
      <dgm:prSet/>
      <dgm:spPr/>
      <dgm:t>
        <a:bodyPr/>
        <a:lstStyle/>
        <a:p>
          <a:endParaRPr lang="en-US"/>
        </a:p>
      </dgm:t>
    </dgm:pt>
    <dgm:pt modelId="{D12F7743-C280-4C53-B3D4-F4A417DB2A52}">
      <dgm:prSet/>
      <dgm:spPr/>
      <dgm:t>
        <a:bodyPr/>
        <a:lstStyle/>
        <a:p>
          <a:r>
            <a:rPr lang="en-GB"/>
            <a:t>Primary SEND Trends</a:t>
          </a:r>
          <a:endParaRPr lang="en-US"/>
        </a:p>
      </dgm:t>
    </dgm:pt>
    <dgm:pt modelId="{A7A05A7E-16E1-44B9-9D45-C1910BF229B7}" type="parTrans" cxnId="{28D6C382-639D-4638-B354-817FAB6CD53F}">
      <dgm:prSet/>
      <dgm:spPr/>
      <dgm:t>
        <a:bodyPr/>
        <a:lstStyle/>
        <a:p>
          <a:endParaRPr lang="en-US"/>
        </a:p>
      </dgm:t>
    </dgm:pt>
    <dgm:pt modelId="{42ACF1B0-C37C-4CAF-AFE3-4414E2BA2296}" type="sibTrans" cxnId="{28D6C382-639D-4638-B354-817FAB6CD53F}">
      <dgm:prSet/>
      <dgm:spPr/>
      <dgm:t>
        <a:bodyPr/>
        <a:lstStyle/>
        <a:p>
          <a:endParaRPr lang="en-US"/>
        </a:p>
      </dgm:t>
    </dgm:pt>
    <dgm:pt modelId="{859B82E4-5E99-444A-998D-14AAA872D733}">
      <dgm:prSet/>
      <dgm:spPr/>
      <dgm:t>
        <a:bodyPr/>
        <a:lstStyle/>
        <a:p>
          <a:r>
            <a:rPr lang="en-GB"/>
            <a:t>SEND Green Paper Update</a:t>
          </a:r>
          <a:endParaRPr lang="en-US"/>
        </a:p>
      </dgm:t>
    </dgm:pt>
    <dgm:pt modelId="{81CD935C-14BD-49E3-9DBD-E9DFFDBA636C}" type="parTrans" cxnId="{160FAE6B-FF83-49FA-83C0-BD2F5C68A6B7}">
      <dgm:prSet/>
      <dgm:spPr/>
      <dgm:t>
        <a:bodyPr/>
        <a:lstStyle/>
        <a:p>
          <a:endParaRPr lang="en-US"/>
        </a:p>
      </dgm:t>
    </dgm:pt>
    <dgm:pt modelId="{593F1ADF-1814-418C-A128-5FD4FC7285BF}" type="sibTrans" cxnId="{160FAE6B-FF83-49FA-83C0-BD2F5C68A6B7}">
      <dgm:prSet/>
      <dgm:spPr/>
      <dgm:t>
        <a:bodyPr/>
        <a:lstStyle/>
        <a:p>
          <a:endParaRPr lang="en-US"/>
        </a:p>
      </dgm:t>
    </dgm:pt>
    <dgm:pt modelId="{0A4E1660-039C-4E24-9B18-0B037E313051}" type="pres">
      <dgm:prSet presAssocID="{723FB405-7A7A-4C86-8A4E-949509FA35EC}" presName="linear" presStyleCnt="0">
        <dgm:presLayoutVars>
          <dgm:animLvl val="lvl"/>
          <dgm:resizeHandles val="exact"/>
        </dgm:presLayoutVars>
      </dgm:prSet>
      <dgm:spPr/>
    </dgm:pt>
    <dgm:pt modelId="{D7D9E970-A54F-407E-A564-DDC3059083A4}" type="pres">
      <dgm:prSet presAssocID="{BF7DFE1F-46C7-42C7-AFAB-D930019185A7}" presName="parentText" presStyleLbl="node1" presStyleIdx="0" presStyleCnt="4">
        <dgm:presLayoutVars>
          <dgm:chMax val="0"/>
          <dgm:bulletEnabled val="1"/>
        </dgm:presLayoutVars>
      </dgm:prSet>
      <dgm:spPr/>
    </dgm:pt>
    <dgm:pt modelId="{BD1EDBA7-89B4-4717-8086-994A09B5DBA4}" type="pres">
      <dgm:prSet presAssocID="{AB3ECB39-27A0-4D1B-A662-00FAB3764803}" presName="spacer" presStyleCnt="0"/>
      <dgm:spPr/>
    </dgm:pt>
    <dgm:pt modelId="{D5F84D9D-75BF-484D-ABF2-ADFC4E705AFA}" type="pres">
      <dgm:prSet presAssocID="{8AB4A0CD-1686-4EBD-A9C8-32438CA5B345}" presName="parentText" presStyleLbl="node1" presStyleIdx="1" presStyleCnt="4">
        <dgm:presLayoutVars>
          <dgm:chMax val="0"/>
          <dgm:bulletEnabled val="1"/>
        </dgm:presLayoutVars>
      </dgm:prSet>
      <dgm:spPr/>
    </dgm:pt>
    <dgm:pt modelId="{07B5DAC2-0FBE-4BDA-87C7-A1586159B7B2}" type="pres">
      <dgm:prSet presAssocID="{899D40E7-7C9A-4B7D-95E0-EFDC5B30F36E}" presName="spacer" presStyleCnt="0"/>
      <dgm:spPr/>
    </dgm:pt>
    <dgm:pt modelId="{4A415A40-9618-4053-A2CA-C850C725199C}" type="pres">
      <dgm:prSet presAssocID="{D12F7743-C280-4C53-B3D4-F4A417DB2A52}" presName="parentText" presStyleLbl="node1" presStyleIdx="2" presStyleCnt="4">
        <dgm:presLayoutVars>
          <dgm:chMax val="0"/>
          <dgm:bulletEnabled val="1"/>
        </dgm:presLayoutVars>
      </dgm:prSet>
      <dgm:spPr/>
    </dgm:pt>
    <dgm:pt modelId="{649971A0-D449-4620-8A20-FE12E7E0BB4E}" type="pres">
      <dgm:prSet presAssocID="{42ACF1B0-C37C-4CAF-AFE3-4414E2BA2296}" presName="spacer" presStyleCnt="0"/>
      <dgm:spPr/>
    </dgm:pt>
    <dgm:pt modelId="{6F042ABD-9F82-4775-B43C-8435AE7D820B}" type="pres">
      <dgm:prSet presAssocID="{859B82E4-5E99-444A-998D-14AAA872D733}" presName="parentText" presStyleLbl="node1" presStyleIdx="3" presStyleCnt="4">
        <dgm:presLayoutVars>
          <dgm:chMax val="0"/>
          <dgm:bulletEnabled val="1"/>
        </dgm:presLayoutVars>
      </dgm:prSet>
      <dgm:spPr/>
    </dgm:pt>
  </dgm:ptLst>
  <dgm:cxnLst>
    <dgm:cxn modelId="{AA2AB93B-EFBF-4128-8997-45DC002AFC3E}" type="presOf" srcId="{8AB4A0CD-1686-4EBD-A9C8-32438CA5B345}" destId="{D5F84D9D-75BF-484D-ABF2-ADFC4E705AFA}" srcOrd="0" destOrd="0" presId="urn:microsoft.com/office/officeart/2005/8/layout/vList2"/>
    <dgm:cxn modelId="{160FAE6B-FF83-49FA-83C0-BD2F5C68A6B7}" srcId="{723FB405-7A7A-4C86-8A4E-949509FA35EC}" destId="{859B82E4-5E99-444A-998D-14AAA872D733}" srcOrd="3" destOrd="0" parTransId="{81CD935C-14BD-49E3-9DBD-E9DFFDBA636C}" sibTransId="{593F1ADF-1814-418C-A128-5FD4FC7285BF}"/>
    <dgm:cxn modelId="{124AC74D-A078-4ACC-B51B-9AA2C731A8D7}" type="presOf" srcId="{D12F7743-C280-4C53-B3D4-F4A417DB2A52}" destId="{4A415A40-9618-4053-A2CA-C850C725199C}" srcOrd="0" destOrd="0" presId="urn:microsoft.com/office/officeart/2005/8/layout/vList2"/>
    <dgm:cxn modelId="{28D6C382-639D-4638-B354-817FAB6CD53F}" srcId="{723FB405-7A7A-4C86-8A4E-949509FA35EC}" destId="{D12F7743-C280-4C53-B3D4-F4A417DB2A52}" srcOrd="2" destOrd="0" parTransId="{A7A05A7E-16E1-44B9-9D45-C1910BF229B7}" sibTransId="{42ACF1B0-C37C-4CAF-AFE3-4414E2BA2296}"/>
    <dgm:cxn modelId="{8A772B84-0AA3-40ED-A10F-0CECDBC6385A}" srcId="{723FB405-7A7A-4C86-8A4E-949509FA35EC}" destId="{BF7DFE1F-46C7-42C7-AFAB-D930019185A7}" srcOrd="0" destOrd="0" parTransId="{656116F1-E4F0-4632-8ED7-8AB415D25172}" sibTransId="{AB3ECB39-27A0-4D1B-A662-00FAB3764803}"/>
    <dgm:cxn modelId="{B2F1FF9C-53D9-4486-97DB-8656CD6C65CD}" type="presOf" srcId="{BF7DFE1F-46C7-42C7-AFAB-D930019185A7}" destId="{D7D9E970-A54F-407E-A564-DDC3059083A4}" srcOrd="0" destOrd="0" presId="urn:microsoft.com/office/officeart/2005/8/layout/vList2"/>
    <dgm:cxn modelId="{1EEC8AAF-4468-4A72-9E06-90BCBD95EB2A}" type="presOf" srcId="{723FB405-7A7A-4C86-8A4E-949509FA35EC}" destId="{0A4E1660-039C-4E24-9B18-0B037E313051}" srcOrd="0" destOrd="0" presId="urn:microsoft.com/office/officeart/2005/8/layout/vList2"/>
    <dgm:cxn modelId="{4F176CB7-3782-4AA7-9DC5-DD86485D42C2}" srcId="{723FB405-7A7A-4C86-8A4E-949509FA35EC}" destId="{8AB4A0CD-1686-4EBD-A9C8-32438CA5B345}" srcOrd="1" destOrd="0" parTransId="{0AF17CD9-9EEA-4BB1-A033-745083415BCE}" sibTransId="{899D40E7-7C9A-4B7D-95E0-EFDC5B30F36E}"/>
    <dgm:cxn modelId="{76AD2BC7-D5FE-44B0-BF7C-48D316035921}" type="presOf" srcId="{859B82E4-5E99-444A-998D-14AAA872D733}" destId="{6F042ABD-9F82-4775-B43C-8435AE7D820B}" srcOrd="0" destOrd="0" presId="urn:microsoft.com/office/officeart/2005/8/layout/vList2"/>
    <dgm:cxn modelId="{60EF8A03-F2A0-48D5-9AA7-D24D6395EA60}" type="presParOf" srcId="{0A4E1660-039C-4E24-9B18-0B037E313051}" destId="{D7D9E970-A54F-407E-A564-DDC3059083A4}" srcOrd="0" destOrd="0" presId="urn:microsoft.com/office/officeart/2005/8/layout/vList2"/>
    <dgm:cxn modelId="{CEEF8381-D862-41B5-9F20-1F51C53B3AAA}" type="presParOf" srcId="{0A4E1660-039C-4E24-9B18-0B037E313051}" destId="{BD1EDBA7-89B4-4717-8086-994A09B5DBA4}" srcOrd="1" destOrd="0" presId="urn:microsoft.com/office/officeart/2005/8/layout/vList2"/>
    <dgm:cxn modelId="{B2F9FB6A-5888-4783-BE6D-B5990957B468}" type="presParOf" srcId="{0A4E1660-039C-4E24-9B18-0B037E313051}" destId="{D5F84D9D-75BF-484D-ABF2-ADFC4E705AFA}" srcOrd="2" destOrd="0" presId="urn:microsoft.com/office/officeart/2005/8/layout/vList2"/>
    <dgm:cxn modelId="{1A5312AE-2987-4591-A46F-0D425F792C57}" type="presParOf" srcId="{0A4E1660-039C-4E24-9B18-0B037E313051}" destId="{07B5DAC2-0FBE-4BDA-87C7-A1586159B7B2}" srcOrd="3" destOrd="0" presId="urn:microsoft.com/office/officeart/2005/8/layout/vList2"/>
    <dgm:cxn modelId="{29B7B1F2-2314-4743-8CBC-56E91496293C}" type="presParOf" srcId="{0A4E1660-039C-4E24-9B18-0B037E313051}" destId="{4A415A40-9618-4053-A2CA-C850C725199C}" srcOrd="4" destOrd="0" presId="urn:microsoft.com/office/officeart/2005/8/layout/vList2"/>
    <dgm:cxn modelId="{11B7D7A8-D28C-46E2-96BB-2C51EDDC2924}" type="presParOf" srcId="{0A4E1660-039C-4E24-9B18-0B037E313051}" destId="{649971A0-D449-4620-8A20-FE12E7E0BB4E}" srcOrd="5" destOrd="0" presId="urn:microsoft.com/office/officeart/2005/8/layout/vList2"/>
    <dgm:cxn modelId="{352C5DA5-F10B-4389-88C9-78A65FBCD0CB}" type="presParOf" srcId="{0A4E1660-039C-4E24-9B18-0B037E313051}" destId="{6F042ABD-9F82-4775-B43C-8435AE7D820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78C497-C760-43FD-BB03-9CA43AE7336D}"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41DB44ED-56F1-43B3-878F-574ACFEEAEEC}">
      <dgm:prSet/>
      <dgm:spPr/>
      <dgm:t>
        <a:bodyPr/>
        <a:lstStyle/>
        <a:p>
          <a:r>
            <a:rPr lang="en-GB"/>
            <a:t>Requests for EHCP assessments are higher than pre-COVID.  </a:t>
          </a:r>
          <a:endParaRPr lang="en-US"/>
        </a:p>
      </dgm:t>
    </dgm:pt>
    <dgm:pt modelId="{33B3900B-43EC-4839-AC4A-F2D4EBC6ADEB}" type="parTrans" cxnId="{6DD1DD5A-3D1E-4999-A605-CC4D5DD84375}">
      <dgm:prSet/>
      <dgm:spPr/>
      <dgm:t>
        <a:bodyPr/>
        <a:lstStyle/>
        <a:p>
          <a:endParaRPr lang="en-US"/>
        </a:p>
      </dgm:t>
    </dgm:pt>
    <dgm:pt modelId="{25439378-0049-4945-B46A-432DB6CB31FD}" type="sibTrans" cxnId="{6DD1DD5A-3D1E-4999-A605-CC4D5DD84375}">
      <dgm:prSet/>
      <dgm:spPr/>
      <dgm:t>
        <a:bodyPr/>
        <a:lstStyle/>
        <a:p>
          <a:endParaRPr lang="en-US"/>
        </a:p>
      </dgm:t>
    </dgm:pt>
    <dgm:pt modelId="{B7B73C2C-1183-4CC2-B398-E7B4A3AD01F7}">
      <dgm:prSet/>
      <dgm:spPr/>
      <dgm:t>
        <a:bodyPr/>
        <a:lstStyle/>
        <a:p>
          <a:r>
            <a:rPr lang="en-GB"/>
            <a:t>Between 2019 to 2021 Durham’s requests rose by 17%. This is higher than the national  and regional with increases of 13% and 6% respectively. </a:t>
          </a:r>
          <a:endParaRPr lang="en-US"/>
        </a:p>
      </dgm:t>
    </dgm:pt>
    <dgm:pt modelId="{D0DB05DD-3EB3-4097-9893-99827A9BE4F0}" type="parTrans" cxnId="{1BA2B08E-6DD2-49C7-9537-4505BD65AB58}">
      <dgm:prSet/>
      <dgm:spPr/>
      <dgm:t>
        <a:bodyPr/>
        <a:lstStyle/>
        <a:p>
          <a:endParaRPr lang="en-US"/>
        </a:p>
      </dgm:t>
    </dgm:pt>
    <dgm:pt modelId="{84E87A5F-9C99-4C30-A036-6926F42F4E7C}" type="sibTrans" cxnId="{1BA2B08E-6DD2-49C7-9537-4505BD65AB58}">
      <dgm:prSet/>
      <dgm:spPr/>
      <dgm:t>
        <a:bodyPr/>
        <a:lstStyle/>
        <a:p>
          <a:endParaRPr lang="en-US"/>
        </a:p>
      </dgm:t>
    </dgm:pt>
    <dgm:pt modelId="{DCC735F8-76D1-4023-92D0-6FC0B6891CC3}">
      <dgm:prSet/>
      <dgm:spPr/>
      <dgm:t>
        <a:bodyPr/>
        <a:lstStyle/>
        <a:p>
          <a:r>
            <a:rPr lang="en-GB"/>
            <a:t>2022 year-to-date figures are on track to outpace previous years. 687 requests Apr-Sep22 compared to 464 in Apr-Sep21</a:t>
          </a:r>
          <a:endParaRPr lang="en-US"/>
        </a:p>
      </dgm:t>
    </dgm:pt>
    <dgm:pt modelId="{B3CC75B0-BBAF-43FA-8B91-DBB95B27714F}" type="parTrans" cxnId="{D8A09DC7-C645-4EC8-816B-9F48D96F4D19}">
      <dgm:prSet/>
      <dgm:spPr/>
      <dgm:t>
        <a:bodyPr/>
        <a:lstStyle/>
        <a:p>
          <a:endParaRPr lang="en-US"/>
        </a:p>
      </dgm:t>
    </dgm:pt>
    <dgm:pt modelId="{0AD1B94D-C680-409A-A2CF-600788208E70}" type="sibTrans" cxnId="{D8A09DC7-C645-4EC8-816B-9F48D96F4D19}">
      <dgm:prSet/>
      <dgm:spPr/>
      <dgm:t>
        <a:bodyPr/>
        <a:lstStyle/>
        <a:p>
          <a:endParaRPr lang="en-US"/>
        </a:p>
      </dgm:t>
    </dgm:pt>
    <dgm:pt modelId="{A10548A6-C56A-42E3-BAE6-10FE55B93909}">
      <dgm:prSet/>
      <dgm:spPr/>
      <dgm:t>
        <a:bodyPr/>
        <a:lstStyle/>
        <a:p>
          <a:r>
            <a:rPr lang="en-GB"/>
            <a:t>Around 1 in 5 requests are for under 5s with a third for secondary age pupils – This has increased and is higher than in our comparators</a:t>
          </a:r>
          <a:endParaRPr lang="en-US"/>
        </a:p>
      </dgm:t>
    </dgm:pt>
    <dgm:pt modelId="{5F336363-E3F0-4C30-8DC3-C90D03820722}" type="parTrans" cxnId="{3315BD74-768E-44E5-8AD1-D107A8B40BBB}">
      <dgm:prSet/>
      <dgm:spPr/>
      <dgm:t>
        <a:bodyPr/>
        <a:lstStyle/>
        <a:p>
          <a:endParaRPr lang="en-US"/>
        </a:p>
      </dgm:t>
    </dgm:pt>
    <dgm:pt modelId="{EB31D6BF-2515-4849-A38B-08248C16973C}" type="sibTrans" cxnId="{3315BD74-768E-44E5-8AD1-D107A8B40BBB}">
      <dgm:prSet/>
      <dgm:spPr/>
      <dgm:t>
        <a:bodyPr/>
        <a:lstStyle/>
        <a:p>
          <a:endParaRPr lang="en-US"/>
        </a:p>
      </dgm:t>
    </dgm:pt>
    <dgm:pt modelId="{3231FB87-3358-4FD7-B4F5-F365F4B49BA4}" type="pres">
      <dgm:prSet presAssocID="{3178C497-C760-43FD-BB03-9CA43AE7336D}" presName="vert0" presStyleCnt="0">
        <dgm:presLayoutVars>
          <dgm:dir/>
          <dgm:animOne val="branch"/>
          <dgm:animLvl val="lvl"/>
        </dgm:presLayoutVars>
      </dgm:prSet>
      <dgm:spPr/>
    </dgm:pt>
    <dgm:pt modelId="{F5A51E47-EF37-4CB3-87BF-C6FF34AF5B76}" type="pres">
      <dgm:prSet presAssocID="{41DB44ED-56F1-43B3-878F-574ACFEEAEEC}" presName="thickLine" presStyleLbl="alignNode1" presStyleIdx="0" presStyleCnt="4"/>
      <dgm:spPr/>
    </dgm:pt>
    <dgm:pt modelId="{D2781816-6F88-4F68-B4DA-46986D10287A}" type="pres">
      <dgm:prSet presAssocID="{41DB44ED-56F1-43B3-878F-574ACFEEAEEC}" presName="horz1" presStyleCnt="0"/>
      <dgm:spPr/>
    </dgm:pt>
    <dgm:pt modelId="{F9AB4FC5-F7A0-4F12-A505-D1CD3C36F28B}" type="pres">
      <dgm:prSet presAssocID="{41DB44ED-56F1-43B3-878F-574ACFEEAEEC}" presName="tx1" presStyleLbl="revTx" presStyleIdx="0" presStyleCnt="4"/>
      <dgm:spPr/>
    </dgm:pt>
    <dgm:pt modelId="{28AC8B55-C3F4-4C50-908F-B7868ACEB787}" type="pres">
      <dgm:prSet presAssocID="{41DB44ED-56F1-43B3-878F-574ACFEEAEEC}" presName="vert1" presStyleCnt="0"/>
      <dgm:spPr/>
    </dgm:pt>
    <dgm:pt modelId="{FF625F87-5913-49B9-A3EF-7D1EF431AE88}" type="pres">
      <dgm:prSet presAssocID="{B7B73C2C-1183-4CC2-B398-E7B4A3AD01F7}" presName="thickLine" presStyleLbl="alignNode1" presStyleIdx="1" presStyleCnt="4"/>
      <dgm:spPr/>
    </dgm:pt>
    <dgm:pt modelId="{564BAF64-537D-4A20-8D84-5BB040A327D2}" type="pres">
      <dgm:prSet presAssocID="{B7B73C2C-1183-4CC2-B398-E7B4A3AD01F7}" presName="horz1" presStyleCnt="0"/>
      <dgm:spPr/>
    </dgm:pt>
    <dgm:pt modelId="{4C50D0AF-C452-4BF2-916A-20DBE84F0828}" type="pres">
      <dgm:prSet presAssocID="{B7B73C2C-1183-4CC2-B398-E7B4A3AD01F7}" presName="tx1" presStyleLbl="revTx" presStyleIdx="1" presStyleCnt="4"/>
      <dgm:spPr/>
    </dgm:pt>
    <dgm:pt modelId="{0D570C34-C12D-429C-B79B-D11828574909}" type="pres">
      <dgm:prSet presAssocID="{B7B73C2C-1183-4CC2-B398-E7B4A3AD01F7}" presName="vert1" presStyleCnt="0"/>
      <dgm:spPr/>
    </dgm:pt>
    <dgm:pt modelId="{35CB168D-67DC-4FD7-ABDE-18D79B38EDCD}" type="pres">
      <dgm:prSet presAssocID="{DCC735F8-76D1-4023-92D0-6FC0B6891CC3}" presName="thickLine" presStyleLbl="alignNode1" presStyleIdx="2" presStyleCnt="4"/>
      <dgm:spPr/>
    </dgm:pt>
    <dgm:pt modelId="{3982570A-FF21-409C-AF82-D1FB2E1702E1}" type="pres">
      <dgm:prSet presAssocID="{DCC735F8-76D1-4023-92D0-6FC0B6891CC3}" presName="horz1" presStyleCnt="0"/>
      <dgm:spPr/>
    </dgm:pt>
    <dgm:pt modelId="{ADFA462A-4148-4AB4-BCB5-7F79F25EC820}" type="pres">
      <dgm:prSet presAssocID="{DCC735F8-76D1-4023-92D0-6FC0B6891CC3}" presName="tx1" presStyleLbl="revTx" presStyleIdx="2" presStyleCnt="4"/>
      <dgm:spPr/>
    </dgm:pt>
    <dgm:pt modelId="{8516F07D-AF8E-493E-8AE3-994ED69E0D65}" type="pres">
      <dgm:prSet presAssocID="{DCC735F8-76D1-4023-92D0-6FC0B6891CC3}" presName="vert1" presStyleCnt="0"/>
      <dgm:spPr/>
    </dgm:pt>
    <dgm:pt modelId="{6053B341-9F1B-4AF0-A599-8FF15293358D}" type="pres">
      <dgm:prSet presAssocID="{A10548A6-C56A-42E3-BAE6-10FE55B93909}" presName="thickLine" presStyleLbl="alignNode1" presStyleIdx="3" presStyleCnt="4"/>
      <dgm:spPr/>
    </dgm:pt>
    <dgm:pt modelId="{210C29EE-9AEF-4227-860E-2AFE0F84A79C}" type="pres">
      <dgm:prSet presAssocID="{A10548A6-C56A-42E3-BAE6-10FE55B93909}" presName="horz1" presStyleCnt="0"/>
      <dgm:spPr/>
    </dgm:pt>
    <dgm:pt modelId="{7F4C3D42-DE96-4396-858F-85465D0FF1CB}" type="pres">
      <dgm:prSet presAssocID="{A10548A6-C56A-42E3-BAE6-10FE55B93909}" presName="tx1" presStyleLbl="revTx" presStyleIdx="3" presStyleCnt="4"/>
      <dgm:spPr/>
    </dgm:pt>
    <dgm:pt modelId="{59655AA8-A2AF-4487-A155-6C73F0B8B686}" type="pres">
      <dgm:prSet presAssocID="{A10548A6-C56A-42E3-BAE6-10FE55B93909}" presName="vert1" presStyleCnt="0"/>
      <dgm:spPr/>
    </dgm:pt>
  </dgm:ptLst>
  <dgm:cxnLst>
    <dgm:cxn modelId="{6D3EDA00-FD36-4D80-82E1-A9C78BCCA08E}" type="presOf" srcId="{41DB44ED-56F1-43B3-878F-574ACFEEAEEC}" destId="{F9AB4FC5-F7A0-4F12-A505-D1CD3C36F28B}" srcOrd="0" destOrd="0" presId="urn:microsoft.com/office/officeart/2008/layout/LinedList"/>
    <dgm:cxn modelId="{64CF8825-19B9-484F-9A93-084739A6750A}" type="presOf" srcId="{3178C497-C760-43FD-BB03-9CA43AE7336D}" destId="{3231FB87-3358-4FD7-B4F5-F365F4B49BA4}" srcOrd="0" destOrd="0" presId="urn:microsoft.com/office/officeart/2008/layout/LinedList"/>
    <dgm:cxn modelId="{9D743C6E-514C-42E8-B351-F75F0A002322}" type="presOf" srcId="{B7B73C2C-1183-4CC2-B398-E7B4A3AD01F7}" destId="{4C50D0AF-C452-4BF2-916A-20DBE84F0828}" srcOrd="0" destOrd="0" presId="urn:microsoft.com/office/officeart/2008/layout/LinedList"/>
    <dgm:cxn modelId="{3315BD74-768E-44E5-8AD1-D107A8B40BBB}" srcId="{3178C497-C760-43FD-BB03-9CA43AE7336D}" destId="{A10548A6-C56A-42E3-BAE6-10FE55B93909}" srcOrd="3" destOrd="0" parTransId="{5F336363-E3F0-4C30-8DC3-C90D03820722}" sibTransId="{EB31D6BF-2515-4849-A38B-08248C16973C}"/>
    <dgm:cxn modelId="{6DD1DD5A-3D1E-4999-A605-CC4D5DD84375}" srcId="{3178C497-C760-43FD-BB03-9CA43AE7336D}" destId="{41DB44ED-56F1-43B3-878F-574ACFEEAEEC}" srcOrd="0" destOrd="0" parTransId="{33B3900B-43EC-4839-AC4A-F2D4EBC6ADEB}" sibTransId="{25439378-0049-4945-B46A-432DB6CB31FD}"/>
    <dgm:cxn modelId="{89CBC37E-3BCC-472C-9D09-E1023341280C}" type="presOf" srcId="{A10548A6-C56A-42E3-BAE6-10FE55B93909}" destId="{7F4C3D42-DE96-4396-858F-85465D0FF1CB}" srcOrd="0" destOrd="0" presId="urn:microsoft.com/office/officeart/2008/layout/LinedList"/>
    <dgm:cxn modelId="{1BA2B08E-6DD2-49C7-9537-4505BD65AB58}" srcId="{3178C497-C760-43FD-BB03-9CA43AE7336D}" destId="{B7B73C2C-1183-4CC2-B398-E7B4A3AD01F7}" srcOrd="1" destOrd="0" parTransId="{D0DB05DD-3EB3-4097-9893-99827A9BE4F0}" sibTransId="{84E87A5F-9C99-4C30-A036-6926F42F4E7C}"/>
    <dgm:cxn modelId="{D8A09DC7-C645-4EC8-816B-9F48D96F4D19}" srcId="{3178C497-C760-43FD-BB03-9CA43AE7336D}" destId="{DCC735F8-76D1-4023-92D0-6FC0B6891CC3}" srcOrd="2" destOrd="0" parTransId="{B3CC75B0-BBAF-43FA-8B91-DBB95B27714F}" sibTransId="{0AD1B94D-C680-409A-A2CF-600788208E70}"/>
    <dgm:cxn modelId="{131E67E4-58C0-40D0-BCDD-5786E8ABACFA}" type="presOf" srcId="{DCC735F8-76D1-4023-92D0-6FC0B6891CC3}" destId="{ADFA462A-4148-4AB4-BCB5-7F79F25EC820}" srcOrd="0" destOrd="0" presId="urn:microsoft.com/office/officeart/2008/layout/LinedList"/>
    <dgm:cxn modelId="{FC6E8247-9C25-4197-9898-D1ED5C3C6A78}" type="presParOf" srcId="{3231FB87-3358-4FD7-B4F5-F365F4B49BA4}" destId="{F5A51E47-EF37-4CB3-87BF-C6FF34AF5B76}" srcOrd="0" destOrd="0" presId="urn:microsoft.com/office/officeart/2008/layout/LinedList"/>
    <dgm:cxn modelId="{C431067E-65E5-4FE0-8A8F-3DDE5638FDFF}" type="presParOf" srcId="{3231FB87-3358-4FD7-B4F5-F365F4B49BA4}" destId="{D2781816-6F88-4F68-B4DA-46986D10287A}" srcOrd="1" destOrd="0" presId="urn:microsoft.com/office/officeart/2008/layout/LinedList"/>
    <dgm:cxn modelId="{C9CB7B30-6BB9-4D4F-82F1-B1A522052173}" type="presParOf" srcId="{D2781816-6F88-4F68-B4DA-46986D10287A}" destId="{F9AB4FC5-F7A0-4F12-A505-D1CD3C36F28B}" srcOrd="0" destOrd="0" presId="urn:microsoft.com/office/officeart/2008/layout/LinedList"/>
    <dgm:cxn modelId="{975A303D-B0BD-41AB-8227-040E3832D52B}" type="presParOf" srcId="{D2781816-6F88-4F68-B4DA-46986D10287A}" destId="{28AC8B55-C3F4-4C50-908F-B7868ACEB787}" srcOrd="1" destOrd="0" presId="urn:microsoft.com/office/officeart/2008/layout/LinedList"/>
    <dgm:cxn modelId="{3F8706FA-F0DD-4A6E-B26C-AEF6F63712A8}" type="presParOf" srcId="{3231FB87-3358-4FD7-B4F5-F365F4B49BA4}" destId="{FF625F87-5913-49B9-A3EF-7D1EF431AE88}" srcOrd="2" destOrd="0" presId="urn:microsoft.com/office/officeart/2008/layout/LinedList"/>
    <dgm:cxn modelId="{DE662C87-F6BD-40B3-A8D8-C1D615223D41}" type="presParOf" srcId="{3231FB87-3358-4FD7-B4F5-F365F4B49BA4}" destId="{564BAF64-537D-4A20-8D84-5BB040A327D2}" srcOrd="3" destOrd="0" presId="urn:microsoft.com/office/officeart/2008/layout/LinedList"/>
    <dgm:cxn modelId="{24EBBF08-2E24-4445-B4B6-972E9EA8AB58}" type="presParOf" srcId="{564BAF64-537D-4A20-8D84-5BB040A327D2}" destId="{4C50D0AF-C452-4BF2-916A-20DBE84F0828}" srcOrd="0" destOrd="0" presId="urn:microsoft.com/office/officeart/2008/layout/LinedList"/>
    <dgm:cxn modelId="{AAB41ADF-566D-4F6C-827F-1A056A5FE4B6}" type="presParOf" srcId="{564BAF64-537D-4A20-8D84-5BB040A327D2}" destId="{0D570C34-C12D-429C-B79B-D11828574909}" srcOrd="1" destOrd="0" presId="urn:microsoft.com/office/officeart/2008/layout/LinedList"/>
    <dgm:cxn modelId="{AA110E56-4DDB-46C0-AE69-B50AE431940F}" type="presParOf" srcId="{3231FB87-3358-4FD7-B4F5-F365F4B49BA4}" destId="{35CB168D-67DC-4FD7-ABDE-18D79B38EDCD}" srcOrd="4" destOrd="0" presId="urn:microsoft.com/office/officeart/2008/layout/LinedList"/>
    <dgm:cxn modelId="{5104C133-4B13-4EBA-8C40-B7BDB63BB96C}" type="presParOf" srcId="{3231FB87-3358-4FD7-B4F5-F365F4B49BA4}" destId="{3982570A-FF21-409C-AF82-D1FB2E1702E1}" srcOrd="5" destOrd="0" presId="urn:microsoft.com/office/officeart/2008/layout/LinedList"/>
    <dgm:cxn modelId="{112A4740-D8F1-4F21-BFBB-DE36AA30652D}" type="presParOf" srcId="{3982570A-FF21-409C-AF82-D1FB2E1702E1}" destId="{ADFA462A-4148-4AB4-BCB5-7F79F25EC820}" srcOrd="0" destOrd="0" presId="urn:microsoft.com/office/officeart/2008/layout/LinedList"/>
    <dgm:cxn modelId="{0871E80C-171E-4667-BCF4-9F20F7F8F4C2}" type="presParOf" srcId="{3982570A-FF21-409C-AF82-D1FB2E1702E1}" destId="{8516F07D-AF8E-493E-8AE3-994ED69E0D65}" srcOrd="1" destOrd="0" presId="urn:microsoft.com/office/officeart/2008/layout/LinedList"/>
    <dgm:cxn modelId="{B8BBFF7A-4062-46D8-B9A7-0EEE82476DCD}" type="presParOf" srcId="{3231FB87-3358-4FD7-B4F5-F365F4B49BA4}" destId="{6053B341-9F1B-4AF0-A599-8FF15293358D}" srcOrd="6" destOrd="0" presId="urn:microsoft.com/office/officeart/2008/layout/LinedList"/>
    <dgm:cxn modelId="{1CB645E5-F550-4B02-9B44-D485DFC6F12D}" type="presParOf" srcId="{3231FB87-3358-4FD7-B4F5-F365F4B49BA4}" destId="{210C29EE-9AEF-4227-860E-2AFE0F84A79C}" srcOrd="7" destOrd="0" presId="urn:microsoft.com/office/officeart/2008/layout/LinedList"/>
    <dgm:cxn modelId="{817548EF-2624-482B-B186-47B5A7F88060}" type="presParOf" srcId="{210C29EE-9AEF-4227-860E-2AFE0F84A79C}" destId="{7F4C3D42-DE96-4396-858F-85465D0FF1CB}" srcOrd="0" destOrd="0" presId="urn:microsoft.com/office/officeart/2008/layout/LinedList"/>
    <dgm:cxn modelId="{D9B670C7-572B-48C0-82D0-122632F2CD25}" type="presParOf" srcId="{210C29EE-9AEF-4227-860E-2AFE0F84A79C}" destId="{59655AA8-A2AF-4487-A155-6C73F0B8B68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D9E970-A54F-407E-A564-DDC3059083A4}">
      <dsp:nvSpPr>
        <dsp:cNvPr id="0" name=""/>
        <dsp:cNvSpPr/>
      </dsp:nvSpPr>
      <dsp:spPr>
        <a:xfrm>
          <a:off x="0" y="608453"/>
          <a:ext cx="6263640" cy="98338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GB" sz="4100" kern="1200"/>
            <a:t>SEND Strategy Update</a:t>
          </a:r>
          <a:endParaRPr lang="en-US" sz="4100" kern="1200"/>
        </a:p>
      </dsp:txBody>
      <dsp:txXfrm>
        <a:off x="48005" y="656458"/>
        <a:ext cx="6167630" cy="887374"/>
      </dsp:txXfrm>
    </dsp:sp>
    <dsp:sp modelId="{D5F84D9D-75BF-484D-ABF2-ADFC4E705AFA}">
      <dsp:nvSpPr>
        <dsp:cNvPr id="0" name=""/>
        <dsp:cNvSpPr/>
      </dsp:nvSpPr>
      <dsp:spPr>
        <a:xfrm>
          <a:off x="0" y="1709919"/>
          <a:ext cx="6263640" cy="983384"/>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GB" sz="4100" kern="1200"/>
            <a:t>Education Health Care Plan</a:t>
          </a:r>
          <a:endParaRPr lang="en-US" sz="4100" kern="1200"/>
        </a:p>
      </dsp:txBody>
      <dsp:txXfrm>
        <a:off x="48005" y="1757924"/>
        <a:ext cx="6167630" cy="887374"/>
      </dsp:txXfrm>
    </dsp:sp>
    <dsp:sp modelId="{4A415A40-9618-4053-A2CA-C850C725199C}">
      <dsp:nvSpPr>
        <dsp:cNvPr id="0" name=""/>
        <dsp:cNvSpPr/>
      </dsp:nvSpPr>
      <dsp:spPr>
        <a:xfrm>
          <a:off x="0" y="2811383"/>
          <a:ext cx="6263640" cy="983384"/>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GB" sz="4100" kern="1200"/>
            <a:t>Primary SEND Trends</a:t>
          </a:r>
          <a:endParaRPr lang="en-US" sz="4100" kern="1200"/>
        </a:p>
      </dsp:txBody>
      <dsp:txXfrm>
        <a:off x="48005" y="2859388"/>
        <a:ext cx="6167630" cy="887374"/>
      </dsp:txXfrm>
    </dsp:sp>
    <dsp:sp modelId="{6F042ABD-9F82-4775-B43C-8435AE7D820B}">
      <dsp:nvSpPr>
        <dsp:cNvPr id="0" name=""/>
        <dsp:cNvSpPr/>
      </dsp:nvSpPr>
      <dsp:spPr>
        <a:xfrm>
          <a:off x="0" y="3912849"/>
          <a:ext cx="6263640" cy="983384"/>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GB" sz="4100" kern="1200"/>
            <a:t>SEND Green Paper Update</a:t>
          </a:r>
          <a:endParaRPr lang="en-US" sz="4100" kern="1200"/>
        </a:p>
      </dsp:txBody>
      <dsp:txXfrm>
        <a:off x="48005" y="3960854"/>
        <a:ext cx="6167630" cy="8873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A51E47-EF37-4CB3-87BF-C6FF34AF5B76}">
      <dsp:nvSpPr>
        <dsp:cNvPr id="0" name=""/>
        <dsp:cNvSpPr/>
      </dsp:nvSpPr>
      <dsp:spPr>
        <a:xfrm>
          <a:off x="0" y="0"/>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AB4FC5-F7A0-4F12-A505-D1CD3C36F28B}">
      <dsp:nvSpPr>
        <dsp:cNvPr id="0" name=""/>
        <dsp:cNvSpPr/>
      </dsp:nvSpPr>
      <dsp:spPr>
        <a:xfrm>
          <a:off x="0" y="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a:t>Requests for EHCP assessments are higher than pre-COVID.  </a:t>
          </a:r>
          <a:endParaRPr lang="en-US" sz="2400" kern="1200"/>
        </a:p>
      </dsp:txBody>
      <dsp:txXfrm>
        <a:off x="0" y="0"/>
        <a:ext cx="6492875" cy="1276350"/>
      </dsp:txXfrm>
    </dsp:sp>
    <dsp:sp modelId="{FF625F87-5913-49B9-A3EF-7D1EF431AE88}">
      <dsp:nvSpPr>
        <dsp:cNvPr id="0" name=""/>
        <dsp:cNvSpPr/>
      </dsp:nvSpPr>
      <dsp:spPr>
        <a:xfrm>
          <a:off x="0" y="1276350"/>
          <a:ext cx="6492875"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50D0AF-C452-4BF2-916A-20DBE84F0828}">
      <dsp:nvSpPr>
        <dsp:cNvPr id="0" name=""/>
        <dsp:cNvSpPr/>
      </dsp:nvSpPr>
      <dsp:spPr>
        <a:xfrm>
          <a:off x="0" y="127635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a:t>Between 2019 to 2021 Durham’s requests rose by 17%. This is higher than the national  and regional with increases of 13% and 6% respectively. </a:t>
          </a:r>
          <a:endParaRPr lang="en-US" sz="2400" kern="1200"/>
        </a:p>
      </dsp:txBody>
      <dsp:txXfrm>
        <a:off x="0" y="1276350"/>
        <a:ext cx="6492875" cy="1276350"/>
      </dsp:txXfrm>
    </dsp:sp>
    <dsp:sp modelId="{35CB168D-67DC-4FD7-ABDE-18D79B38EDCD}">
      <dsp:nvSpPr>
        <dsp:cNvPr id="0" name=""/>
        <dsp:cNvSpPr/>
      </dsp:nvSpPr>
      <dsp:spPr>
        <a:xfrm>
          <a:off x="0" y="2552700"/>
          <a:ext cx="6492875"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FA462A-4148-4AB4-BCB5-7F79F25EC820}">
      <dsp:nvSpPr>
        <dsp:cNvPr id="0" name=""/>
        <dsp:cNvSpPr/>
      </dsp:nvSpPr>
      <dsp:spPr>
        <a:xfrm>
          <a:off x="0" y="255270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a:t>2022 year-to-date figures are on track to outpace previous years. 687 requests Apr-Sep22 compared to 464 in Apr-Sep21</a:t>
          </a:r>
          <a:endParaRPr lang="en-US" sz="2400" kern="1200"/>
        </a:p>
      </dsp:txBody>
      <dsp:txXfrm>
        <a:off x="0" y="2552700"/>
        <a:ext cx="6492875" cy="1276350"/>
      </dsp:txXfrm>
    </dsp:sp>
    <dsp:sp modelId="{6053B341-9F1B-4AF0-A599-8FF15293358D}">
      <dsp:nvSpPr>
        <dsp:cNvPr id="0" name=""/>
        <dsp:cNvSpPr/>
      </dsp:nvSpPr>
      <dsp:spPr>
        <a:xfrm>
          <a:off x="0" y="3829050"/>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4C3D42-DE96-4396-858F-85465D0FF1CB}">
      <dsp:nvSpPr>
        <dsp:cNvPr id="0" name=""/>
        <dsp:cNvSpPr/>
      </dsp:nvSpPr>
      <dsp:spPr>
        <a:xfrm>
          <a:off x="0" y="382905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a:t>Around 1 in 5 requests are for under 5s with a third for secondary age pupils – This has increased and is higher than in our comparators</a:t>
          </a:r>
          <a:endParaRPr lang="en-US" sz="2400" kern="1200"/>
        </a:p>
      </dsp:txBody>
      <dsp:txXfrm>
        <a:off x="0" y="3829050"/>
        <a:ext cx="6492875" cy="127635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EE3417-7119-42A0-B469-37F03BE1B140}" type="datetimeFigureOut">
              <a:rPr lang="en-GB" smtClean="0"/>
              <a:t>23/11/2022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1AD097-4CB8-456C-B5D3-372F66C62354}" type="slidenum">
              <a:rPr lang="en-GB" smtClean="0"/>
              <a:t>‹#›</a:t>
            </a:fld>
            <a:endParaRPr lang="en-GB"/>
          </a:p>
        </p:txBody>
      </p:sp>
    </p:spTree>
    <p:extLst>
      <p:ext uri="{BB962C8B-B14F-4D97-AF65-F5344CB8AC3E}">
        <p14:creationId xmlns:p14="http://schemas.microsoft.com/office/powerpoint/2010/main" val="359964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41AD097-4CB8-456C-B5D3-372F66C62354}" type="slidenum">
              <a:rPr lang="en-GB" smtClean="0"/>
              <a:t>4</a:t>
            </a:fld>
            <a:endParaRPr lang="en-GB"/>
          </a:p>
        </p:txBody>
      </p:sp>
    </p:spTree>
    <p:extLst>
      <p:ext uri="{BB962C8B-B14F-4D97-AF65-F5344CB8AC3E}">
        <p14:creationId xmlns:p14="http://schemas.microsoft.com/office/powerpoint/2010/main" val="1527160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0DD2E-2CC7-034B-8CDD-152B8CA3287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9E78C102-69C7-3D48-92D3-58635E50E9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97B77C2-2807-4A42-8187-DF51C0971FAC}"/>
              </a:ext>
            </a:extLst>
          </p:cNvPr>
          <p:cNvSpPr>
            <a:spLocks noGrp="1"/>
          </p:cNvSpPr>
          <p:nvPr>
            <p:ph type="dt" sz="half" idx="10"/>
          </p:nvPr>
        </p:nvSpPr>
        <p:spPr/>
        <p:txBody>
          <a:bodyPr/>
          <a:lstStyle/>
          <a:p>
            <a:fld id="{342EAD3B-7A4B-2C49-BC22-42B8DE7559AA}" type="datetimeFigureOut">
              <a:rPr lang="en-US" smtClean="0"/>
              <a:t>11/23/2022</a:t>
            </a:fld>
            <a:endParaRPr lang="en-US"/>
          </a:p>
        </p:txBody>
      </p:sp>
      <p:sp>
        <p:nvSpPr>
          <p:cNvPr id="5" name="Footer Placeholder 4">
            <a:extLst>
              <a:ext uri="{FF2B5EF4-FFF2-40B4-BE49-F238E27FC236}">
                <a16:creationId xmlns:a16="http://schemas.microsoft.com/office/drawing/2014/main" id="{5EAE7DA5-873A-7F4F-9B7E-2D45CA1E90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31FECB-61FC-354F-B6AB-91B4C5CF9A41}"/>
              </a:ext>
            </a:extLst>
          </p:cNvPr>
          <p:cNvSpPr>
            <a:spLocks noGrp="1"/>
          </p:cNvSpPr>
          <p:nvPr>
            <p:ph type="sldNum" sz="quarter" idx="12"/>
          </p:nvPr>
        </p:nvSpPr>
        <p:spPr/>
        <p:txBody>
          <a:bodyPr/>
          <a:lstStyle/>
          <a:p>
            <a:fld id="{B00BC7F2-A819-E941-97FA-C39CC2FD509E}" type="slidenum">
              <a:rPr lang="en-US" smtClean="0"/>
              <a:t>‹#›</a:t>
            </a:fld>
            <a:endParaRPr lang="en-US"/>
          </a:p>
        </p:txBody>
      </p:sp>
      <p:pic>
        <p:nvPicPr>
          <p:cNvPr id="9" name="Picture 8" descr="Graphical user interface&#10;&#10;Description automatically generated with low confidence">
            <a:extLst>
              <a:ext uri="{FF2B5EF4-FFF2-40B4-BE49-F238E27FC236}">
                <a16:creationId xmlns:a16="http://schemas.microsoft.com/office/drawing/2014/main" id="{706E4B7F-6222-408A-B7A3-733BD15F4369}"/>
              </a:ext>
            </a:extLst>
          </p:cNvPr>
          <p:cNvPicPr>
            <a:picLocks noChangeAspect="1"/>
          </p:cNvPicPr>
          <p:nvPr userDrawn="1"/>
        </p:nvPicPr>
        <p:blipFill>
          <a:blip r:embed="rId2"/>
          <a:stretch>
            <a:fillRect/>
          </a:stretch>
        </p:blipFill>
        <p:spPr>
          <a:xfrm>
            <a:off x="0" y="0"/>
            <a:ext cx="12192000" cy="6860032"/>
          </a:xfrm>
          <a:prstGeom prst="rect">
            <a:avLst/>
          </a:prstGeom>
        </p:spPr>
      </p:pic>
    </p:spTree>
    <p:extLst>
      <p:ext uri="{BB962C8B-B14F-4D97-AF65-F5344CB8AC3E}">
        <p14:creationId xmlns:p14="http://schemas.microsoft.com/office/powerpoint/2010/main" val="459419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Graphical user interface&#10;&#10;Description automatically generated with medium confidence">
            <a:extLst>
              <a:ext uri="{FF2B5EF4-FFF2-40B4-BE49-F238E27FC236}">
                <a16:creationId xmlns:a16="http://schemas.microsoft.com/office/drawing/2014/main" id="{325984E9-72E9-4991-8C68-D8518DC8D408}"/>
              </a:ext>
            </a:extLst>
          </p:cNvPr>
          <p:cNvPicPr>
            <a:picLocks noChangeAspect="1"/>
          </p:cNvPicPr>
          <p:nvPr userDrawn="1"/>
        </p:nvPicPr>
        <p:blipFill>
          <a:blip r:embed="rId2"/>
          <a:stretch>
            <a:fillRect/>
          </a:stretch>
        </p:blipFill>
        <p:spPr>
          <a:xfrm>
            <a:off x="15240" y="-13064"/>
            <a:ext cx="12176760" cy="6851457"/>
          </a:xfrm>
          <a:prstGeom prst="rect">
            <a:avLst/>
          </a:prstGeom>
        </p:spPr>
      </p:pic>
      <p:sp>
        <p:nvSpPr>
          <p:cNvPr id="2" name="Title 1">
            <a:extLst>
              <a:ext uri="{FF2B5EF4-FFF2-40B4-BE49-F238E27FC236}">
                <a16:creationId xmlns:a16="http://schemas.microsoft.com/office/drawing/2014/main" id="{4FCAB498-D88F-1C44-82E9-BAFC7E37124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9D3B22E-38A8-764A-A91D-68F0DEC6179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8BFA1E7-4218-4C44-8423-EF98F0ADA759}"/>
              </a:ext>
            </a:extLst>
          </p:cNvPr>
          <p:cNvSpPr>
            <a:spLocks noGrp="1"/>
          </p:cNvSpPr>
          <p:nvPr>
            <p:ph type="dt" sz="half" idx="10"/>
          </p:nvPr>
        </p:nvSpPr>
        <p:spPr/>
        <p:txBody>
          <a:bodyPr/>
          <a:lstStyle/>
          <a:p>
            <a:fld id="{342EAD3B-7A4B-2C49-BC22-42B8DE7559AA}" type="datetimeFigureOut">
              <a:rPr lang="en-US" smtClean="0"/>
              <a:t>11/23/2022</a:t>
            </a:fld>
            <a:endParaRPr lang="en-US"/>
          </a:p>
        </p:txBody>
      </p:sp>
      <p:sp>
        <p:nvSpPr>
          <p:cNvPr id="5" name="Footer Placeholder 4">
            <a:extLst>
              <a:ext uri="{FF2B5EF4-FFF2-40B4-BE49-F238E27FC236}">
                <a16:creationId xmlns:a16="http://schemas.microsoft.com/office/drawing/2014/main" id="{1FCB3564-E004-6A44-ACBC-A0DA10FB03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A11B88-5D90-154A-AFAA-F42FFF76812D}"/>
              </a:ext>
            </a:extLst>
          </p:cNvPr>
          <p:cNvSpPr>
            <a:spLocks noGrp="1"/>
          </p:cNvSpPr>
          <p:nvPr>
            <p:ph type="sldNum" sz="quarter" idx="12"/>
          </p:nvPr>
        </p:nvSpPr>
        <p:spPr/>
        <p:txBody>
          <a:bodyPr/>
          <a:lstStyle/>
          <a:p>
            <a:fld id="{B00BC7F2-A819-E941-97FA-C39CC2FD509E}" type="slidenum">
              <a:rPr lang="en-US" smtClean="0"/>
              <a:t>‹#›</a:t>
            </a:fld>
            <a:endParaRPr lang="en-US"/>
          </a:p>
        </p:txBody>
      </p:sp>
    </p:spTree>
    <p:extLst>
      <p:ext uri="{BB962C8B-B14F-4D97-AF65-F5344CB8AC3E}">
        <p14:creationId xmlns:p14="http://schemas.microsoft.com/office/powerpoint/2010/main" val="3465884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Graphical user interface&#10;&#10;Description automatically generated with medium confidence">
            <a:extLst>
              <a:ext uri="{FF2B5EF4-FFF2-40B4-BE49-F238E27FC236}">
                <a16:creationId xmlns:a16="http://schemas.microsoft.com/office/drawing/2014/main" id="{FBBF565F-8F1A-459F-91C1-9ECD8CEE7C48}"/>
              </a:ext>
            </a:extLst>
          </p:cNvPr>
          <p:cNvPicPr>
            <a:picLocks noChangeAspect="1"/>
          </p:cNvPicPr>
          <p:nvPr userDrawn="1"/>
        </p:nvPicPr>
        <p:blipFill>
          <a:blip r:embed="rId2"/>
          <a:stretch>
            <a:fillRect/>
          </a:stretch>
        </p:blipFill>
        <p:spPr>
          <a:xfrm>
            <a:off x="15240" y="-1"/>
            <a:ext cx="12176760" cy="6851457"/>
          </a:xfrm>
          <a:prstGeom prst="rect">
            <a:avLst/>
          </a:prstGeom>
        </p:spPr>
      </p:pic>
      <p:sp>
        <p:nvSpPr>
          <p:cNvPr id="2" name="Title 1">
            <a:extLst>
              <a:ext uri="{FF2B5EF4-FFF2-40B4-BE49-F238E27FC236}">
                <a16:creationId xmlns:a16="http://schemas.microsoft.com/office/drawing/2014/main" id="{074492B3-4ED9-0B4E-807E-396568A8329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94B54CD-2558-4043-9A14-9122BB753B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6AA0647-22B0-3845-8146-5F54EF113471}"/>
              </a:ext>
            </a:extLst>
          </p:cNvPr>
          <p:cNvSpPr>
            <a:spLocks noGrp="1"/>
          </p:cNvSpPr>
          <p:nvPr>
            <p:ph type="dt" sz="half" idx="10"/>
          </p:nvPr>
        </p:nvSpPr>
        <p:spPr/>
        <p:txBody>
          <a:bodyPr/>
          <a:lstStyle/>
          <a:p>
            <a:fld id="{342EAD3B-7A4B-2C49-BC22-42B8DE7559AA}" type="datetimeFigureOut">
              <a:rPr lang="en-US" smtClean="0"/>
              <a:t>11/23/2022</a:t>
            </a:fld>
            <a:endParaRPr lang="en-US"/>
          </a:p>
        </p:txBody>
      </p:sp>
      <p:sp>
        <p:nvSpPr>
          <p:cNvPr id="5" name="Footer Placeholder 4">
            <a:extLst>
              <a:ext uri="{FF2B5EF4-FFF2-40B4-BE49-F238E27FC236}">
                <a16:creationId xmlns:a16="http://schemas.microsoft.com/office/drawing/2014/main" id="{58236339-9118-694D-BEEF-58636D240B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8C8EA0-F8E8-B544-9C6D-A5F3999F4EBF}"/>
              </a:ext>
            </a:extLst>
          </p:cNvPr>
          <p:cNvSpPr>
            <a:spLocks noGrp="1"/>
          </p:cNvSpPr>
          <p:nvPr>
            <p:ph type="sldNum" sz="quarter" idx="12"/>
          </p:nvPr>
        </p:nvSpPr>
        <p:spPr/>
        <p:txBody>
          <a:bodyPr/>
          <a:lstStyle/>
          <a:p>
            <a:fld id="{B00BC7F2-A819-E941-97FA-C39CC2FD509E}" type="slidenum">
              <a:rPr lang="en-US" smtClean="0"/>
              <a:t>‹#›</a:t>
            </a:fld>
            <a:endParaRPr lang="en-US"/>
          </a:p>
        </p:txBody>
      </p:sp>
    </p:spTree>
    <p:extLst>
      <p:ext uri="{BB962C8B-B14F-4D97-AF65-F5344CB8AC3E}">
        <p14:creationId xmlns:p14="http://schemas.microsoft.com/office/powerpoint/2010/main" val="890011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Graphical user interface&#10;&#10;Description automatically generated with medium confidence">
            <a:extLst>
              <a:ext uri="{FF2B5EF4-FFF2-40B4-BE49-F238E27FC236}">
                <a16:creationId xmlns:a16="http://schemas.microsoft.com/office/drawing/2014/main" id="{D610DAEB-1653-49CD-8975-14CC7E80D4AC}"/>
              </a:ext>
            </a:extLst>
          </p:cNvPr>
          <p:cNvPicPr>
            <a:picLocks noChangeAspect="1"/>
          </p:cNvPicPr>
          <p:nvPr userDrawn="1"/>
        </p:nvPicPr>
        <p:blipFill>
          <a:blip r:embed="rId2"/>
          <a:stretch>
            <a:fillRect/>
          </a:stretch>
        </p:blipFill>
        <p:spPr>
          <a:xfrm>
            <a:off x="15240" y="-1"/>
            <a:ext cx="12176760" cy="6851457"/>
          </a:xfrm>
          <a:prstGeom prst="rect">
            <a:avLst/>
          </a:prstGeom>
        </p:spPr>
      </p:pic>
      <p:sp>
        <p:nvSpPr>
          <p:cNvPr id="2" name="Title 1">
            <a:extLst>
              <a:ext uri="{FF2B5EF4-FFF2-40B4-BE49-F238E27FC236}">
                <a16:creationId xmlns:a16="http://schemas.microsoft.com/office/drawing/2014/main" id="{8EE5803E-D07E-8041-A080-38F1A64AE76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AF20D09-AAAF-AF4D-A371-B99230F6662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51E5734A-A761-1D4A-954E-634F9220FD4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3156EAE-1447-6644-8447-5A0948ADF83F}"/>
              </a:ext>
            </a:extLst>
          </p:cNvPr>
          <p:cNvSpPr>
            <a:spLocks noGrp="1"/>
          </p:cNvSpPr>
          <p:nvPr>
            <p:ph type="dt" sz="half" idx="10"/>
          </p:nvPr>
        </p:nvSpPr>
        <p:spPr/>
        <p:txBody>
          <a:bodyPr/>
          <a:lstStyle/>
          <a:p>
            <a:fld id="{342EAD3B-7A4B-2C49-BC22-42B8DE7559AA}" type="datetimeFigureOut">
              <a:rPr lang="en-US" smtClean="0"/>
              <a:t>11/23/2022</a:t>
            </a:fld>
            <a:endParaRPr lang="en-US"/>
          </a:p>
        </p:txBody>
      </p:sp>
      <p:sp>
        <p:nvSpPr>
          <p:cNvPr id="6" name="Footer Placeholder 5">
            <a:extLst>
              <a:ext uri="{FF2B5EF4-FFF2-40B4-BE49-F238E27FC236}">
                <a16:creationId xmlns:a16="http://schemas.microsoft.com/office/drawing/2014/main" id="{FA2F1ED8-65E9-1741-A91A-D88ECD5122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67865A-5886-B843-AFC6-F603A26F835F}"/>
              </a:ext>
            </a:extLst>
          </p:cNvPr>
          <p:cNvSpPr>
            <a:spLocks noGrp="1"/>
          </p:cNvSpPr>
          <p:nvPr>
            <p:ph type="sldNum" sz="quarter" idx="12"/>
          </p:nvPr>
        </p:nvSpPr>
        <p:spPr/>
        <p:txBody>
          <a:bodyPr/>
          <a:lstStyle/>
          <a:p>
            <a:fld id="{B00BC7F2-A819-E941-97FA-C39CC2FD509E}" type="slidenum">
              <a:rPr lang="en-US" smtClean="0"/>
              <a:t>‹#›</a:t>
            </a:fld>
            <a:endParaRPr lang="en-US"/>
          </a:p>
        </p:txBody>
      </p:sp>
    </p:spTree>
    <p:extLst>
      <p:ext uri="{BB962C8B-B14F-4D97-AF65-F5344CB8AC3E}">
        <p14:creationId xmlns:p14="http://schemas.microsoft.com/office/powerpoint/2010/main" val="303525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Graphical user interface&#10;&#10;Description automatically generated with medium confidence">
            <a:extLst>
              <a:ext uri="{FF2B5EF4-FFF2-40B4-BE49-F238E27FC236}">
                <a16:creationId xmlns:a16="http://schemas.microsoft.com/office/drawing/2014/main" id="{FA318624-3FC9-4293-8978-13320709655C}"/>
              </a:ext>
            </a:extLst>
          </p:cNvPr>
          <p:cNvPicPr>
            <a:picLocks noChangeAspect="1"/>
          </p:cNvPicPr>
          <p:nvPr userDrawn="1"/>
        </p:nvPicPr>
        <p:blipFill>
          <a:blip r:embed="rId2"/>
          <a:stretch>
            <a:fillRect/>
          </a:stretch>
        </p:blipFill>
        <p:spPr>
          <a:xfrm>
            <a:off x="15240" y="-1"/>
            <a:ext cx="12176760" cy="6851457"/>
          </a:xfrm>
          <a:prstGeom prst="rect">
            <a:avLst/>
          </a:prstGeom>
        </p:spPr>
      </p:pic>
      <p:sp>
        <p:nvSpPr>
          <p:cNvPr id="2" name="Title 1">
            <a:extLst>
              <a:ext uri="{FF2B5EF4-FFF2-40B4-BE49-F238E27FC236}">
                <a16:creationId xmlns:a16="http://schemas.microsoft.com/office/drawing/2014/main" id="{5D6B41AC-09FB-D647-9C56-4AED78BA5EE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76F1D35-900F-EA4F-B54E-9DA487177F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6A7A3CD-511B-F642-BB46-C7319E1096D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98976AA-A730-0E4C-B8D7-573920E301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E71FFA2-5603-654F-BBC6-B51DBE718B6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C998561-62C4-364B-A67D-9BCC1A422AD4}"/>
              </a:ext>
            </a:extLst>
          </p:cNvPr>
          <p:cNvSpPr>
            <a:spLocks noGrp="1"/>
          </p:cNvSpPr>
          <p:nvPr>
            <p:ph type="dt" sz="half" idx="10"/>
          </p:nvPr>
        </p:nvSpPr>
        <p:spPr/>
        <p:txBody>
          <a:bodyPr/>
          <a:lstStyle/>
          <a:p>
            <a:fld id="{342EAD3B-7A4B-2C49-BC22-42B8DE7559AA}" type="datetimeFigureOut">
              <a:rPr lang="en-US" smtClean="0"/>
              <a:t>11/23/2022</a:t>
            </a:fld>
            <a:endParaRPr lang="en-US"/>
          </a:p>
        </p:txBody>
      </p:sp>
      <p:sp>
        <p:nvSpPr>
          <p:cNvPr id="8" name="Footer Placeholder 7">
            <a:extLst>
              <a:ext uri="{FF2B5EF4-FFF2-40B4-BE49-F238E27FC236}">
                <a16:creationId xmlns:a16="http://schemas.microsoft.com/office/drawing/2014/main" id="{39897F86-29D2-BC4B-862A-375C4FC2F4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78A549D-6E16-1E44-9208-32D9A21FCFA9}"/>
              </a:ext>
            </a:extLst>
          </p:cNvPr>
          <p:cNvSpPr>
            <a:spLocks noGrp="1"/>
          </p:cNvSpPr>
          <p:nvPr>
            <p:ph type="sldNum" sz="quarter" idx="12"/>
          </p:nvPr>
        </p:nvSpPr>
        <p:spPr/>
        <p:txBody>
          <a:bodyPr/>
          <a:lstStyle/>
          <a:p>
            <a:fld id="{B00BC7F2-A819-E941-97FA-C39CC2FD509E}" type="slidenum">
              <a:rPr lang="en-US" smtClean="0"/>
              <a:t>‹#›</a:t>
            </a:fld>
            <a:endParaRPr lang="en-US"/>
          </a:p>
        </p:txBody>
      </p:sp>
    </p:spTree>
    <p:extLst>
      <p:ext uri="{BB962C8B-B14F-4D97-AF65-F5344CB8AC3E}">
        <p14:creationId xmlns:p14="http://schemas.microsoft.com/office/powerpoint/2010/main" val="2160720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Graphical user interface&#10;&#10;Description automatically generated with medium confidence">
            <a:extLst>
              <a:ext uri="{FF2B5EF4-FFF2-40B4-BE49-F238E27FC236}">
                <a16:creationId xmlns:a16="http://schemas.microsoft.com/office/drawing/2014/main" id="{DAECFDBD-56AF-4647-A3E8-DEA2CFD9822E}"/>
              </a:ext>
            </a:extLst>
          </p:cNvPr>
          <p:cNvPicPr>
            <a:picLocks noChangeAspect="1"/>
          </p:cNvPicPr>
          <p:nvPr userDrawn="1"/>
        </p:nvPicPr>
        <p:blipFill>
          <a:blip r:embed="rId2"/>
          <a:stretch>
            <a:fillRect/>
          </a:stretch>
        </p:blipFill>
        <p:spPr>
          <a:xfrm>
            <a:off x="15240" y="-1"/>
            <a:ext cx="12176760" cy="6851457"/>
          </a:xfrm>
          <a:prstGeom prst="rect">
            <a:avLst/>
          </a:prstGeom>
        </p:spPr>
      </p:pic>
      <p:sp>
        <p:nvSpPr>
          <p:cNvPr id="2" name="Title 1">
            <a:extLst>
              <a:ext uri="{FF2B5EF4-FFF2-40B4-BE49-F238E27FC236}">
                <a16:creationId xmlns:a16="http://schemas.microsoft.com/office/drawing/2014/main" id="{EBA1A355-8188-B74C-8A39-47DFC530D85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FB59FA43-68FB-9742-8B6A-0338F7C94E29}"/>
              </a:ext>
            </a:extLst>
          </p:cNvPr>
          <p:cNvSpPr>
            <a:spLocks noGrp="1"/>
          </p:cNvSpPr>
          <p:nvPr>
            <p:ph type="dt" sz="half" idx="10"/>
          </p:nvPr>
        </p:nvSpPr>
        <p:spPr/>
        <p:txBody>
          <a:bodyPr/>
          <a:lstStyle/>
          <a:p>
            <a:fld id="{342EAD3B-7A4B-2C49-BC22-42B8DE7559AA}" type="datetimeFigureOut">
              <a:rPr lang="en-US" smtClean="0"/>
              <a:t>11/23/2022</a:t>
            </a:fld>
            <a:endParaRPr lang="en-US"/>
          </a:p>
        </p:txBody>
      </p:sp>
      <p:sp>
        <p:nvSpPr>
          <p:cNvPr id="4" name="Footer Placeholder 3">
            <a:extLst>
              <a:ext uri="{FF2B5EF4-FFF2-40B4-BE49-F238E27FC236}">
                <a16:creationId xmlns:a16="http://schemas.microsoft.com/office/drawing/2014/main" id="{616E21A7-53E0-6847-A97D-FA6EDE55902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80B911-3FEC-5546-8612-E11A6FA11259}"/>
              </a:ext>
            </a:extLst>
          </p:cNvPr>
          <p:cNvSpPr>
            <a:spLocks noGrp="1"/>
          </p:cNvSpPr>
          <p:nvPr>
            <p:ph type="sldNum" sz="quarter" idx="12"/>
          </p:nvPr>
        </p:nvSpPr>
        <p:spPr/>
        <p:txBody>
          <a:bodyPr/>
          <a:lstStyle/>
          <a:p>
            <a:fld id="{B00BC7F2-A819-E941-97FA-C39CC2FD509E}" type="slidenum">
              <a:rPr lang="en-US" smtClean="0"/>
              <a:t>‹#›</a:t>
            </a:fld>
            <a:endParaRPr lang="en-US"/>
          </a:p>
        </p:txBody>
      </p:sp>
    </p:spTree>
    <p:extLst>
      <p:ext uri="{BB962C8B-B14F-4D97-AF65-F5344CB8AC3E}">
        <p14:creationId xmlns:p14="http://schemas.microsoft.com/office/powerpoint/2010/main" val="2393734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Graphical user interface&#10;&#10;Description automatically generated with medium confidence">
            <a:extLst>
              <a:ext uri="{FF2B5EF4-FFF2-40B4-BE49-F238E27FC236}">
                <a16:creationId xmlns:a16="http://schemas.microsoft.com/office/drawing/2014/main" id="{B20E6D08-0C9E-4A63-8EE3-B6372DA23348}"/>
              </a:ext>
            </a:extLst>
          </p:cNvPr>
          <p:cNvPicPr>
            <a:picLocks noChangeAspect="1"/>
          </p:cNvPicPr>
          <p:nvPr userDrawn="1"/>
        </p:nvPicPr>
        <p:blipFill>
          <a:blip r:embed="rId2"/>
          <a:stretch>
            <a:fillRect/>
          </a:stretch>
        </p:blipFill>
        <p:spPr>
          <a:xfrm>
            <a:off x="15240" y="-1"/>
            <a:ext cx="12176760" cy="6851457"/>
          </a:xfrm>
          <a:prstGeom prst="rect">
            <a:avLst/>
          </a:prstGeom>
        </p:spPr>
      </p:pic>
      <p:sp>
        <p:nvSpPr>
          <p:cNvPr id="2" name="Date Placeholder 1">
            <a:extLst>
              <a:ext uri="{FF2B5EF4-FFF2-40B4-BE49-F238E27FC236}">
                <a16:creationId xmlns:a16="http://schemas.microsoft.com/office/drawing/2014/main" id="{17A1E735-5140-0A46-9DBF-FE3BFE78C672}"/>
              </a:ext>
            </a:extLst>
          </p:cNvPr>
          <p:cNvSpPr>
            <a:spLocks noGrp="1"/>
          </p:cNvSpPr>
          <p:nvPr>
            <p:ph type="dt" sz="half" idx="10"/>
          </p:nvPr>
        </p:nvSpPr>
        <p:spPr/>
        <p:txBody>
          <a:bodyPr/>
          <a:lstStyle/>
          <a:p>
            <a:fld id="{342EAD3B-7A4B-2C49-BC22-42B8DE7559AA}" type="datetimeFigureOut">
              <a:rPr lang="en-US" smtClean="0"/>
              <a:t>11/23/2022</a:t>
            </a:fld>
            <a:endParaRPr lang="en-US"/>
          </a:p>
        </p:txBody>
      </p:sp>
      <p:sp>
        <p:nvSpPr>
          <p:cNvPr id="3" name="Footer Placeholder 2">
            <a:extLst>
              <a:ext uri="{FF2B5EF4-FFF2-40B4-BE49-F238E27FC236}">
                <a16:creationId xmlns:a16="http://schemas.microsoft.com/office/drawing/2014/main" id="{470F183B-426C-5046-A7BC-1988099EAA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C2393CD-5AD6-B44B-BE49-EE3910B83C6C}"/>
              </a:ext>
            </a:extLst>
          </p:cNvPr>
          <p:cNvSpPr>
            <a:spLocks noGrp="1"/>
          </p:cNvSpPr>
          <p:nvPr>
            <p:ph type="sldNum" sz="quarter" idx="12"/>
          </p:nvPr>
        </p:nvSpPr>
        <p:spPr/>
        <p:txBody>
          <a:bodyPr/>
          <a:lstStyle/>
          <a:p>
            <a:fld id="{B00BC7F2-A819-E941-97FA-C39CC2FD509E}" type="slidenum">
              <a:rPr lang="en-US" smtClean="0"/>
              <a:t>‹#›</a:t>
            </a:fld>
            <a:endParaRPr lang="en-US"/>
          </a:p>
        </p:txBody>
      </p:sp>
    </p:spTree>
    <p:extLst>
      <p:ext uri="{BB962C8B-B14F-4D97-AF65-F5344CB8AC3E}">
        <p14:creationId xmlns:p14="http://schemas.microsoft.com/office/powerpoint/2010/main" val="1977160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Graphical user interface&#10;&#10;Description automatically generated with medium confidence">
            <a:extLst>
              <a:ext uri="{FF2B5EF4-FFF2-40B4-BE49-F238E27FC236}">
                <a16:creationId xmlns:a16="http://schemas.microsoft.com/office/drawing/2014/main" id="{03CD96D3-E1D5-4BB2-86E6-23F061BD7D0E}"/>
              </a:ext>
            </a:extLst>
          </p:cNvPr>
          <p:cNvPicPr>
            <a:picLocks noChangeAspect="1"/>
          </p:cNvPicPr>
          <p:nvPr userDrawn="1"/>
        </p:nvPicPr>
        <p:blipFill>
          <a:blip r:embed="rId2"/>
          <a:stretch>
            <a:fillRect/>
          </a:stretch>
        </p:blipFill>
        <p:spPr>
          <a:xfrm>
            <a:off x="15240" y="-1"/>
            <a:ext cx="12176760" cy="6851457"/>
          </a:xfrm>
          <a:prstGeom prst="rect">
            <a:avLst/>
          </a:prstGeom>
        </p:spPr>
      </p:pic>
      <p:sp>
        <p:nvSpPr>
          <p:cNvPr id="2" name="Title 1">
            <a:extLst>
              <a:ext uri="{FF2B5EF4-FFF2-40B4-BE49-F238E27FC236}">
                <a16:creationId xmlns:a16="http://schemas.microsoft.com/office/drawing/2014/main" id="{3A8B0566-48C4-914B-A9C2-0E19C567199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955549A-6074-B242-88A8-50ED97A946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5357133-57DA-124A-895D-4143708793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28AFD33-2957-464C-A074-4E705D36E343}"/>
              </a:ext>
            </a:extLst>
          </p:cNvPr>
          <p:cNvSpPr>
            <a:spLocks noGrp="1"/>
          </p:cNvSpPr>
          <p:nvPr>
            <p:ph type="dt" sz="half" idx="10"/>
          </p:nvPr>
        </p:nvSpPr>
        <p:spPr/>
        <p:txBody>
          <a:bodyPr/>
          <a:lstStyle/>
          <a:p>
            <a:fld id="{342EAD3B-7A4B-2C49-BC22-42B8DE7559AA}" type="datetimeFigureOut">
              <a:rPr lang="en-US" smtClean="0"/>
              <a:t>11/23/2022</a:t>
            </a:fld>
            <a:endParaRPr lang="en-US"/>
          </a:p>
        </p:txBody>
      </p:sp>
      <p:sp>
        <p:nvSpPr>
          <p:cNvPr id="6" name="Footer Placeholder 5">
            <a:extLst>
              <a:ext uri="{FF2B5EF4-FFF2-40B4-BE49-F238E27FC236}">
                <a16:creationId xmlns:a16="http://schemas.microsoft.com/office/drawing/2014/main" id="{20540C41-8340-9747-898B-4391A636D6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5A6A11-2782-5640-B9E6-8EB951B14211}"/>
              </a:ext>
            </a:extLst>
          </p:cNvPr>
          <p:cNvSpPr>
            <a:spLocks noGrp="1"/>
          </p:cNvSpPr>
          <p:nvPr>
            <p:ph type="sldNum" sz="quarter" idx="12"/>
          </p:nvPr>
        </p:nvSpPr>
        <p:spPr/>
        <p:txBody>
          <a:bodyPr/>
          <a:lstStyle/>
          <a:p>
            <a:fld id="{B00BC7F2-A819-E941-97FA-C39CC2FD509E}" type="slidenum">
              <a:rPr lang="en-US" smtClean="0"/>
              <a:t>‹#›</a:t>
            </a:fld>
            <a:endParaRPr lang="en-US"/>
          </a:p>
        </p:txBody>
      </p:sp>
    </p:spTree>
    <p:extLst>
      <p:ext uri="{BB962C8B-B14F-4D97-AF65-F5344CB8AC3E}">
        <p14:creationId xmlns:p14="http://schemas.microsoft.com/office/powerpoint/2010/main" val="3685951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Graphical user interface&#10;&#10;Description automatically generated with medium confidence">
            <a:extLst>
              <a:ext uri="{FF2B5EF4-FFF2-40B4-BE49-F238E27FC236}">
                <a16:creationId xmlns:a16="http://schemas.microsoft.com/office/drawing/2014/main" id="{15AFA04B-68AA-418F-9DB4-45C4F6C5D8F3}"/>
              </a:ext>
            </a:extLst>
          </p:cNvPr>
          <p:cNvPicPr>
            <a:picLocks noChangeAspect="1"/>
          </p:cNvPicPr>
          <p:nvPr userDrawn="1"/>
        </p:nvPicPr>
        <p:blipFill>
          <a:blip r:embed="rId2"/>
          <a:stretch>
            <a:fillRect/>
          </a:stretch>
        </p:blipFill>
        <p:spPr>
          <a:xfrm>
            <a:off x="15240" y="-1"/>
            <a:ext cx="12176760" cy="6851457"/>
          </a:xfrm>
          <a:prstGeom prst="rect">
            <a:avLst/>
          </a:prstGeom>
        </p:spPr>
      </p:pic>
      <p:sp>
        <p:nvSpPr>
          <p:cNvPr id="2" name="Title 1">
            <a:extLst>
              <a:ext uri="{FF2B5EF4-FFF2-40B4-BE49-F238E27FC236}">
                <a16:creationId xmlns:a16="http://schemas.microsoft.com/office/drawing/2014/main" id="{65E9220F-05E4-AC4F-B796-37AAF338BF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57DE5FF-0A33-6748-82C4-0AC7863157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3669222-0EFB-7343-9CD5-089C62AEEC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8136A88-3D7E-704A-BC1C-B6622F565558}"/>
              </a:ext>
            </a:extLst>
          </p:cNvPr>
          <p:cNvSpPr>
            <a:spLocks noGrp="1"/>
          </p:cNvSpPr>
          <p:nvPr>
            <p:ph type="dt" sz="half" idx="10"/>
          </p:nvPr>
        </p:nvSpPr>
        <p:spPr/>
        <p:txBody>
          <a:bodyPr/>
          <a:lstStyle/>
          <a:p>
            <a:fld id="{342EAD3B-7A4B-2C49-BC22-42B8DE7559AA}" type="datetimeFigureOut">
              <a:rPr lang="en-US" smtClean="0"/>
              <a:t>11/23/2022</a:t>
            </a:fld>
            <a:endParaRPr lang="en-US"/>
          </a:p>
        </p:txBody>
      </p:sp>
      <p:sp>
        <p:nvSpPr>
          <p:cNvPr id="6" name="Footer Placeholder 5">
            <a:extLst>
              <a:ext uri="{FF2B5EF4-FFF2-40B4-BE49-F238E27FC236}">
                <a16:creationId xmlns:a16="http://schemas.microsoft.com/office/drawing/2014/main" id="{06A61CC4-A8F9-DC4D-95B3-55043EC651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6B35E2-45D0-8B48-8B73-BDA3691E9A3E}"/>
              </a:ext>
            </a:extLst>
          </p:cNvPr>
          <p:cNvSpPr>
            <a:spLocks noGrp="1"/>
          </p:cNvSpPr>
          <p:nvPr>
            <p:ph type="sldNum" sz="quarter" idx="12"/>
          </p:nvPr>
        </p:nvSpPr>
        <p:spPr/>
        <p:txBody>
          <a:bodyPr/>
          <a:lstStyle/>
          <a:p>
            <a:fld id="{B00BC7F2-A819-E941-97FA-C39CC2FD509E}" type="slidenum">
              <a:rPr lang="en-US" smtClean="0"/>
              <a:t>‹#›</a:t>
            </a:fld>
            <a:endParaRPr lang="en-US"/>
          </a:p>
        </p:txBody>
      </p:sp>
    </p:spTree>
    <p:extLst>
      <p:ext uri="{BB962C8B-B14F-4D97-AF65-F5344CB8AC3E}">
        <p14:creationId xmlns:p14="http://schemas.microsoft.com/office/powerpoint/2010/main" val="292194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Graphical user interface&#10;&#10;Description automatically generated with medium confidence">
            <a:extLst>
              <a:ext uri="{FF2B5EF4-FFF2-40B4-BE49-F238E27FC236}">
                <a16:creationId xmlns:a16="http://schemas.microsoft.com/office/drawing/2014/main" id="{8E0DFD30-B7DE-4CBB-A5A4-52B276063FF6}"/>
              </a:ext>
            </a:extLst>
          </p:cNvPr>
          <p:cNvPicPr>
            <a:picLocks noChangeAspect="1"/>
          </p:cNvPicPr>
          <p:nvPr userDrawn="1"/>
        </p:nvPicPr>
        <p:blipFill>
          <a:blip r:embed="rId2"/>
          <a:stretch>
            <a:fillRect/>
          </a:stretch>
        </p:blipFill>
        <p:spPr>
          <a:xfrm>
            <a:off x="15240" y="-1"/>
            <a:ext cx="12176760" cy="6851457"/>
          </a:xfrm>
          <a:prstGeom prst="rect">
            <a:avLst/>
          </a:prstGeom>
        </p:spPr>
      </p:pic>
      <p:sp>
        <p:nvSpPr>
          <p:cNvPr id="2" name="Title 1">
            <a:extLst>
              <a:ext uri="{FF2B5EF4-FFF2-40B4-BE49-F238E27FC236}">
                <a16:creationId xmlns:a16="http://schemas.microsoft.com/office/drawing/2014/main" id="{ED685F1E-7505-D540-9802-9D9438468AD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366ACAD-FC2E-0944-A216-AD46AF92E87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4A8793B-8592-FC44-95C7-BB5A58E79026}"/>
              </a:ext>
            </a:extLst>
          </p:cNvPr>
          <p:cNvSpPr>
            <a:spLocks noGrp="1"/>
          </p:cNvSpPr>
          <p:nvPr>
            <p:ph type="dt" sz="half" idx="10"/>
          </p:nvPr>
        </p:nvSpPr>
        <p:spPr/>
        <p:txBody>
          <a:bodyPr/>
          <a:lstStyle/>
          <a:p>
            <a:fld id="{342EAD3B-7A4B-2C49-BC22-42B8DE7559AA}" type="datetimeFigureOut">
              <a:rPr lang="en-US" smtClean="0"/>
              <a:t>11/23/2022</a:t>
            </a:fld>
            <a:endParaRPr lang="en-US"/>
          </a:p>
        </p:txBody>
      </p:sp>
      <p:sp>
        <p:nvSpPr>
          <p:cNvPr id="5" name="Footer Placeholder 4">
            <a:extLst>
              <a:ext uri="{FF2B5EF4-FFF2-40B4-BE49-F238E27FC236}">
                <a16:creationId xmlns:a16="http://schemas.microsoft.com/office/drawing/2014/main" id="{36348AE9-B1FA-C041-849D-15EC978DB2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B67DD8-FEB9-944F-AB46-DEAD16182F65}"/>
              </a:ext>
            </a:extLst>
          </p:cNvPr>
          <p:cNvSpPr>
            <a:spLocks noGrp="1"/>
          </p:cNvSpPr>
          <p:nvPr>
            <p:ph type="sldNum" sz="quarter" idx="12"/>
          </p:nvPr>
        </p:nvSpPr>
        <p:spPr/>
        <p:txBody>
          <a:bodyPr/>
          <a:lstStyle/>
          <a:p>
            <a:fld id="{B00BC7F2-A819-E941-97FA-C39CC2FD509E}" type="slidenum">
              <a:rPr lang="en-US" smtClean="0"/>
              <a:t>‹#›</a:t>
            </a:fld>
            <a:endParaRPr lang="en-US"/>
          </a:p>
        </p:txBody>
      </p:sp>
    </p:spTree>
    <p:extLst>
      <p:ext uri="{BB962C8B-B14F-4D97-AF65-F5344CB8AC3E}">
        <p14:creationId xmlns:p14="http://schemas.microsoft.com/office/powerpoint/2010/main" val="3148206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Graphical user interface&#10;&#10;Description automatically generated with medium confidence">
            <a:extLst>
              <a:ext uri="{FF2B5EF4-FFF2-40B4-BE49-F238E27FC236}">
                <a16:creationId xmlns:a16="http://schemas.microsoft.com/office/drawing/2014/main" id="{B2923F49-5F82-416B-9831-4B87A0757099}"/>
              </a:ext>
            </a:extLst>
          </p:cNvPr>
          <p:cNvPicPr>
            <a:picLocks noChangeAspect="1"/>
          </p:cNvPicPr>
          <p:nvPr userDrawn="1"/>
        </p:nvPicPr>
        <p:blipFill>
          <a:blip r:embed="rId2"/>
          <a:stretch>
            <a:fillRect/>
          </a:stretch>
        </p:blipFill>
        <p:spPr>
          <a:xfrm>
            <a:off x="15240" y="-1"/>
            <a:ext cx="12176760" cy="6851457"/>
          </a:xfrm>
          <a:prstGeom prst="rect">
            <a:avLst/>
          </a:prstGeom>
        </p:spPr>
      </p:pic>
      <p:sp>
        <p:nvSpPr>
          <p:cNvPr id="2" name="Vertical Title 1">
            <a:extLst>
              <a:ext uri="{FF2B5EF4-FFF2-40B4-BE49-F238E27FC236}">
                <a16:creationId xmlns:a16="http://schemas.microsoft.com/office/drawing/2014/main" id="{28CCAC7D-1977-0D45-87D6-689D7A7137E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816349F-75DF-7240-9AEB-271770F2FCA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801C9D2-9013-8846-9C1C-48ED71DE8779}"/>
              </a:ext>
            </a:extLst>
          </p:cNvPr>
          <p:cNvSpPr>
            <a:spLocks noGrp="1"/>
          </p:cNvSpPr>
          <p:nvPr>
            <p:ph type="dt" sz="half" idx="10"/>
          </p:nvPr>
        </p:nvSpPr>
        <p:spPr/>
        <p:txBody>
          <a:bodyPr/>
          <a:lstStyle/>
          <a:p>
            <a:fld id="{342EAD3B-7A4B-2C49-BC22-42B8DE7559AA}" type="datetimeFigureOut">
              <a:rPr lang="en-US" smtClean="0"/>
              <a:t>11/23/2022</a:t>
            </a:fld>
            <a:endParaRPr lang="en-US"/>
          </a:p>
        </p:txBody>
      </p:sp>
      <p:sp>
        <p:nvSpPr>
          <p:cNvPr id="5" name="Footer Placeholder 4">
            <a:extLst>
              <a:ext uri="{FF2B5EF4-FFF2-40B4-BE49-F238E27FC236}">
                <a16:creationId xmlns:a16="http://schemas.microsoft.com/office/drawing/2014/main" id="{6D15C9F0-51B5-2741-8F8F-7995001F77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2EF69C-CEE0-424B-BD19-71A3F9C28A72}"/>
              </a:ext>
            </a:extLst>
          </p:cNvPr>
          <p:cNvSpPr>
            <a:spLocks noGrp="1"/>
          </p:cNvSpPr>
          <p:nvPr>
            <p:ph type="sldNum" sz="quarter" idx="12"/>
          </p:nvPr>
        </p:nvSpPr>
        <p:spPr/>
        <p:txBody>
          <a:bodyPr/>
          <a:lstStyle/>
          <a:p>
            <a:fld id="{B00BC7F2-A819-E941-97FA-C39CC2FD509E}" type="slidenum">
              <a:rPr lang="en-US" smtClean="0"/>
              <a:t>‹#›</a:t>
            </a:fld>
            <a:endParaRPr lang="en-US"/>
          </a:p>
        </p:txBody>
      </p:sp>
    </p:spTree>
    <p:extLst>
      <p:ext uri="{BB962C8B-B14F-4D97-AF65-F5344CB8AC3E}">
        <p14:creationId xmlns:p14="http://schemas.microsoft.com/office/powerpoint/2010/main" val="2799988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FE5ADD-9715-D242-BFF8-8CAEB40B0E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8F928FD-CADB-0A4F-BC52-F625863A56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B0EBDED-4A77-8A4E-A907-08A404A988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2EAD3B-7A4B-2C49-BC22-42B8DE7559AA}" type="datetimeFigureOut">
              <a:rPr lang="en-US" smtClean="0"/>
              <a:t>11/23/2022</a:t>
            </a:fld>
            <a:endParaRPr lang="en-US"/>
          </a:p>
        </p:txBody>
      </p:sp>
      <p:sp>
        <p:nvSpPr>
          <p:cNvPr id="5" name="Footer Placeholder 4">
            <a:extLst>
              <a:ext uri="{FF2B5EF4-FFF2-40B4-BE49-F238E27FC236}">
                <a16:creationId xmlns:a16="http://schemas.microsoft.com/office/drawing/2014/main" id="{D5286D28-21D8-1845-8CEE-6504B79D76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F642100-A9D5-0749-B7E9-38E7782CEE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BC7F2-A819-E941-97FA-C39CC2FD509E}" type="slidenum">
              <a:rPr lang="en-US" smtClean="0"/>
              <a:t>‹#›</a:t>
            </a:fld>
            <a:endParaRPr lang="en-US"/>
          </a:p>
        </p:txBody>
      </p:sp>
    </p:spTree>
    <p:extLst>
      <p:ext uri="{BB962C8B-B14F-4D97-AF65-F5344CB8AC3E}">
        <p14:creationId xmlns:p14="http://schemas.microsoft.com/office/powerpoint/2010/main" val="14393307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D9005-9CF2-4391-9831-8DD7003A905D}"/>
              </a:ext>
            </a:extLst>
          </p:cNvPr>
          <p:cNvSpPr>
            <a:spLocks noGrp="1"/>
          </p:cNvSpPr>
          <p:nvPr>
            <p:ph type="ctrTitle"/>
          </p:nvPr>
        </p:nvSpPr>
        <p:spPr/>
        <p:txBody>
          <a:bodyPr>
            <a:normAutofit fontScale="90000"/>
          </a:bodyPr>
          <a:lstStyle/>
          <a:p>
            <a:r>
              <a:rPr lang="en-GB">
                <a:solidFill>
                  <a:schemeClr val="bg1"/>
                </a:solidFill>
              </a:rPr>
              <a:t>Special Educational Needs and Disabilities (SEND) Update</a:t>
            </a:r>
            <a:endParaRPr lang="en-GB">
              <a:solidFill>
                <a:schemeClr val="bg1"/>
              </a:solidFill>
              <a:cs typeface="Calibri Light"/>
            </a:endParaRPr>
          </a:p>
        </p:txBody>
      </p:sp>
      <p:sp>
        <p:nvSpPr>
          <p:cNvPr id="3" name="Subtitle 2">
            <a:extLst>
              <a:ext uri="{FF2B5EF4-FFF2-40B4-BE49-F238E27FC236}">
                <a16:creationId xmlns:a16="http://schemas.microsoft.com/office/drawing/2014/main" id="{0BF97A97-D4B2-4A62-A226-637A50D91B86}"/>
              </a:ext>
            </a:extLst>
          </p:cNvPr>
          <p:cNvSpPr>
            <a:spLocks noGrp="1"/>
          </p:cNvSpPr>
          <p:nvPr>
            <p:ph type="subTitle" idx="1"/>
          </p:nvPr>
        </p:nvSpPr>
        <p:spPr/>
        <p:txBody>
          <a:bodyPr vert="horz" lIns="91440" tIns="45720" rIns="91440" bIns="45720" rtlCol="0" anchor="t">
            <a:normAutofit/>
          </a:bodyPr>
          <a:lstStyle/>
          <a:p>
            <a:r>
              <a:rPr lang="en-GB" dirty="0">
                <a:solidFill>
                  <a:schemeClr val="bg1"/>
                </a:solidFill>
              </a:rPr>
              <a:t>Making Changes Together</a:t>
            </a:r>
          </a:p>
          <a:p>
            <a:r>
              <a:rPr lang="en-GB" dirty="0">
                <a:solidFill>
                  <a:schemeClr val="bg1"/>
                </a:solidFill>
              </a:rPr>
              <a:t>November 2022</a:t>
            </a:r>
          </a:p>
        </p:txBody>
      </p:sp>
    </p:spTree>
    <p:extLst>
      <p:ext uri="{BB962C8B-B14F-4D97-AF65-F5344CB8AC3E}">
        <p14:creationId xmlns:p14="http://schemas.microsoft.com/office/powerpoint/2010/main" val="2498644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56C0D6-D7D1-41E5-AF04-786A998D80B9}"/>
              </a:ext>
            </a:extLst>
          </p:cNvPr>
          <p:cNvSpPr>
            <a:spLocks noGrp="1"/>
          </p:cNvSpPr>
          <p:nvPr>
            <p:ph type="title"/>
          </p:nvPr>
        </p:nvSpPr>
        <p:spPr>
          <a:xfrm>
            <a:off x="524741" y="620392"/>
            <a:ext cx="3808268" cy="5504688"/>
          </a:xfrm>
        </p:spPr>
        <p:txBody>
          <a:bodyPr>
            <a:normAutofit/>
          </a:bodyPr>
          <a:lstStyle/>
          <a:p>
            <a:r>
              <a:rPr lang="en-GB" sz="6000">
                <a:solidFill>
                  <a:schemeClr val="bg1"/>
                </a:solidFill>
              </a:rPr>
              <a:t>What I Will Cover</a:t>
            </a:r>
          </a:p>
        </p:txBody>
      </p:sp>
      <p:graphicFrame>
        <p:nvGraphicFramePr>
          <p:cNvPr id="22" name="Content Placeholder 2">
            <a:extLst>
              <a:ext uri="{FF2B5EF4-FFF2-40B4-BE49-F238E27FC236}">
                <a16:creationId xmlns:a16="http://schemas.microsoft.com/office/drawing/2014/main" id="{28468D50-66B4-B7C2-E397-B93E55B85A2C}"/>
              </a:ext>
            </a:extLst>
          </p:cNvPr>
          <p:cNvGraphicFramePr>
            <a:graphicFrameLocks noGrp="1"/>
          </p:cNvGraphicFramePr>
          <p:nvPr>
            <p:ph idx="1"/>
            <p:extLst>
              <p:ext uri="{D42A27DB-BD31-4B8C-83A1-F6EECF244321}">
                <p14:modId xmlns:p14="http://schemas.microsoft.com/office/powerpoint/2010/main" val="3940572877"/>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9645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6B09D-B386-464F-A8D0-F4FB0265B49D}"/>
              </a:ext>
            </a:extLst>
          </p:cNvPr>
          <p:cNvSpPr>
            <a:spLocks noGrp="1"/>
          </p:cNvSpPr>
          <p:nvPr>
            <p:ph type="title"/>
          </p:nvPr>
        </p:nvSpPr>
        <p:spPr>
          <a:xfrm>
            <a:off x="6901731" y="609600"/>
            <a:ext cx="5104739" cy="1330839"/>
          </a:xfrm>
        </p:spPr>
        <p:txBody>
          <a:bodyPr>
            <a:normAutofit/>
          </a:bodyPr>
          <a:lstStyle/>
          <a:p>
            <a:r>
              <a:rPr lang="en-GB" dirty="0"/>
              <a:t>Action Area Headings</a:t>
            </a:r>
          </a:p>
        </p:txBody>
      </p:sp>
      <p:pic>
        <p:nvPicPr>
          <p:cNvPr id="5" name="Content Placeholder 4">
            <a:extLst>
              <a:ext uri="{FF2B5EF4-FFF2-40B4-BE49-F238E27FC236}">
                <a16:creationId xmlns:a16="http://schemas.microsoft.com/office/drawing/2014/main" id="{A4B35889-9771-40CF-A2DC-A18C0F6C2A28}"/>
              </a:ext>
            </a:extLst>
          </p:cNvPr>
          <p:cNvPicPr>
            <a:picLocks noChangeAspect="1"/>
          </p:cNvPicPr>
          <p:nvPr/>
        </p:nvPicPr>
        <p:blipFill rotWithShape="1">
          <a:blip r:embed="rId2"/>
          <a:srcRect t="6279" r="-1" b="6278"/>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9" name="Content Placeholder 8">
            <a:extLst>
              <a:ext uri="{FF2B5EF4-FFF2-40B4-BE49-F238E27FC236}">
                <a16:creationId xmlns:a16="http://schemas.microsoft.com/office/drawing/2014/main" id="{2F8BE38D-64CA-9B72-D0DB-320C2196C535}"/>
              </a:ext>
            </a:extLst>
          </p:cNvPr>
          <p:cNvSpPr>
            <a:spLocks noGrp="1"/>
          </p:cNvSpPr>
          <p:nvPr>
            <p:ph idx="1"/>
          </p:nvPr>
        </p:nvSpPr>
        <p:spPr>
          <a:xfrm>
            <a:off x="7320465" y="2194102"/>
            <a:ext cx="4140013" cy="3908586"/>
          </a:xfrm>
        </p:spPr>
        <p:txBody>
          <a:bodyPr>
            <a:normAutofit/>
          </a:bodyPr>
          <a:lstStyle/>
          <a:p>
            <a:pPr marL="0" indent="0">
              <a:buNone/>
            </a:pPr>
            <a:r>
              <a:rPr lang="en-US" dirty="0"/>
              <a:t>Attendance</a:t>
            </a:r>
          </a:p>
          <a:p>
            <a:pPr marL="0" indent="0">
              <a:buNone/>
            </a:pPr>
            <a:r>
              <a:rPr lang="en-US" dirty="0"/>
              <a:t>Family Resilience</a:t>
            </a:r>
          </a:p>
          <a:p>
            <a:pPr marL="0" indent="0">
              <a:buNone/>
            </a:pPr>
            <a:r>
              <a:rPr lang="en-US" dirty="0"/>
              <a:t>Voice of Children and young People </a:t>
            </a:r>
          </a:p>
          <a:p>
            <a:pPr marL="0" indent="0">
              <a:buNone/>
            </a:pPr>
            <a:r>
              <a:rPr lang="en-US" dirty="0"/>
              <a:t>Meeting Needs</a:t>
            </a:r>
          </a:p>
          <a:p>
            <a:pPr marL="0" indent="0">
              <a:buNone/>
            </a:pPr>
            <a:r>
              <a:rPr lang="en-US" dirty="0"/>
              <a:t>Workforce</a:t>
            </a:r>
          </a:p>
          <a:p>
            <a:pPr marL="0" indent="0">
              <a:buNone/>
            </a:pPr>
            <a:r>
              <a:rPr lang="en-US" dirty="0"/>
              <a:t>Promoting the ‘Local’ Offer</a:t>
            </a:r>
          </a:p>
          <a:p>
            <a:pPr marL="0" indent="0">
              <a:buNone/>
            </a:pPr>
            <a:endParaRPr lang="en-US" sz="2000" dirty="0"/>
          </a:p>
        </p:txBody>
      </p:sp>
    </p:spTree>
    <p:extLst>
      <p:ext uri="{BB962C8B-B14F-4D97-AF65-F5344CB8AC3E}">
        <p14:creationId xmlns:p14="http://schemas.microsoft.com/office/powerpoint/2010/main" val="2368567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20FA4F6-486C-F63C-0A41-900B7E057CF7}"/>
              </a:ext>
            </a:extLst>
          </p:cNvPr>
          <p:cNvSpPr txBox="1"/>
          <p:nvPr/>
        </p:nvSpPr>
        <p:spPr>
          <a:xfrm>
            <a:off x="686834" y="1153572"/>
            <a:ext cx="3200400" cy="446116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4400" b="1" kern="1200">
                <a:solidFill>
                  <a:srgbClr val="FFFFFF"/>
                </a:solidFill>
                <a:latin typeface="+mj-lt"/>
                <a:ea typeface="+mj-ea"/>
                <a:cs typeface="+mj-cs"/>
              </a:rPr>
              <a:t>SEN Support and Education Health and Care Plans</a:t>
            </a:r>
          </a:p>
        </p:txBody>
      </p:sp>
      <p:sp>
        <p:nvSpPr>
          <p:cNvPr id="18" name="Arc 1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TextBox 8">
            <a:extLst>
              <a:ext uri="{FF2B5EF4-FFF2-40B4-BE49-F238E27FC236}">
                <a16:creationId xmlns:a16="http://schemas.microsoft.com/office/drawing/2014/main" id="{607A568A-105F-4FF5-AB0C-C2E2C149FECF}"/>
              </a:ext>
            </a:extLst>
          </p:cNvPr>
          <p:cNvSpPr txBox="1"/>
          <p:nvPr/>
        </p:nvSpPr>
        <p:spPr>
          <a:xfrm>
            <a:off x="4447309" y="591344"/>
            <a:ext cx="6460178" cy="5023391"/>
          </a:xfrm>
          <a:prstGeom prst="rect">
            <a:avLst/>
          </a:prstGeom>
          <a:solidFill>
            <a:schemeClr val="accent6">
              <a:lumMod val="20000"/>
              <a:lumOff val="80000"/>
            </a:schemeClr>
          </a:solidFill>
        </p:spPr>
        <p:txBody>
          <a:bodyPr vert="horz" lIns="91440" tIns="45720" rIns="91440" bIns="45720" rtlCol="0" anchor="ctr">
            <a:normAutofit lnSpcReduction="10000"/>
          </a:bodyPr>
          <a:lstStyle/>
          <a:p>
            <a:pPr marL="285750" indent="-228600">
              <a:lnSpc>
                <a:spcPct val="90000"/>
              </a:lnSpc>
              <a:spcAft>
                <a:spcPts val="600"/>
              </a:spcAft>
              <a:buFont typeface="Arial" panose="020B0604020202020204" pitchFamily="34" charset="0"/>
              <a:buChar char="•"/>
            </a:pPr>
            <a:r>
              <a:rPr lang="en-US" sz="2400" dirty="0"/>
              <a:t>The number of children and young people with an EHCP or receiving SEN Support continues to increase year-on-year</a:t>
            </a:r>
          </a:p>
          <a:p>
            <a:pPr marL="285750" indent="-228600">
              <a:lnSpc>
                <a:spcPct val="90000"/>
              </a:lnSpc>
              <a:spcAft>
                <a:spcPts val="600"/>
              </a:spcAft>
              <a:buFont typeface="Arial" panose="020B0604020202020204" pitchFamily="34" charset="0"/>
              <a:buChar char="•"/>
            </a:pPr>
            <a:endParaRPr lang="en-US" sz="2400" dirty="0"/>
          </a:p>
          <a:p>
            <a:pPr marL="285750" indent="-228600">
              <a:lnSpc>
                <a:spcPct val="90000"/>
              </a:lnSpc>
              <a:spcAft>
                <a:spcPts val="600"/>
              </a:spcAft>
              <a:buFont typeface="Arial" panose="020B0604020202020204" pitchFamily="34" charset="0"/>
              <a:buChar char="•"/>
            </a:pPr>
            <a:r>
              <a:rPr lang="en-US" sz="2400" dirty="0"/>
              <a:t>There has been a 37% increase in EHCPs in the last 4 years. That is 1,082 more young people with an EHCP </a:t>
            </a:r>
          </a:p>
          <a:p>
            <a:pPr marL="285750" indent="-228600">
              <a:lnSpc>
                <a:spcPct val="90000"/>
              </a:lnSpc>
              <a:spcAft>
                <a:spcPts val="600"/>
              </a:spcAft>
              <a:buFont typeface="Arial" panose="020B0604020202020204" pitchFamily="34" charset="0"/>
              <a:buChar char="•"/>
            </a:pPr>
            <a:endParaRPr lang="en-US" sz="2400" dirty="0"/>
          </a:p>
          <a:p>
            <a:pPr marL="285750" indent="-228600">
              <a:lnSpc>
                <a:spcPct val="90000"/>
              </a:lnSpc>
              <a:spcAft>
                <a:spcPts val="600"/>
              </a:spcAft>
              <a:buFont typeface="Arial" panose="020B0604020202020204" pitchFamily="34" charset="0"/>
              <a:buChar char="•"/>
            </a:pPr>
            <a:r>
              <a:rPr lang="en-US" sz="2400" dirty="0"/>
              <a:t>There has been a 25% increase in the number of young people with a SEND Support Plan. That is 2,128 more young people</a:t>
            </a:r>
          </a:p>
          <a:p>
            <a:pPr indent="-228600">
              <a:lnSpc>
                <a:spcPct val="90000"/>
              </a:lnSpc>
              <a:spcAft>
                <a:spcPts val="600"/>
              </a:spcAft>
              <a:buFont typeface="Arial" panose="020B0604020202020204" pitchFamily="34" charset="0"/>
              <a:buChar char="•"/>
            </a:pPr>
            <a:endParaRPr lang="en-US" sz="2400" dirty="0"/>
          </a:p>
          <a:p>
            <a:pPr marL="285750" indent="-228600">
              <a:lnSpc>
                <a:spcPct val="90000"/>
              </a:lnSpc>
              <a:spcAft>
                <a:spcPts val="600"/>
              </a:spcAft>
              <a:buFont typeface="Arial" panose="020B0604020202020204" pitchFamily="34" charset="0"/>
              <a:buChar char="•"/>
            </a:pPr>
            <a:r>
              <a:rPr lang="en-US" sz="2400" dirty="0"/>
              <a:t>17.6% of Durham pupils have an identified SEND compared to 16.6% in England. </a:t>
            </a:r>
          </a:p>
        </p:txBody>
      </p:sp>
    </p:spTree>
    <p:extLst>
      <p:ext uri="{BB962C8B-B14F-4D97-AF65-F5344CB8AC3E}">
        <p14:creationId xmlns:p14="http://schemas.microsoft.com/office/powerpoint/2010/main" val="697713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6"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7"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8"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9"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0"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1"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D80E4319-B2F9-4B9E-8573-5BD2AEF2A585}"/>
              </a:ext>
            </a:extLst>
          </p:cNvPr>
          <p:cNvSpPr>
            <a:spLocks noGrp="1"/>
          </p:cNvSpPr>
          <p:nvPr>
            <p:ph type="title"/>
          </p:nvPr>
        </p:nvSpPr>
        <p:spPr>
          <a:xfrm>
            <a:off x="535020" y="685800"/>
            <a:ext cx="2780271" cy="5105400"/>
          </a:xfrm>
        </p:spPr>
        <p:txBody>
          <a:bodyPr vert="horz" lIns="91440" tIns="45720" rIns="91440" bIns="45720" rtlCol="0" anchor="ctr">
            <a:normAutofit/>
          </a:bodyPr>
          <a:lstStyle/>
          <a:p>
            <a:r>
              <a:rPr lang="en-US" sz="4000" kern="1200">
                <a:solidFill>
                  <a:srgbClr val="FFFFFF"/>
                </a:solidFill>
                <a:latin typeface="+mj-lt"/>
                <a:ea typeface="+mj-ea"/>
                <a:cs typeface="+mj-cs"/>
              </a:rPr>
              <a:t>EHCP Requests </a:t>
            </a:r>
          </a:p>
        </p:txBody>
      </p:sp>
      <p:graphicFrame>
        <p:nvGraphicFramePr>
          <p:cNvPr id="9" name="TextBox 6">
            <a:extLst>
              <a:ext uri="{FF2B5EF4-FFF2-40B4-BE49-F238E27FC236}">
                <a16:creationId xmlns:a16="http://schemas.microsoft.com/office/drawing/2014/main" id="{59D514A3-21CB-8CAD-8DA4-65F3F8D3BE4A}"/>
              </a:ext>
            </a:extLst>
          </p:cNvPr>
          <p:cNvGraphicFramePr/>
          <p:nvPr>
            <p:extLst>
              <p:ext uri="{D42A27DB-BD31-4B8C-83A1-F6EECF244321}">
                <p14:modId xmlns:p14="http://schemas.microsoft.com/office/powerpoint/2010/main" val="3189610127"/>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7884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117EB-9540-4D54-9B4F-980B4AF3B404}"/>
              </a:ext>
            </a:extLst>
          </p:cNvPr>
          <p:cNvSpPr>
            <a:spLocks noGrp="1"/>
          </p:cNvSpPr>
          <p:nvPr>
            <p:ph type="title"/>
          </p:nvPr>
        </p:nvSpPr>
        <p:spPr>
          <a:xfrm>
            <a:off x="109330" y="217524"/>
            <a:ext cx="9008166" cy="1325563"/>
          </a:xfrm>
        </p:spPr>
        <p:txBody>
          <a:bodyPr/>
          <a:lstStyle/>
          <a:p>
            <a:r>
              <a:rPr lang="en-GB"/>
              <a:t>EHCP Assessment Refusals</a:t>
            </a:r>
          </a:p>
        </p:txBody>
      </p:sp>
      <p:sp>
        <p:nvSpPr>
          <p:cNvPr id="6" name="TextBox 5">
            <a:extLst>
              <a:ext uri="{FF2B5EF4-FFF2-40B4-BE49-F238E27FC236}">
                <a16:creationId xmlns:a16="http://schemas.microsoft.com/office/drawing/2014/main" id="{9B2ADC0E-1B2F-4891-90D9-F4D72F05932B}"/>
              </a:ext>
            </a:extLst>
          </p:cNvPr>
          <p:cNvSpPr txBox="1"/>
          <p:nvPr/>
        </p:nvSpPr>
        <p:spPr>
          <a:xfrm>
            <a:off x="202095" y="1758968"/>
            <a:ext cx="4829031" cy="3693319"/>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GB"/>
              <a:t>Prior to 2019 Durham was an outlier for EHCP assessment refusals with around 45% requests refused when first received.  Many of these decisions were later overturned and young people went onto receive an EHCP</a:t>
            </a:r>
          </a:p>
          <a:p>
            <a:endParaRPr lang="en-GB"/>
          </a:p>
          <a:p>
            <a:pPr marL="285750" indent="-285750">
              <a:buFont typeface="Arial" panose="020B0604020202020204" pitchFamily="34" charset="0"/>
              <a:buChar char="•"/>
            </a:pPr>
            <a:r>
              <a:rPr lang="en-GB"/>
              <a:t>Following changes to the decision making process in 2019 refusals for EHCP assessments have fallen and in 2021 were 20% bringing us in line with national and regional averages</a:t>
            </a:r>
            <a:endParaRPr lang="en-GB">
              <a:cs typeface="Calibri"/>
            </a:endParaRP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2022 YTD figures show a further decrease in refusals to 11% of all EHCP requests</a:t>
            </a:r>
            <a:endParaRPr lang="en-GB">
              <a:cs typeface="Calibri"/>
            </a:endParaRPr>
          </a:p>
        </p:txBody>
      </p:sp>
      <p:pic>
        <p:nvPicPr>
          <p:cNvPr id="4" name="Picture 3">
            <a:extLst>
              <a:ext uri="{FF2B5EF4-FFF2-40B4-BE49-F238E27FC236}">
                <a16:creationId xmlns:a16="http://schemas.microsoft.com/office/drawing/2014/main" id="{5E8C832B-0D98-47E1-996E-0AC8C678296C}"/>
              </a:ext>
            </a:extLst>
          </p:cNvPr>
          <p:cNvPicPr>
            <a:picLocks noChangeAspect="1"/>
          </p:cNvPicPr>
          <p:nvPr/>
        </p:nvPicPr>
        <p:blipFill>
          <a:blip r:embed="rId2"/>
          <a:stretch>
            <a:fillRect/>
          </a:stretch>
        </p:blipFill>
        <p:spPr>
          <a:xfrm>
            <a:off x="5579165" y="1594291"/>
            <a:ext cx="6208842" cy="3468673"/>
          </a:xfrm>
          <a:prstGeom prst="rect">
            <a:avLst/>
          </a:prstGeom>
        </p:spPr>
      </p:pic>
    </p:spTree>
    <p:extLst>
      <p:ext uri="{BB962C8B-B14F-4D97-AF65-F5344CB8AC3E}">
        <p14:creationId xmlns:p14="http://schemas.microsoft.com/office/powerpoint/2010/main" val="2068649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C399A-91EF-0044-9B4E-99FAFE9AB49A}"/>
              </a:ext>
            </a:extLst>
          </p:cNvPr>
          <p:cNvSpPr>
            <a:spLocks noGrp="1"/>
          </p:cNvSpPr>
          <p:nvPr>
            <p:ph type="ctrTitle"/>
          </p:nvPr>
        </p:nvSpPr>
        <p:spPr>
          <a:xfrm>
            <a:off x="1431235" y="605527"/>
            <a:ext cx="9144000" cy="3244745"/>
          </a:xfrm>
        </p:spPr>
        <p:txBody>
          <a:bodyPr>
            <a:normAutofit/>
          </a:bodyPr>
          <a:lstStyle/>
          <a:p>
            <a:r>
              <a:rPr lang="en-GB" b="1">
                <a:solidFill>
                  <a:schemeClr val="bg1"/>
                </a:solidFill>
              </a:rPr>
              <a:t>Primary Need and Placement of our children and young people with an EHCP</a:t>
            </a:r>
            <a:endParaRPr lang="en-US">
              <a:solidFill>
                <a:schemeClr val="bg1"/>
              </a:solidFill>
            </a:endParaRPr>
          </a:p>
        </p:txBody>
      </p:sp>
    </p:spTree>
    <p:extLst>
      <p:ext uri="{BB962C8B-B14F-4D97-AF65-F5344CB8AC3E}">
        <p14:creationId xmlns:p14="http://schemas.microsoft.com/office/powerpoint/2010/main" val="6395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B159263-E1EC-418F-BF7C-A7F37CF82F83}"/>
              </a:ext>
            </a:extLst>
          </p:cNvPr>
          <p:cNvSpPr>
            <a:spLocks noGrp="1"/>
          </p:cNvSpPr>
          <p:nvPr>
            <p:ph type="title"/>
          </p:nvPr>
        </p:nvSpPr>
        <p:spPr>
          <a:xfrm>
            <a:off x="966952" y="1204108"/>
            <a:ext cx="2669406" cy="1781175"/>
          </a:xfrm>
        </p:spPr>
        <p:txBody>
          <a:bodyPr vert="horz" lIns="91440" tIns="45720" rIns="91440" bIns="45720" rtlCol="0" anchor="ctr">
            <a:normAutofit/>
          </a:bodyPr>
          <a:lstStyle/>
          <a:p>
            <a:r>
              <a:rPr lang="en-US" sz="3200" kern="1200">
                <a:solidFill>
                  <a:srgbClr val="FFFFFF"/>
                </a:solidFill>
                <a:latin typeface="+mj-lt"/>
                <a:ea typeface="+mj-ea"/>
                <a:cs typeface="+mj-cs"/>
              </a:rPr>
              <a:t>Autism Analysis</a:t>
            </a:r>
          </a:p>
        </p:txBody>
      </p:sp>
      <p:sp>
        <p:nvSpPr>
          <p:cNvPr id="10" name="TextBox 9">
            <a:extLst>
              <a:ext uri="{FF2B5EF4-FFF2-40B4-BE49-F238E27FC236}">
                <a16:creationId xmlns:a16="http://schemas.microsoft.com/office/drawing/2014/main" id="{8EDC74A9-C8B5-4D47-8E1B-0C7B3AF26FDE}"/>
              </a:ext>
            </a:extLst>
          </p:cNvPr>
          <p:cNvSpPr txBox="1"/>
          <p:nvPr/>
        </p:nvSpPr>
        <p:spPr>
          <a:xfrm>
            <a:off x="293849" y="3355130"/>
            <a:ext cx="3342509" cy="2922840"/>
          </a:xfrm>
          <a:prstGeom prst="rect">
            <a:avLst/>
          </a:prstGeom>
        </p:spPr>
        <p:txBody>
          <a:bodyPr vert="horz" lIns="91440" tIns="45720" rIns="91440" bIns="45720" rtlCol="0">
            <a:normAutofit fontScale="92500" lnSpcReduction="10000"/>
          </a:bodyPr>
          <a:lstStyle/>
          <a:p>
            <a:pPr marL="285750" indent="-228600">
              <a:lnSpc>
                <a:spcPct val="90000"/>
              </a:lnSpc>
              <a:spcAft>
                <a:spcPts val="600"/>
              </a:spcAft>
              <a:buFont typeface="Arial" panose="020B0604020202020204" pitchFamily="34" charset="0"/>
              <a:buChar char="•"/>
            </a:pPr>
            <a:r>
              <a:rPr lang="en-US" dirty="0"/>
              <a:t>The number and rate per 1,000 pupils with Autism is increasing</a:t>
            </a:r>
          </a:p>
          <a:p>
            <a:pPr indent="-228600">
              <a:lnSpc>
                <a:spcPct val="90000"/>
              </a:lnSpc>
              <a:spcAft>
                <a:spcPts val="600"/>
              </a:spcAft>
              <a:buFont typeface="Arial" panose="020B0604020202020204" pitchFamily="34" charset="0"/>
              <a:buChar char="•"/>
            </a:pPr>
            <a:endParaRPr lang="en-US" dirty="0"/>
          </a:p>
          <a:p>
            <a:pPr marL="285750" indent="-228600">
              <a:lnSpc>
                <a:spcPct val="90000"/>
              </a:lnSpc>
              <a:spcAft>
                <a:spcPts val="600"/>
              </a:spcAft>
              <a:buFont typeface="Arial" panose="020B0604020202020204" pitchFamily="34" charset="0"/>
              <a:buChar char="•"/>
            </a:pPr>
            <a:r>
              <a:rPr lang="en-US" dirty="0"/>
              <a:t>Whilst this has risen across the country, the rate in Durham is now statistically significantly higher than the national average</a:t>
            </a:r>
          </a:p>
          <a:p>
            <a:pPr marL="285750" indent="-228600">
              <a:lnSpc>
                <a:spcPct val="90000"/>
              </a:lnSpc>
              <a:spcAft>
                <a:spcPts val="600"/>
              </a:spcAft>
              <a:buFont typeface="Arial" panose="020B0604020202020204" pitchFamily="34" charset="0"/>
              <a:buChar char="•"/>
            </a:pPr>
            <a:endParaRPr lang="en-US" dirty="0"/>
          </a:p>
          <a:p>
            <a:pPr marL="285750" indent="-228600">
              <a:lnSpc>
                <a:spcPct val="90000"/>
              </a:lnSpc>
              <a:spcAft>
                <a:spcPts val="600"/>
              </a:spcAft>
              <a:buFont typeface="Arial" panose="020B0604020202020204" pitchFamily="34" charset="0"/>
              <a:buChar char="•"/>
            </a:pPr>
            <a:r>
              <a:rPr lang="en-US" dirty="0"/>
              <a:t>The increase is evident in both early years/primary and secondary/FE phases</a:t>
            </a:r>
          </a:p>
        </p:txBody>
      </p:sp>
      <p:pic>
        <p:nvPicPr>
          <p:cNvPr id="7" name="Picture 7" descr="Chart, line chart&#10;&#10;Description automatically generated">
            <a:extLst>
              <a:ext uri="{FF2B5EF4-FFF2-40B4-BE49-F238E27FC236}">
                <a16:creationId xmlns:a16="http://schemas.microsoft.com/office/drawing/2014/main" id="{5ADA9851-25F2-933E-CE0D-0AB0E7687C7F}"/>
              </a:ext>
            </a:extLst>
          </p:cNvPr>
          <p:cNvPicPr>
            <a:picLocks noChangeAspect="1"/>
          </p:cNvPicPr>
          <p:nvPr/>
        </p:nvPicPr>
        <p:blipFill>
          <a:blip r:embed="rId2"/>
          <a:stretch>
            <a:fillRect/>
          </a:stretch>
        </p:blipFill>
        <p:spPr>
          <a:xfrm>
            <a:off x="4100950" y="346243"/>
            <a:ext cx="8091050" cy="4470307"/>
          </a:xfrm>
          <a:prstGeom prst="rect">
            <a:avLst/>
          </a:prstGeom>
        </p:spPr>
      </p:pic>
    </p:spTree>
    <p:extLst>
      <p:ext uri="{BB962C8B-B14F-4D97-AF65-F5344CB8AC3E}">
        <p14:creationId xmlns:p14="http://schemas.microsoft.com/office/powerpoint/2010/main" val="1446614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C399A-91EF-0044-9B4E-99FAFE9AB49A}"/>
              </a:ext>
            </a:extLst>
          </p:cNvPr>
          <p:cNvSpPr>
            <a:spLocks noGrp="1"/>
          </p:cNvSpPr>
          <p:nvPr>
            <p:ph type="ctrTitle"/>
          </p:nvPr>
        </p:nvSpPr>
        <p:spPr>
          <a:xfrm>
            <a:off x="1431235" y="605527"/>
            <a:ext cx="9144000" cy="3244745"/>
          </a:xfrm>
        </p:spPr>
        <p:txBody>
          <a:bodyPr>
            <a:normAutofit/>
          </a:bodyPr>
          <a:lstStyle/>
          <a:p>
            <a:r>
              <a:rPr lang="en-GB" b="1">
                <a:solidFill>
                  <a:schemeClr val="bg1"/>
                </a:solidFill>
              </a:rPr>
              <a:t>National Policy Developments in SEND</a:t>
            </a:r>
            <a:endParaRPr lang="en-GB" b="1">
              <a:solidFill>
                <a:schemeClr val="bg1"/>
              </a:solidFill>
              <a:cs typeface="Calibri Light"/>
            </a:endParaRPr>
          </a:p>
        </p:txBody>
      </p:sp>
    </p:spTree>
    <p:extLst>
      <p:ext uri="{BB962C8B-B14F-4D97-AF65-F5344CB8AC3E}">
        <p14:creationId xmlns:p14="http://schemas.microsoft.com/office/powerpoint/2010/main" val="1025646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F8401-80AD-E54C-2E23-B816394A0C35}"/>
              </a:ext>
            </a:extLst>
          </p:cNvPr>
          <p:cNvSpPr>
            <a:spLocks noGrp="1"/>
          </p:cNvSpPr>
          <p:nvPr>
            <p:ph type="title"/>
          </p:nvPr>
        </p:nvSpPr>
        <p:spPr/>
        <p:txBody>
          <a:bodyPr/>
          <a:lstStyle/>
          <a:p>
            <a:r>
              <a:rPr lang="en-GB" b="1">
                <a:cs typeface="Calibri Light"/>
              </a:rPr>
              <a:t>SEND Green Paper</a:t>
            </a:r>
          </a:p>
        </p:txBody>
      </p:sp>
      <p:sp>
        <p:nvSpPr>
          <p:cNvPr id="6" name="TextBox 5">
            <a:extLst>
              <a:ext uri="{FF2B5EF4-FFF2-40B4-BE49-F238E27FC236}">
                <a16:creationId xmlns:a16="http://schemas.microsoft.com/office/drawing/2014/main" id="{7960DB9D-A8B8-9B7D-7CA3-13C49EC2D6FA}"/>
              </a:ext>
            </a:extLst>
          </p:cNvPr>
          <p:cNvSpPr txBox="1"/>
          <p:nvPr/>
        </p:nvSpPr>
        <p:spPr>
          <a:xfrm>
            <a:off x="834789" y="1346580"/>
            <a:ext cx="10374572"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GDS Transport"/>
              </a:rPr>
              <a:t>The Department for Education (DfE) have been seeking views on their published Green Paper</a:t>
            </a:r>
          </a:p>
          <a:p>
            <a:r>
              <a:rPr lang="en-US" sz="2400">
                <a:latin typeface="GDS Transport"/>
              </a:rPr>
              <a:t>'Right Support, Right Time'. The paper sets out the changes the DfE want to make to the SEND and alternative provision system in England.  The consultation ran from 29 March to 22 July 2022</a:t>
            </a:r>
          </a:p>
          <a:p>
            <a:endParaRPr lang="en-US" sz="2400">
              <a:latin typeface="GDS Transport"/>
            </a:endParaRPr>
          </a:p>
          <a:p>
            <a:r>
              <a:rPr lang="en-US" sz="2400">
                <a:latin typeface="GDS Transport"/>
              </a:rPr>
              <a:t>A response to the Green Paper was put together through engagement with Service Users and Key Stakeholders including members of Overview and Scrutiny Committee and submitted to the consultation</a:t>
            </a:r>
          </a:p>
          <a:p>
            <a:endParaRPr lang="en-US" sz="2400">
              <a:latin typeface="GDS Transport"/>
            </a:endParaRPr>
          </a:p>
          <a:p>
            <a:r>
              <a:rPr lang="en-US" sz="2400">
                <a:latin typeface="GDS Transport"/>
              </a:rPr>
              <a:t>Durham's response along with all others submitted is being </a:t>
            </a:r>
            <a:r>
              <a:rPr lang="en-US" sz="2400" err="1">
                <a:latin typeface="GDS Transport"/>
              </a:rPr>
              <a:t>analysed</a:t>
            </a:r>
            <a:r>
              <a:rPr lang="en-US" sz="2400">
                <a:latin typeface="GDS Transport"/>
              </a:rPr>
              <a:t> by the DfE and an update is expected later in the year.</a:t>
            </a:r>
          </a:p>
        </p:txBody>
      </p:sp>
    </p:spTree>
    <p:extLst>
      <p:ext uri="{BB962C8B-B14F-4D97-AF65-F5344CB8AC3E}">
        <p14:creationId xmlns:p14="http://schemas.microsoft.com/office/powerpoint/2010/main" val="50819869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56ECBF2AF527C4D8BB41EE24682DCA5" ma:contentTypeVersion="17" ma:contentTypeDescription="Create a new document." ma:contentTypeScope="" ma:versionID="b9c2464f9192c8959671530eca579885">
  <xsd:schema xmlns:xsd="http://www.w3.org/2001/XMLSchema" xmlns:xs="http://www.w3.org/2001/XMLSchema" xmlns:p="http://schemas.microsoft.com/office/2006/metadata/properties" xmlns:ns2="55aaf763-db1d-4d4d-a34c-32938b8959cf" xmlns:ns3="2ae73272-d227-4454-a17f-61476134b6e1" xmlns:ns4="eea58eaa-a475-446d-910f-c7f3710788f3" targetNamespace="http://schemas.microsoft.com/office/2006/metadata/properties" ma:root="true" ma:fieldsID="ca0124e3df2d3821e2f9b4451d8f6b8c" ns2:_="" ns3:_="" ns4:_="">
    <xsd:import namespace="55aaf763-db1d-4d4d-a34c-32938b8959cf"/>
    <xsd:import namespace="2ae73272-d227-4454-a17f-61476134b6e1"/>
    <xsd:import namespace="eea58eaa-a475-446d-910f-c7f3710788f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4:TaxCatchAll"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aaf763-db1d-4d4d-a34c-32938b8959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84613f1-4ba0-4b5e-b0d7-dad5d575f464"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e73272-d227-4454-a17f-61476134b6e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ea58eaa-a475-446d-910f-c7f3710788f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7f85405b-3e4d-416f-90a0-28c02dda6944}" ma:internalName="TaxCatchAll" ma:showField="CatchAllData" ma:web="2ae73272-d227-4454-a17f-61476134b6e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5aaf763-db1d-4d4d-a34c-32938b8959cf">
      <Terms xmlns="http://schemas.microsoft.com/office/infopath/2007/PartnerControls"/>
    </lcf76f155ced4ddcb4097134ff3c332f>
    <TaxCatchAll xmlns="eea58eaa-a475-446d-910f-c7f3710788f3" xsi:nil="true"/>
    <SharedWithUsers xmlns="2ae73272-d227-4454-a17f-61476134b6e1">
      <UserInfo>
        <DisplayName>Alex Mayberry</DisplayName>
        <AccountId>161</AccountId>
        <AccountType/>
      </UserInfo>
      <UserInfo>
        <DisplayName>Stephen Tracey</DisplayName>
        <AccountId>16</AccountId>
        <AccountType/>
      </UserInfo>
      <UserInfo>
        <DisplayName>Martyn Stenton</DisplayName>
        <AccountId>96</AccountId>
        <AccountType/>
      </UserInfo>
      <UserInfo>
        <DisplayName>Paul Shadforth</DisplayName>
        <AccountId>91</AccountId>
        <AccountType/>
      </UserInfo>
      <UserInfo>
        <DisplayName>Janet Crawford</DisplayName>
        <AccountId>92</AccountId>
        <AccountType/>
      </UserInfo>
      <UserInfo>
        <DisplayName>Laura Malone</DisplayName>
        <AccountId>15</AccountId>
        <AccountType/>
      </UserInfo>
    </SharedWithUsers>
  </documentManagement>
</p:properties>
</file>

<file path=customXml/itemProps1.xml><?xml version="1.0" encoding="utf-8"?>
<ds:datastoreItem xmlns:ds="http://schemas.openxmlformats.org/officeDocument/2006/customXml" ds:itemID="{7274F2E9-70E3-47C1-BBDA-B6FEB759E4E6}">
  <ds:schemaRefs>
    <ds:schemaRef ds:uri="http://schemas.microsoft.com/sharepoint/v3/contenttype/forms"/>
  </ds:schemaRefs>
</ds:datastoreItem>
</file>

<file path=customXml/itemProps2.xml><?xml version="1.0" encoding="utf-8"?>
<ds:datastoreItem xmlns:ds="http://schemas.openxmlformats.org/officeDocument/2006/customXml" ds:itemID="{E55DDC11-0A6F-46FF-A5A2-15AC3F9376AA}">
  <ds:schemaRefs>
    <ds:schemaRef ds:uri="2ae73272-d227-4454-a17f-61476134b6e1"/>
    <ds:schemaRef ds:uri="55aaf763-db1d-4d4d-a34c-32938b8959cf"/>
    <ds:schemaRef ds:uri="eea58eaa-a475-446d-910f-c7f3710788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55DB300-FED4-45AB-9A2D-F6A0AF5918B4}">
  <ds:schemaRefs>
    <ds:schemaRef ds:uri="2ae73272-d227-4454-a17f-61476134b6e1"/>
    <ds:schemaRef ds:uri="55aaf763-db1d-4d4d-a34c-32938b8959cf"/>
    <ds:schemaRef ds:uri="eea58eaa-a475-446d-910f-c7f3710788f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490</Words>
  <Application>Microsoft Office PowerPoint</Application>
  <PresentationFormat>Widescreen</PresentationFormat>
  <Paragraphs>50</Paragraphs>
  <Slides>10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GDS Transport</vt:lpstr>
      <vt:lpstr>1_Office Theme</vt:lpstr>
      <vt:lpstr>Special Educational Needs and Disabilities (SEND) Update</vt:lpstr>
      <vt:lpstr>What I Will Cover</vt:lpstr>
      <vt:lpstr>Action Area Headings</vt:lpstr>
      <vt:lpstr>PowerPoint Presentation</vt:lpstr>
      <vt:lpstr>EHCP Requests </vt:lpstr>
      <vt:lpstr>EHCP Assessment Refusals</vt:lpstr>
      <vt:lpstr>Primary Need and Placement of our children and young people with an EHCP</vt:lpstr>
      <vt:lpstr>Autism Analysis</vt:lpstr>
      <vt:lpstr>National Policy Developments in SEND</vt:lpstr>
      <vt:lpstr>SEND Green Paper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Free Schools Meals for CiN and CPP</dc:title>
  <dc:creator>Damien Gorman</dc:creator>
  <cp:lastModifiedBy>Paul Shadforth</cp:lastModifiedBy>
  <cp:revision>6</cp:revision>
  <dcterms:created xsi:type="dcterms:W3CDTF">2022-07-27T10:28:28Z</dcterms:created>
  <dcterms:modified xsi:type="dcterms:W3CDTF">2022-11-23T10:56:37Z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0x010100D56ECBF2AF527C4D8BB41EE24682DCA5</vt:lpwstr>
  </property>
  <property fmtid="{D5CDD505-2E9C-101B-9397-08002B2CF9AE}" pid="3" name="MediaServiceImageTags">
    <vt:lpwstr/>
  </property>
</Properties>
</file>