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9" r:id="rId1"/>
  </p:sldMasterIdLst>
  <p:notesMasterIdLst>
    <p:notesMasterId r:id="rId13"/>
  </p:notesMasterIdLst>
  <p:sldIdLst>
    <p:sldId id="276" r:id="rId2"/>
    <p:sldId id="271" r:id="rId3"/>
    <p:sldId id="256" r:id="rId4"/>
    <p:sldId id="257" r:id="rId5"/>
    <p:sldId id="270" r:id="rId6"/>
    <p:sldId id="272" r:id="rId7"/>
    <p:sldId id="275" r:id="rId8"/>
    <p:sldId id="269" r:id="rId9"/>
    <p:sldId id="274" r:id="rId10"/>
    <p:sldId id="268" r:id="rId11"/>
    <p:sldId id="262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2F5F"/>
    <a:srgbClr val="3A7A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94"/>
  </p:normalViewPr>
  <p:slideViewPr>
    <p:cSldViewPr snapToGrid="0" snapToObjects="1">
      <p:cViewPr varScale="1">
        <p:scale>
          <a:sx n="62" d="100"/>
          <a:sy n="62" d="100"/>
        </p:scale>
        <p:origin x="9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hyperlink" Target="mailto:shortbreakssolutions@durham.gov.uk" TargetMode="External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hyperlink" Target="mailto:shortbreakssolutions@durham.gov.uk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184EC10-2512-415C-8892-78DA177201E1}" type="doc">
      <dgm:prSet loTypeId="urn:microsoft.com/office/officeart/2005/8/layout/vProcess5" loCatId="process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3BBF06A2-EC79-40B6-8F93-5D8E7608B7AF}">
      <dgm:prSet/>
      <dgm:spPr/>
      <dgm:t>
        <a:bodyPr/>
        <a:lstStyle/>
        <a:p>
          <a:r>
            <a:rPr lang="en-US" b="1" dirty="0"/>
            <a:t>Short Breaks Solutions Officer </a:t>
          </a:r>
          <a:r>
            <a:rPr lang="en-US" dirty="0"/>
            <a:t>– first point of contact for families to explore existing community activities. </a:t>
          </a:r>
        </a:p>
        <a:p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03000 260 270. </a:t>
          </a:r>
          <a:r>
            <a:rPr lang="en-GB" dirty="0"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1"/>
            </a:rPr>
            <a:t>shortbreakssolutions@durham.gov.uk</a:t>
          </a:r>
          <a:endParaRPr lang="en-US" dirty="0"/>
        </a:p>
      </dgm:t>
    </dgm:pt>
    <dgm:pt modelId="{52D4DC51-BB96-4098-B6F1-95D19CC0CB9D}" type="parTrans" cxnId="{CCE27993-1AB5-4481-9AD6-6DCBBACA6FA0}">
      <dgm:prSet/>
      <dgm:spPr/>
      <dgm:t>
        <a:bodyPr/>
        <a:lstStyle/>
        <a:p>
          <a:endParaRPr lang="en-US"/>
        </a:p>
      </dgm:t>
    </dgm:pt>
    <dgm:pt modelId="{84DDB0B0-4C78-46FB-B39F-236B3D0933EE}" type="sibTrans" cxnId="{CCE27993-1AB5-4481-9AD6-6DCBBACA6FA0}">
      <dgm:prSet/>
      <dgm:spPr/>
      <dgm:t>
        <a:bodyPr/>
        <a:lstStyle/>
        <a:p>
          <a:endParaRPr lang="en-US"/>
        </a:p>
      </dgm:t>
    </dgm:pt>
    <dgm:pt modelId="{4A301A09-96D1-4E10-8268-A8E98A9FA0CC}">
      <dgm:prSet/>
      <dgm:spPr/>
      <dgm:t>
        <a:bodyPr/>
        <a:lstStyle/>
        <a:p>
          <a:r>
            <a:rPr lang="en-US" b="1" dirty="0"/>
            <a:t>Enabling Inclusive Communities Co-Ordinator </a:t>
          </a:r>
          <a:r>
            <a:rPr lang="en-US" dirty="0"/>
            <a:t>– to work with families and providers to remove barriers to enable access. </a:t>
          </a:r>
        </a:p>
      </dgm:t>
    </dgm:pt>
    <dgm:pt modelId="{1FCEE487-6478-4B8E-9667-488E9D695459}" type="parTrans" cxnId="{853A8637-A4A0-49CA-A03D-3B2ED8075E6A}">
      <dgm:prSet/>
      <dgm:spPr/>
      <dgm:t>
        <a:bodyPr/>
        <a:lstStyle/>
        <a:p>
          <a:endParaRPr lang="en-US"/>
        </a:p>
      </dgm:t>
    </dgm:pt>
    <dgm:pt modelId="{A1D0FF76-DC7C-43F9-9600-B094CE3D2A52}" type="sibTrans" cxnId="{853A8637-A4A0-49CA-A03D-3B2ED8075E6A}">
      <dgm:prSet/>
      <dgm:spPr/>
      <dgm:t>
        <a:bodyPr/>
        <a:lstStyle/>
        <a:p>
          <a:endParaRPr lang="en-US"/>
        </a:p>
      </dgm:t>
    </dgm:pt>
    <dgm:pt modelId="{17FC6FF6-AEA9-4A50-80F3-C9B46EB77AAA}">
      <dgm:prSet/>
      <dgm:spPr/>
      <dgm:t>
        <a:bodyPr/>
        <a:lstStyle/>
        <a:p>
          <a:r>
            <a:rPr lang="en-US" b="1" dirty="0"/>
            <a:t>SEND Supported Community Activities – a range of services for those families unable to access the existing offer in response to needs/ gaps.</a:t>
          </a:r>
          <a:endParaRPr lang="en-US" dirty="0"/>
        </a:p>
      </dgm:t>
    </dgm:pt>
    <dgm:pt modelId="{0C3B3D1D-E04F-42BD-A2B2-7CD432DED991}" type="parTrans" cxnId="{8960F02B-A4AC-4DC5-A8F4-FEBF7798D2E4}">
      <dgm:prSet/>
      <dgm:spPr/>
      <dgm:t>
        <a:bodyPr/>
        <a:lstStyle/>
        <a:p>
          <a:endParaRPr lang="en-US"/>
        </a:p>
      </dgm:t>
    </dgm:pt>
    <dgm:pt modelId="{DEB2FBCC-2440-40BC-8506-2AF1D15C2EF8}" type="sibTrans" cxnId="{8960F02B-A4AC-4DC5-A8F4-FEBF7798D2E4}">
      <dgm:prSet/>
      <dgm:spPr/>
      <dgm:t>
        <a:bodyPr/>
        <a:lstStyle/>
        <a:p>
          <a:endParaRPr lang="en-US"/>
        </a:p>
      </dgm:t>
    </dgm:pt>
    <dgm:pt modelId="{8CE5EF8F-C271-41DD-9BBE-212BF9BABB9E}">
      <dgm:prSet/>
      <dgm:spPr/>
      <dgm:t>
        <a:bodyPr/>
        <a:lstStyle/>
        <a:p>
          <a:r>
            <a:rPr lang="en-US" b="1" dirty="0"/>
            <a:t>Specialist services – to meet the needs of families identified as part of a social care statutory assessment</a:t>
          </a:r>
          <a:endParaRPr lang="en-US" dirty="0"/>
        </a:p>
      </dgm:t>
    </dgm:pt>
    <dgm:pt modelId="{853E1B99-B7E0-45AD-811D-3DA1CA0345C9}" type="parTrans" cxnId="{9D1FF28B-F158-458B-8DB6-AE4B12ECF410}">
      <dgm:prSet/>
      <dgm:spPr/>
      <dgm:t>
        <a:bodyPr/>
        <a:lstStyle/>
        <a:p>
          <a:endParaRPr lang="en-US"/>
        </a:p>
      </dgm:t>
    </dgm:pt>
    <dgm:pt modelId="{1F35530C-2978-457B-9EFC-BBDECCDC1BAA}" type="sibTrans" cxnId="{9D1FF28B-F158-458B-8DB6-AE4B12ECF410}">
      <dgm:prSet/>
      <dgm:spPr/>
      <dgm:t>
        <a:bodyPr/>
        <a:lstStyle/>
        <a:p>
          <a:endParaRPr lang="en-US"/>
        </a:p>
      </dgm:t>
    </dgm:pt>
    <dgm:pt modelId="{D3A00BB0-05E1-414C-85ED-D8698C72FF71}" type="pres">
      <dgm:prSet presAssocID="{1184EC10-2512-415C-8892-78DA177201E1}" presName="outerComposite" presStyleCnt="0">
        <dgm:presLayoutVars>
          <dgm:chMax val="5"/>
          <dgm:dir/>
          <dgm:resizeHandles val="exact"/>
        </dgm:presLayoutVars>
      </dgm:prSet>
      <dgm:spPr/>
    </dgm:pt>
    <dgm:pt modelId="{B93FC283-AFA2-49BC-B3A7-C4F1492653A0}" type="pres">
      <dgm:prSet presAssocID="{1184EC10-2512-415C-8892-78DA177201E1}" presName="dummyMaxCanvas" presStyleCnt="0">
        <dgm:presLayoutVars/>
      </dgm:prSet>
      <dgm:spPr/>
    </dgm:pt>
    <dgm:pt modelId="{3674B30E-1DB7-4C9C-BF0E-753368B2CD83}" type="pres">
      <dgm:prSet presAssocID="{1184EC10-2512-415C-8892-78DA177201E1}" presName="FourNodes_1" presStyleLbl="node1" presStyleIdx="0" presStyleCnt="4">
        <dgm:presLayoutVars>
          <dgm:bulletEnabled val="1"/>
        </dgm:presLayoutVars>
      </dgm:prSet>
      <dgm:spPr/>
    </dgm:pt>
    <dgm:pt modelId="{87BD89B6-5076-4EA8-9C96-623724F497A7}" type="pres">
      <dgm:prSet presAssocID="{1184EC10-2512-415C-8892-78DA177201E1}" presName="FourNodes_2" presStyleLbl="node1" presStyleIdx="1" presStyleCnt="4">
        <dgm:presLayoutVars>
          <dgm:bulletEnabled val="1"/>
        </dgm:presLayoutVars>
      </dgm:prSet>
      <dgm:spPr/>
    </dgm:pt>
    <dgm:pt modelId="{78D72AB9-F8E6-4AD6-8A2A-F57E75EE3CC9}" type="pres">
      <dgm:prSet presAssocID="{1184EC10-2512-415C-8892-78DA177201E1}" presName="FourNodes_3" presStyleLbl="node1" presStyleIdx="2" presStyleCnt="4">
        <dgm:presLayoutVars>
          <dgm:bulletEnabled val="1"/>
        </dgm:presLayoutVars>
      </dgm:prSet>
      <dgm:spPr/>
    </dgm:pt>
    <dgm:pt modelId="{6F807638-6A7B-489B-8BEA-D93BA0D69A68}" type="pres">
      <dgm:prSet presAssocID="{1184EC10-2512-415C-8892-78DA177201E1}" presName="FourNodes_4" presStyleLbl="node1" presStyleIdx="3" presStyleCnt="4">
        <dgm:presLayoutVars>
          <dgm:bulletEnabled val="1"/>
        </dgm:presLayoutVars>
      </dgm:prSet>
      <dgm:spPr/>
    </dgm:pt>
    <dgm:pt modelId="{C98BCBA7-A172-4A74-9B42-56C1FA3B03F7}" type="pres">
      <dgm:prSet presAssocID="{1184EC10-2512-415C-8892-78DA177201E1}" presName="FourConn_1-2" presStyleLbl="fgAccFollowNode1" presStyleIdx="0" presStyleCnt="3">
        <dgm:presLayoutVars>
          <dgm:bulletEnabled val="1"/>
        </dgm:presLayoutVars>
      </dgm:prSet>
      <dgm:spPr/>
    </dgm:pt>
    <dgm:pt modelId="{CCB5844F-B4FC-4392-9693-CB679309AA32}" type="pres">
      <dgm:prSet presAssocID="{1184EC10-2512-415C-8892-78DA177201E1}" presName="FourConn_2-3" presStyleLbl="fgAccFollowNode1" presStyleIdx="1" presStyleCnt="3">
        <dgm:presLayoutVars>
          <dgm:bulletEnabled val="1"/>
        </dgm:presLayoutVars>
      </dgm:prSet>
      <dgm:spPr/>
    </dgm:pt>
    <dgm:pt modelId="{EBB47D3F-40D5-4FBE-9382-B55B3CF3F8D7}" type="pres">
      <dgm:prSet presAssocID="{1184EC10-2512-415C-8892-78DA177201E1}" presName="FourConn_3-4" presStyleLbl="fgAccFollowNode1" presStyleIdx="2" presStyleCnt="3">
        <dgm:presLayoutVars>
          <dgm:bulletEnabled val="1"/>
        </dgm:presLayoutVars>
      </dgm:prSet>
      <dgm:spPr/>
    </dgm:pt>
    <dgm:pt modelId="{5D39336B-D4AA-4823-9B3A-31CFE4F3AC2C}" type="pres">
      <dgm:prSet presAssocID="{1184EC10-2512-415C-8892-78DA177201E1}" presName="FourNodes_1_text" presStyleLbl="node1" presStyleIdx="3" presStyleCnt="4">
        <dgm:presLayoutVars>
          <dgm:bulletEnabled val="1"/>
        </dgm:presLayoutVars>
      </dgm:prSet>
      <dgm:spPr/>
    </dgm:pt>
    <dgm:pt modelId="{9E3C6CB1-5C95-42FE-9D18-6EB4423B0589}" type="pres">
      <dgm:prSet presAssocID="{1184EC10-2512-415C-8892-78DA177201E1}" presName="FourNodes_2_text" presStyleLbl="node1" presStyleIdx="3" presStyleCnt="4">
        <dgm:presLayoutVars>
          <dgm:bulletEnabled val="1"/>
        </dgm:presLayoutVars>
      </dgm:prSet>
      <dgm:spPr/>
    </dgm:pt>
    <dgm:pt modelId="{B081ADEA-43CF-44D4-80DC-D28BFA6B9089}" type="pres">
      <dgm:prSet presAssocID="{1184EC10-2512-415C-8892-78DA177201E1}" presName="FourNodes_3_text" presStyleLbl="node1" presStyleIdx="3" presStyleCnt="4">
        <dgm:presLayoutVars>
          <dgm:bulletEnabled val="1"/>
        </dgm:presLayoutVars>
      </dgm:prSet>
      <dgm:spPr/>
    </dgm:pt>
    <dgm:pt modelId="{9D1D1582-203B-4DA5-93ED-90603C5F687C}" type="pres">
      <dgm:prSet presAssocID="{1184EC10-2512-415C-8892-78DA177201E1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9DC30303-9644-4E74-9CAC-F1AE82B38AE9}" type="presOf" srcId="{8CE5EF8F-C271-41DD-9BBE-212BF9BABB9E}" destId="{9D1D1582-203B-4DA5-93ED-90603C5F687C}" srcOrd="1" destOrd="0" presId="urn:microsoft.com/office/officeart/2005/8/layout/vProcess5"/>
    <dgm:cxn modelId="{289C4F05-05B3-403A-BBEA-5F0FFD803F27}" type="presOf" srcId="{1184EC10-2512-415C-8892-78DA177201E1}" destId="{D3A00BB0-05E1-414C-85ED-D8698C72FF71}" srcOrd="0" destOrd="0" presId="urn:microsoft.com/office/officeart/2005/8/layout/vProcess5"/>
    <dgm:cxn modelId="{70DECF11-B091-40BB-AE9B-605B16D4A158}" type="presOf" srcId="{4A301A09-96D1-4E10-8268-A8E98A9FA0CC}" destId="{87BD89B6-5076-4EA8-9C96-623724F497A7}" srcOrd="0" destOrd="0" presId="urn:microsoft.com/office/officeart/2005/8/layout/vProcess5"/>
    <dgm:cxn modelId="{8960F02B-A4AC-4DC5-A8F4-FEBF7798D2E4}" srcId="{1184EC10-2512-415C-8892-78DA177201E1}" destId="{17FC6FF6-AEA9-4A50-80F3-C9B46EB77AAA}" srcOrd="2" destOrd="0" parTransId="{0C3B3D1D-E04F-42BD-A2B2-7CD432DED991}" sibTransId="{DEB2FBCC-2440-40BC-8506-2AF1D15C2EF8}"/>
    <dgm:cxn modelId="{853A8637-A4A0-49CA-A03D-3B2ED8075E6A}" srcId="{1184EC10-2512-415C-8892-78DA177201E1}" destId="{4A301A09-96D1-4E10-8268-A8E98A9FA0CC}" srcOrd="1" destOrd="0" parTransId="{1FCEE487-6478-4B8E-9667-488E9D695459}" sibTransId="{A1D0FF76-DC7C-43F9-9600-B094CE3D2A52}"/>
    <dgm:cxn modelId="{23EC4264-1AF8-48A7-9F1C-1668D05991F9}" type="presOf" srcId="{3BBF06A2-EC79-40B6-8F93-5D8E7608B7AF}" destId="{3674B30E-1DB7-4C9C-BF0E-753368B2CD83}" srcOrd="0" destOrd="0" presId="urn:microsoft.com/office/officeart/2005/8/layout/vProcess5"/>
    <dgm:cxn modelId="{89819574-CE1F-4198-A6FC-E0C1D93D7701}" type="presOf" srcId="{84DDB0B0-4C78-46FB-B39F-236B3D0933EE}" destId="{C98BCBA7-A172-4A74-9B42-56C1FA3B03F7}" srcOrd="0" destOrd="0" presId="urn:microsoft.com/office/officeart/2005/8/layout/vProcess5"/>
    <dgm:cxn modelId="{9D1FF28B-F158-458B-8DB6-AE4B12ECF410}" srcId="{1184EC10-2512-415C-8892-78DA177201E1}" destId="{8CE5EF8F-C271-41DD-9BBE-212BF9BABB9E}" srcOrd="3" destOrd="0" parTransId="{853E1B99-B7E0-45AD-811D-3DA1CA0345C9}" sibTransId="{1F35530C-2978-457B-9EFC-BBDECCDC1BAA}"/>
    <dgm:cxn modelId="{D144B48D-B1F3-4E5F-8C27-095BB54A76B6}" type="presOf" srcId="{3BBF06A2-EC79-40B6-8F93-5D8E7608B7AF}" destId="{5D39336B-D4AA-4823-9B3A-31CFE4F3AC2C}" srcOrd="1" destOrd="0" presId="urn:microsoft.com/office/officeart/2005/8/layout/vProcess5"/>
    <dgm:cxn modelId="{CCE27993-1AB5-4481-9AD6-6DCBBACA6FA0}" srcId="{1184EC10-2512-415C-8892-78DA177201E1}" destId="{3BBF06A2-EC79-40B6-8F93-5D8E7608B7AF}" srcOrd="0" destOrd="0" parTransId="{52D4DC51-BB96-4098-B6F1-95D19CC0CB9D}" sibTransId="{84DDB0B0-4C78-46FB-B39F-236B3D0933EE}"/>
    <dgm:cxn modelId="{0D7BC8A4-E35E-4C3E-952C-9D06823F9B62}" type="presOf" srcId="{17FC6FF6-AEA9-4A50-80F3-C9B46EB77AAA}" destId="{B081ADEA-43CF-44D4-80DC-D28BFA6B9089}" srcOrd="1" destOrd="0" presId="urn:microsoft.com/office/officeart/2005/8/layout/vProcess5"/>
    <dgm:cxn modelId="{433780AA-1630-40F1-B490-42E846B431B1}" type="presOf" srcId="{4A301A09-96D1-4E10-8268-A8E98A9FA0CC}" destId="{9E3C6CB1-5C95-42FE-9D18-6EB4423B0589}" srcOrd="1" destOrd="0" presId="urn:microsoft.com/office/officeart/2005/8/layout/vProcess5"/>
    <dgm:cxn modelId="{D94D35AC-8F6A-4F9A-A11D-1515E36EA39C}" type="presOf" srcId="{8CE5EF8F-C271-41DD-9BBE-212BF9BABB9E}" destId="{6F807638-6A7B-489B-8BEA-D93BA0D69A68}" srcOrd="0" destOrd="0" presId="urn:microsoft.com/office/officeart/2005/8/layout/vProcess5"/>
    <dgm:cxn modelId="{7D7AD7AD-224B-466F-A0B8-7A4FADB3D311}" type="presOf" srcId="{17FC6FF6-AEA9-4A50-80F3-C9B46EB77AAA}" destId="{78D72AB9-F8E6-4AD6-8A2A-F57E75EE3CC9}" srcOrd="0" destOrd="0" presId="urn:microsoft.com/office/officeart/2005/8/layout/vProcess5"/>
    <dgm:cxn modelId="{0F7CEEEF-EFC9-4414-9200-1078AFA71D78}" type="presOf" srcId="{A1D0FF76-DC7C-43F9-9600-B094CE3D2A52}" destId="{CCB5844F-B4FC-4392-9693-CB679309AA32}" srcOrd="0" destOrd="0" presId="urn:microsoft.com/office/officeart/2005/8/layout/vProcess5"/>
    <dgm:cxn modelId="{630A52F1-F112-4189-92EF-A949043D4EF7}" type="presOf" srcId="{DEB2FBCC-2440-40BC-8506-2AF1D15C2EF8}" destId="{EBB47D3F-40D5-4FBE-9382-B55B3CF3F8D7}" srcOrd="0" destOrd="0" presId="urn:microsoft.com/office/officeart/2005/8/layout/vProcess5"/>
    <dgm:cxn modelId="{A69F9D78-096F-4236-A766-792BF273AF46}" type="presParOf" srcId="{D3A00BB0-05E1-414C-85ED-D8698C72FF71}" destId="{B93FC283-AFA2-49BC-B3A7-C4F1492653A0}" srcOrd="0" destOrd="0" presId="urn:microsoft.com/office/officeart/2005/8/layout/vProcess5"/>
    <dgm:cxn modelId="{EB5F83E3-2C04-470A-ACAC-A2BFA6C76E29}" type="presParOf" srcId="{D3A00BB0-05E1-414C-85ED-D8698C72FF71}" destId="{3674B30E-1DB7-4C9C-BF0E-753368B2CD83}" srcOrd="1" destOrd="0" presId="urn:microsoft.com/office/officeart/2005/8/layout/vProcess5"/>
    <dgm:cxn modelId="{FDD0ED0C-C723-4854-A45B-81068D05F567}" type="presParOf" srcId="{D3A00BB0-05E1-414C-85ED-D8698C72FF71}" destId="{87BD89B6-5076-4EA8-9C96-623724F497A7}" srcOrd="2" destOrd="0" presId="urn:microsoft.com/office/officeart/2005/8/layout/vProcess5"/>
    <dgm:cxn modelId="{6BCBF146-FEA9-4EC8-8C89-67B82A3C8BFB}" type="presParOf" srcId="{D3A00BB0-05E1-414C-85ED-D8698C72FF71}" destId="{78D72AB9-F8E6-4AD6-8A2A-F57E75EE3CC9}" srcOrd="3" destOrd="0" presId="urn:microsoft.com/office/officeart/2005/8/layout/vProcess5"/>
    <dgm:cxn modelId="{B22FD0C4-8CE7-4C3B-B99D-84F255A15C0C}" type="presParOf" srcId="{D3A00BB0-05E1-414C-85ED-D8698C72FF71}" destId="{6F807638-6A7B-489B-8BEA-D93BA0D69A68}" srcOrd="4" destOrd="0" presId="urn:microsoft.com/office/officeart/2005/8/layout/vProcess5"/>
    <dgm:cxn modelId="{E58B29FE-4466-4990-B7E7-B3565F1FDB33}" type="presParOf" srcId="{D3A00BB0-05E1-414C-85ED-D8698C72FF71}" destId="{C98BCBA7-A172-4A74-9B42-56C1FA3B03F7}" srcOrd="5" destOrd="0" presId="urn:microsoft.com/office/officeart/2005/8/layout/vProcess5"/>
    <dgm:cxn modelId="{ED59F3BA-8855-4E25-9556-1B30ED3B0B59}" type="presParOf" srcId="{D3A00BB0-05E1-414C-85ED-D8698C72FF71}" destId="{CCB5844F-B4FC-4392-9693-CB679309AA32}" srcOrd="6" destOrd="0" presId="urn:microsoft.com/office/officeart/2005/8/layout/vProcess5"/>
    <dgm:cxn modelId="{A868B110-8C7A-4F92-B7D3-9D55FB5484A1}" type="presParOf" srcId="{D3A00BB0-05E1-414C-85ED-D8698C72FF71}" destId="{EBB47D3F-40D5-4FBE-9382-B55B3CF3F8D7}" srcOrd="7" destOrd="0" presId="urn:microsoft.com/office/officeart/2005/8/layout/vProcess5"/>
    <dgm:cxn modelId="{740130E0-CA7B-4C46-9A5F-6F98D5F3FBA1}" type="presParOf" srcId="{D3A00BB0-05E1-414C-85ED-D8698C72FF71}" destId="{5D39336B-D4AA-4823-9B3A-31CFE4F3AC2C}" srcOrd="8" destOrd="0" presId="urn:microsoft.com/office/officeart/2005/8/layout/vProcess5"/>
    <dgm:cxn modelId="{314137E2-5892-495B-9973-D6AB82EE66EA}" type="presParOf" srcId="{D3A00BB0-05E1-414C-85ED-D8698C72FF71}" destId="{9E3C6CB1-5C95-42FE-9D18-6EB4423B0589}" srcOrd="9" destOrd="0" presId="urn:microsoft.com/office/officeart/2005/8/layout/vProcess5"/>
    <dgm:cxn modelId="{6B93CADA-0139-4DDC-9702-E8395D2A1127}" type="presParOf" srcId="{D3A00BB0-05E1-414C-85ED-D8698C72FF71}" destId="{B081ADEA-43CF-44D4-80DC-D28BFA6B9089}" srcOrd="10" destOrd="0" presId="urn:microsoft.com/office/officeart/2005/8/layout/vProcess5"/>
    <dgm:cxn modelId="{2E2089F0-61A2-4B53-AE7E-B28AEEADB8A7}" type="presParOf" srcId="{D3A00BB0-05E1-414C-85ED-D8698C72FF71}" destId="{9D1D1582-203B-4DA5-93ED-90603C5F687C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184EC10-2512-415C-8892-78DA177201E1}" type="doc">
      <dgm:prSet loTypeId="urn:microsoft.com/office/officeart/2005/8/layout/vProcess5" loCatId="process" qsTypeId="urn:microsoft.com/office/officeart/2005/8/quickstyle/simple2" qsCatId="simple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17FC6FF6-AEA9-4A50-80F3-C9B46EB77AAA}">
      <dgm:prSet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en-US" b="1" dirty="0"/>
            <a:t>SEND Supported Community Activities </a:t>
          </a:r>
        </a:p>
        <a:p>
          <a:r>
            <a:rPr lang="en-US" b="1" dirty="0"/>
            <a:t>For families unable to access the existing community activities </a:t>
          </a:r>
          <a:endParaRPr lang="en-US" dirty="0"/>
        </a:p>
      </dgm:t>
    </dgm:pt>
    <dgm:pt modelId="{0C3B3D1D-E04F-42BD-A2B2-7CD432DED991}" type="parTrans" cxnId="{8960F02B-A4AC-4DC5-A8F4-FEBF7798D2E4}">
      <dgm:prSet/>
      <dgm:spPr/>
      <dgm:t>
        <a:bodyPr/>
        <a:lstStyle/>
        <a:p>
          <a:endParaRPr lang="en-US"/>
        </a:p>
      </dgm:t>
    </dgm:pt>
    <dgm:pt modelId="{DEB2FBCC-2440-40BC-8506-2AF1D15C2EF8}" type="sibTrans" cxnId="{8960F02B-A4AC-4DC5-A8F4-FEBF7798D2E4}">
      <dgm:prSet/>
      <dgm:spPr/>
      <dgm:t>
        <a:bodyPr/>
        <a:lstStyle/>
        <a:p>
          <a:endParaRPr lang="en-US"/>
        </a:p>
      </dgm:t>
    </dgm:pt>
    <dgm:pt modelId="{603C4C87-7261-45EC-A066-2D111FD45087}" type="pres">
      <dgm:prSet presAssocID="{1184EC10-2512-415C-8892-78DA177201E1}" presName="outerComposite" presStyleCnt="0">
        <dgm:presLayoutVars>
          <dgm:chMax val="5"/>
          <dgm:dir/>
          <dgm:resizeHandles val="exact"/>
        </dgm:presLayoutVars>
      </dgm:prSet>
      <dgm:spPr/>
    </dgm:pt>
    <dgm:pt modelId="{011594EC-D78F-47C8-865C-516A1A75F418}" type="pres">
      <dgm:prSet presAssocID="{1184EC10-2512-415C-8892-78DA177201E1}" presName="dummyMaxCanvas" presStyleCnt="0">
        <dgm:presLayoutVars/>
      </dgm:prSet>
      <dgm:spPr/>
    </dgm:pt>
    <dgm:pt modelId="{6659B5DD-038B-4D5A-B972-BEC400A55E63}" type="pres">
      <dgm:prSet presAssocID="{1184EC10-2512-415C-8892-78DA177201E1}" presName="OneNode_1" presStyleLbl="node1" presStyleIdx="0" presStyleCnt="1" custLinFactY="-100000" custLinFactNeighborX="-14477" custLinFactNeighborY="-120953">
        <dgm:presLayoutVars>
          <dgm:bulletEnabled val="1"/>
        </dgm:presLayoutVars>
      </dgm:prSet>
      <dgm:spPr/>
    </dgm:pt>
  </dgm:ptLst>
  <dgm:cxnLst>
    <dgm:cxn modelId="{8960F02B-A4AC-4DC5-A8F4-FEBF7798D2E4}" srcId="{1184EC10-2512-415C-8892-78DA177201E1}" destId="{17FC6FF6-AEA9-4A50-80F3-C9B46EB77AAA}" srcOrd="0" destOrd="0" parTransId="{0C3B3D1D-E04F-42BD-A2B2-7CD432DED991}" sibTransId="{DEB2FBCC-2440-40BC-8506-2AF1D15C2EF8}"/>
    <dgm:cxn modelId="{9DE7EB69-70A0-48BE-AFEF-0A3842258285}" type="presOf" srcId="{17FC6FF6-AEA9-4A50-80F3-C9B46EB77AAA}" destId="{6659B5DD-038B-4D5A-B972-BEC400A55E63}" srcOrd="0" destOrd="0" presId="urn:microsoft.com/office/officeart/2005/8/layout/vProcess5"/>
    <dgm:cxn modelId="{1E25F5D0-447D-421B-90CE-5651A296046D}" type="presOf" srcId="{1184EC10-2512-415C-8892-78DA177201E1}" destId="{603C4C87-7261-45EC-A066-2D111FD45087}" srcOrd="0" destOrd="0" presId="urn:microsoft.com/office/officeart/2005/8/layout/vProcess5"/>
    <dgm:cxn modelId="{62210A64-0B34-461F-A82E-28D587E815A6}" type="presParOf" srcId="{603C4C87-7261-45EC-A066-2D111FD45087}" destId="{011594EC-D78F-47C8-865C-516A1A75F418}" srcOrd="0" destOrd="0" presId="urn:microsoft.com/office/officeart/2005/8/layout/vProcess5"/>
    <dgm:cxn modelId="{E8485F1B-0D70-4BA4-9F71-4E8FA42BB442}" type="presParOf" srcId="{603C4C87-7261-45EC-A066-2D111FD45087}" destId="{6659B5DD-038B-4D5A-B972-BEC400A55E63}" srcOrd="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F98CC6E-AE1F-4DA2-8311-70F0EBFC074C}" type="doc">
      <dgm:prSet loTypeId="urn:microsoft.com/office/officeart/2016/7/layout/VerticalSolidActionList" loCatId="List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F45F74B8-3D19-4D1A-9E04-F1F0A77F07B5}">
      <dgm:prSet/>
      <dgm:spPr/>
      <dgm:t>
        <a:bodyPr/>
        <a:lstStyle/>
        <a:p>
          <a:r>
            <a:rPr lang="en-US" dirty="0"/>
            <a:t>Understand needs</a:t>
          </a:r>
        </a:p>
      </dgm:t>
    </dgm:pt>
    <dgm:pt modelId="{FE27E3D0-CE3F-46F6-A205-1280FD9EF534}" type="parTrans" cxnId="{5B4D94B1-EA08-41C4-B91A-36E57DE43357}">
      <dgm:prSet/>
      <dgm:spPr/>
      <dgm:t>
        <a:bodyPr/>
        <a:lstStyle/>
        <a:p>
          <a:endParaRPr lang="en-US"/>
        </a:p>
      </dgm:t>
    </dgm:pt>
    <dgm:pt modelId="{237F4A68-A92B-4D70-9FFF-FAE8674366FD}" type="sibTrans" cxnId="{5B4D94B1-EA08-41C4-B91A-36E57DE43357}">
      <dgm:prSet/>
      <dgm:spPr/>
      <dgm:t>
        <a:bodyPr/>
        <a:lstStyle/>
        <a:p>
          <a:endParaRPr lang="en-US"/>
        </a:p>
      </dgm:t>
    </dgm:pt>
    <dgm:pt modelId="{7DE7717D-3480-43D3-A139-D9C4765ED0D5}">
      <dgm:prSet custT="1"/>
      <dgm:spPr/>
      <dgm:t>
        <a:bodyPr/>
        <a:lstStyle/>
        <a:p>
          <a:r>
            <a:rPr lang="en-US" sz="2400" dirty="0"/>
            <a:t>Continue to work with families to understand your needs including more families who are hard to reach.</a:t>
          </a:r>
        </a:p>
      </dgm:t>
    </dgm:pt>
    <dgm:pt modelId="{F421357D-FE02-4A31-AD8F-662C2C7B0927}" type="parTrans" cxnId="{7C61A3EE-41AA-457E-90D4-3C5B066B207C}">
      <dgm:prSet/>
      <dgm:spPr/>
      <dgm:t>
        <a:bodyPr/>
        <a:lstStyle/>
        <a:p>
          <a:endParaRPr lang="en-US"/>
        </a:p>
      </dgm:t>
    </dgm:pt>
    <dgm:pt modelId="{2AD42072-2CF2-470F-A72F-189586CE8401}" type="sibTrans" cxnId="{7C61A3EE-41AA-457E-90D4-3C5B066B207C}">
      <dgm:prSet/>
      <dgm:spPr/>
      <dgm:t>
        <a:bodyPr/>
        <a:lstStyle/>
        <a:p>
          <a:endParaRPr lang="en-US"/>
        </a:p>
      </dgm:t>
    </dgm:pt>
    <dgm:pt modelId="{60F111D9-54D8-4711-BF5C-6BE20D466852}">
      <dgm:prSet/>
      <dgm:spPr/>
      <dgm:t>
        <a:bodyPr/>
        <a:lstStyle/>
        <a:p>
          <a:r>
            <a:rPr lang="en-US" dirty="0"/>
            <a:t>Map existing provision</a:t>
          </a:r>
        </a:p>
      </dgm:t>
    </dgm:pt>
    <dgm:pt modelId="{5980CB38-2ECA-4619-82CB-C4389F3E1033}" type="parTrans" cxnId="{68F8FC11-8EA5-4D06-BE0A-30470A6DF685}">
      <dgm:prSet/>
      <dgm:spPr/>
      <dgm:t>
        <a:bodyPr/>
        <a:lstStyle/>
        <a:p>
          <a:endParaRPr lang="en-US"/>
        </a:p>
      </dgm:t>
    </dgm:pt>
    <dgm:pt modelId="{E39D4399-9B90-43EA-8037-79094A779546}" type="sibTrans" cxnId="{68F8FC11-8EA5-4D06-BE0A-30470A6DF685}">
      <dgm:prSet/>
      <dgm:spPr/>
      <dgm:t>
        <a:bodyPr/>
        <a:lstStyle/>
        <a:p>
          <a:endParaRPr lang="en-US"/>
        </a:p>
      </dgm:t>
    </dgm:pt>
    <dgm:pt modelId="{904B23F1-ED1B-4110-880D-569E906DAF82}">
      <dgm:prSet custT="1"/>
      <dgm:spPr/>
      <dgm:t>
        <a:bodyPr/>
        <a:lstStyle/>
        <a:p>
          <a:r>
            <a:rPr lang="en-US" sz="2400" dirty="0"/>
            <a:t>Research what community activities exist across County Durham.</a:t>
          </a:r>
        </a:p>
      </dgm:t>
    </dgm:pt>
    <dgm:pt modelId="{323DCB64-802B-4D95-8D36-EFF4AB8F2B2B}" type="parTrans" cxnId="{F407C615-1A4C-4939-9F60-B9ED9E89EE2B}">
      <dgm:prSet/>
      <dgm:spPr/>
      <dgm:t>
        <a:bodyPr/>
        <a:lstStyle/>
        <a:p>
          <a:endParaRPr lang="en-US"/>
        </a:p>
      </dgm:t>
    </dgm:pt>
    <dgm:pt modelId="{3FD8F921-C9E2-4E31-9F87-1C8D416FFA19}" type="sibTrans" cxnId="{F407C615-1A4C-4939-9F60-B9ED9E89EE2B}">
      <dgm:prSet/>
      <dgm:spPr/>
      <dgm:t>
        <a:bodyPr/>
        <a:lstStyle/>
        <a:p>
          <a:endParaRPr lang="en-US"/>
        </a:p>
      </dgm:t>
    </dgm:pt>
    <dgm:pt modelId="{7268492C-82FE-4300-A5E3-A50B1DD3650D}">
      <dgm:prSet/>
      <dgm:spPr/>
      <dgm:t>
        <a:bodyPr/>
        <a:lstStyle/>
        <a:p>
          <a:r>
            <a:rPr lang="en-US" dirty="0"/>
            <a:t>Communicate</a:t>
          </a:r>
        </a:p>
      </dgm:t>
    </dgm:pt>
    <dgm:pt modelId="{44B145CE-090A-41E3-A2BD-F32135FF545D}" type="parTrans" cxnId="{F6775096-9FC8-4786-868D-BFD770CE9868}">
      <dgm:prSet/>
      <dgm:spPr/>
      <dgm:t>
        <a:bodyPr/>
        <a:lstStyle/>
        <a:p>
          <a:endParaRPr lang="en-US"/>
        </a:p>
      </dgm:t>
    </dgm:pt>
    <dgm:pt modelId="{BB55998A-F014-4370-80BC-C6307352F45A}" type="sibTrans" cxnId="{F6775096-9FC8-4786-868D-BFD770CE9868}">
      <dgm:prSet/>
      <dgm:spPr/>
      <dgm:t>
        <a:bodyPr/>
        <a:lstStyle/>
        <a:p>
          <a:endParaRPr lang="en-US"/>
        </a:p>
      </dgm:t>
    </dgm:pt>
    <dgm:pt modelId="{F1312ED0-ED68-4FD5-8816-95973458B462}">
      <dgm:prSet custT="1"/>
      <dgm:spPr/>
      <dgm:t>
        <a:bodyPr/>
        <a:lstStyle/>
        <a:p>
          <a:r>
            <a:rPr lang="en-US" sz="2400" dirty="0"/>
            <a:t>Strengthen our communication with families.</a:t>
          </a:r>
        </a:p>
      </dgm:t>
    </dgm:pt>
    <dgm:pt modelId="{CE0A8DDB-BD8A-4B8D-B496-8BFDACE45B53}" type="parTrans" cxnId="{4BEB7ACC-8178-401C-AA66-7A5653CA82E9}">
      <dgm:prSet/>
      <dgm:spPr/>
      <dgm:t>
        <a:bodyPr/>
        <a:lstStyle/>
        <a:p>
          <a:endParaRPr lang="en-US"/>
        </a:p>
      </dgm:t>
    </dgm:pt>
    <dgm:pt modelId="{B31D66CA-D48B-4CF3-8483-9B927FC876BA}" type="sibTrans" cxnId="{4BEB7ACC-8178-401C-AA66-7A5653CA82E9}">
      <dgm:prSet/>
      <dgm:spPr/>
      <dgm:t>
        <a:bodyPr/>
        <a:lstStyle/>
        <a:p>
          <a:endParaRPr lang="en-US"/>
        </a:p>
      </dgm:t>
    </dgm:pt>
    <dgm:pt modelId="{170D4909-C47A-4FD0-82DD-68C7BD61776D}">
      <dgm:prSet/>
      <dgm:spPr/>
      <dgm:t>
        <a:bodyPr/>
        <a:lstStyle/>
        <a:p>
          <a:r>
            <a:rPr lang="en-US" dirty="0"/>
            <a:t>What is working well</a:t>
          </a:r>
        </a:p>
      </dgm:t>
    </dgm:pt>
    <dgm:pt modelId="{4E9C5D41-03E6-41E5-93F7-C33EC7F0B2F0}" type="parTrans" cxnId="{EEA59B76-12F6-4850-9FDF-944B84AE1FC2}">
      <dgm:prSet/>
      <dgm:spPr/>
      <dgm:t>
        <a:bodyPr/>
        <a:lstStyle/>
        <a:p>
          <a:endParaRPr lang="en-US"/>
        </a:p>
      </dgm:t>
    </dgm:pt>
    <dgm:pt modelId="{8B1BA8B6-5E15-4313-9D25-82B95E3BEF6D}" type="sibTrans" cxnId="{EEA59B76-12F6-4850-9FDF-944B84AE1FC2}">
      <dgm:prSet/>
      <dgm:spPr/>
      <dgm:t>
        <a:bodyPr/>
        <a:lstStyle/>
        <a:p>
          <a:endParaRPr lang="en-US"/>
        </a:p>
      </dgm:t>
    </dgm:pt>
    <dgm:pt modelId="{05B05B03-46FB-46DC-83C6-E379DCF3B5E0}">
      <dgm:prSet custT="1"/>
      <dgm:spPr/>
      <dgm:t>
        <a:bodyPr/>
        <a:lstStyle/>
        <a:p>
          <a:r>
            <a:rPr lang="en-US" sz="2400" dirty="0"/>
            <a:t>Determine what is working well for families and community provision.</a:t>
          </a:r>
        </a:p>
      </dgm:t>
    </dgm:pt>
    <dgm:pt modelId="{F1D705BC-F0AA-4784-A798-27852BA0C63B}" type="parTrans" cxnId="{39123B94-47D6-4F5F-B457-011DA2FFA3C8}">
      <dgm:prSet/>
      <dgm:spPr/>
      <dgm:t>
        <a:bodyPr/>
        <a:lstStyle/>
        <a:p>
          <a:endParaRPr lang="en-US"/>
        </a:p>
      </dgm:t>
    </dgm:pt>
    <dgm:pt modelId="{4C83EA74-3173-44DC-9CAF-6AA8617EFD37}" type="sibTrans" cxnId="{39123B94-47D6-4F5F-B457-011DA2FFA3C8}">
      <dgm:prSet/>
      <dgm:spPr/>
      <dgm:t>
        <a:bodyPr/>
        <a:lstStyle/>
        <a:p>
          <a:endParaRPr lang="en-US"/>
        </a:p>
      </dgm:t>
    </dgm:pt>
    <dgm:pt modelId="{22AC6231-AE72-48A3-BB56-EEFE46896217}">
      <dgm:prSet/>
      <dgm:spPr/>
      <dgm:t>
        <a:bodyPr/>
        <a:lstStyle/>
        <a:p>
          <a:r>
            <a:rPr lang="en-US" dirty="0"/>
            <a:t>What are the barriers</a:t>
          </a:r>
        </a:p>
      </dgm:t>
    </dgm:pt>
    <dgm:pt modelId="{48F2E4DA-747D-4AEB-9EA7-F57F692B9836}" type="parTrans" cxnId="{C6C8B9AA-31B3-4F1A-A77F-11C577B00DC4}">
      <dgm:prSet/>
      <dgm:spPr/>
      <dgm:t>
        <a:bodyPr/>
        <a:lstStyle/>
        <a:p>
          <a:endParaRPr lang="en-US"/>
        </a:p>
      </dgm:t>
    </dgm:pt>
    <dgm:pt modelId="{4443969E-3642-4474-9EA2-DF660D8BF950}" type="sibTrans" cxnId="{C6C8B9AA-31B3-4F1A-A77F-11C577B00DC4}">
      <dgm:prSet/>
      <dgm:spPr/>
      <dgm:t>
        <a:bodyPr/>
        <a:lstStyle/>
        <a:p>
          <a:endParaRPr lang="en-US"/>
        </a:p>
      </dgm:t>
    </dgm:pt>
    <dgm:pt modelId="{5A3FC3CF-4C95-4DC9-8042-A3249279C2F1}">
      <dgm:prSet custT="1"/>
      <dgm:spPr/>
      <dgm:t>
        <a:bodyPr/>
        <a:lstStyle/>
        <a:p>
          <a:r>
            <a:rPr lang="en-US" sz="2400" dirty="0"/>
            <a:t>Understand barriers to access and gaps and remove.</a:t>
          </a:r>
        </a:p>
      </dgm:t>
    </dgm:pt>
    <dgm:pt modelId="{FC47CED9-0E9C-4060-AFE3-48ECE82F77B9}" type="parTrans" cxnId="{CD2CE236-669F-4C69-9D2C-C04BC2133B26}">
      <dgm:prSet/>
      <dgm:spPr/>
      <dgm:t>
        <a:bodyPr/>
        <a:lstStyle/>
        <a:p>
          <a:endParaRPr lang="en-US"/>
        </a:p>
      </dgm:t>
    </dgm:pt>
    <dgm:pt modelId="{818D8354-14C8-40B6-883F-E826066B65B6}" type="sibTrans" cxnId="{CD2CE236-669F-4C69-9D2C-C04BC2133B26}">
      <dgm:prSet/>
      <dgm:spPr/>
      <dgm:t>
        <a:bodyPr/>
        <a:lstStyle/>
        <a:p>
          <a:endParaRPr lang="en-US"/>
        </a:p>
      </dgm:t>
    </dgm:pt>
    <dgm:pt modelId="{47AFECA2-A874-4CFC-A945-D29D25979F37}" type="pres">
      <dgm:prSet presAssocID="{7F98CC6E-AE1F-4DA2-8311-70F0EBFC074C}" presName="Name0" presStyleCnt="0">
        <dgm:presLayoutVars>
          <dgm:dir/>
          <dgm:animLvl val="lvl"/>
          <dgm:resizeHandles val="exact"/>
        </dgm:presLayoutVars>
      </dgm:prSet>
      <dgm:spPr/>
    </dgm:pt>
    <dgm:pt modelId="{8927D063-5AC1-40AB-B927-4A17DF6EBB0D}" type="pres">
      <dgm:prSet presAssocID="{F45F74B8-3D19-4D1A-9E04-F1F0A77F07B5}" presName="linNode" presStyleCnt="0"/>
      <dgm:spPr/>
    </dgm:pt>
    <dgm:pt modelId="{A6A710A0-874E-4B6D-A1DB-E75EC368A532}" type="pres">
      <dgm:prSet presAssocID="{F45F74B8-3D19-4D1A-9E04-F1F0A77F07B5}" presName="parentText" presStyleLbl="alignNode1" presStyleIdx="0" presStyleCnt="5">
        <dgm:presLayoutVars>
          <dgm:chMax val="1"/>
          <dgm:bulletEnabled/>
        </dgm:presLayoutVars>
      </dgm:prSet>
      <dgm:spPr/>
    </dgm:pt>
    <dgm:pt modelId="{7D2E767F-960E-4199-BA8E-B6FEA657F559}" type="pres">
      <dgm:prSet presAssocID="{F45F74B8-3D19-4D1A-9E04-F1F0A77F07B5}" presName="descendantText" presStyleLbl="alignAccFollowNode1" presStyleIdx="0" presStyleCnt="5">
        <dgm:presLayoutVars>
          <dgm:bulletEnabled/>
        </dgm:presLayoutVars>
      </dgm:prSet>
      <dgm:spPr/>
    </dgm:pt>
    <dgm:pt modelId="{C5FF0805-ADC4-4F86-9B67-BB45FEEFF797}" type="pres">
      <dgm:prSet presAssocID="{237F4A68-A92B-4D70-9FFF-FAE8674366FD}" presName="sp" presStyleCnt="0"/>
      <dgm:spPr/>
    </dgm:pt>
    <dgm:pt modelId="{D36DE1E2-5FE0-4076-BE95-A11CC51A2645}" type="pres">
      <dgm:prSet presAssocID="{60F111D9-54D8-4711-BF5C-6BE20D466852}" presName="linNode" presStyleCnt="0"/>
      <dgm:spPr/>
    </dgm:pt>
    <dgm:pt modelId="{50D309E2-2963-4048-9B24-25F3F4F239D2}" type="pres">
      <dgm:prSet presAssocID="{60F111D9-54D8-4711-BF5C-6BE20D466852}" presName="parentText" presStyleLbl="alignNode1" presStyleIdx="1" presStyleCnt="5">
        <dgm:presLayoutVars>
          <dgm:chMax val="1"/>
          <dgm:bulletEnabled/>
        </dgm:presLayoutVars>
      </dgm:prSet>
      <dgm:spPr/>
    </dgm:pt>
    <dgm:pt modelId="{B268FE8D-3901-419B-BC01-6FE9F75E8132}" type="pres">
      <dgm:prSet presAssocID="{60F111D9-54D8-4711-BF5C-6BE20D466852}" presName="descendantText" presStyleLbl="alignAccFollowNode1" presStyleIdx="1" presStyleCnt="5">
        <dgm:presLayoutVars>
          <dgm:bulletEnabled/>
        </dgm:presLayoutVars>
      </dgm:prSet>
      <dgm:spPr/>
    </dgm:pt>
    <dgm:pt modelId="{19B8CEC8-C1AB-42F1-885B-A3A1D4D50278}" type="pres">
      <dgm:prSet presAssocID="{E39D4399-9B90-43EA-8037-79094A779546}" presName="sp" presStyleCnt="0"/>
      <dgm:spPr/>
    </dgm:pt>
    <dgm:pt modelId="{97DAC17B-720A-4040-82CF-13C4DA700E2A}" type="pres">
      <dgm:prSet presAssocID="{7268492C-82FE-4300-A5E3-A50B1DD3650D}" presName="linNode" presStyleCnt="0"/>
      <dgm:spPr/>
    </dgm:pt>
    <dgm:pt modelId="{FCF29CF0-5A5F-4C11-89AD-73EEDE0C23B0}" type="pres">
      <dgm:prSet presAssocID="{7268492C-82FE-4300-A5E3-A50B1DD3650D}" presName="parentText" presStyleLbl="alignNode1" presStyleIdx="2" presStyleCnt="5">
        <dgm:presLayoutVars>
          <dgm:chMax val="1"/>
          <dgm:bulletEnabled/>
        </dgm:presLayoutVars>
      </dgm:prSet>
      <dgm:spPr/>
    </dgm:pt>
    <dgm:pt modelId="{0C2FA1F1-0EE2-4153-8983-F4F637F9D220}" type="pres">
      <dgm:prSet presAssocID="{7268492C-82FE-4300-A5E3-A50B1DD3650D}" presName="descendantText" presStyleLbl="alignAccFollowNode1" presStyleIdx="2" presStyleCnt="5">
        <dgm:presLayoutVars>
          <dgm:bulletEnabled/>
        </dgm:presLayoutVars>
      </dgm:prSet>
      <dgm:spPr/>
    </dgm:pt>
    <dgm:pt modelId="{71D146C5-391F-49F8-B3D3-F4DB1AB83C98}" type="pres">
      <dgm:prSet presAssocID="{BB55998A-F014-4370-80BC-C6307352F45A}" presName="sp" presStyleCnt="0"/>
      <dgm:spPr/>
    </dgm:pt>
    <dgm:pt modelId="{501C78A4-30D6-485D-8E4B-F20E63D4EAE0}" type="pres">
      <dgm:prSet presAssocID="{170D4909-C47A-4FD0-82DD-68C7BD61776D}" presName="linNode" presStyleCnt="0"/>
      <dgm:spPr/>
    </dgm:pt>
    <dgm:pt modelId="{344EF30C-24BB-48B3-96BF-1FC2FCE3D24A}" type="pres">
      <dgm:prSet presAssocID="{170D4909-C47A-4FD0-82DD-68C7BD61776D}" presName="parentText" presStyleLbl="alignNode1" presStyleIdx="3" presStyleCnt="5">
        <dgm:presLayoutVars>
          <dgm:chMax val="1"/>
          <dgm:bulletEnabled/>
        </dgm:presLayoutVars>
      </dgm:prSet>
      <dgm:spPr/>
    </dgm:pt>
    <dgm:pt modelId="{FFF11C33-1B1B-4395-B769-5B98DDB2F461}" type="pres">
      <dgm:prSet presAssocID="{170D4909-C47A-4FD0-82DD-68C7BD61776D}" presName="descendantText" presStyleLbl="alignAccFollowNode1" presStyleIdx="3" presStyleCnt="5">
        <dgm:presLayoutVars>
          <dgm:bulletEnabled/>
        </dgm:presLayoutVars>
      </dgm:prSet>
      <dgm:spPr/>
    </dgm:pt>
    <dgm:pt modelId="{E5613E83-86BB-4894-B6B3-DA2972C01594}" type="pres">
      <dgm:prSet presAssocID="{8B1BA8B6-5E15-4313-9D25-82B95E3BEF6D}" presName="sp" presStyleCnt="0"/>
      <dgm:spPr/>
    </dgm:pt>
    <dgm:pt modelId="{8C5C5DD0-7EC8-4389-872D-DAF7BE49C0B1}" type="pres">
      <dgm:prSet presAssocID="{22AC6231-AE72-48A3-BB56-EEFE46896217}" presName="linNode" presStyleCnt="0"/>
      <dgm:spPr/>
    </dgm:pt>
    <dgm:pt modelId="{6D6412FD-BFB3-425C-9949-EA3C21AE9931}" type="pres">
      <dgm:prSet presAssocID="{22AC6231-AE72-48A3-BB56-EEFE46896217}" presName="parentText" presStyleLbl="alignNode1" presStyleIdx="4" presStyleCnt="5">
        <dgm:presLayoutVars>
          <dgm:chMax val="1"/>
          <dgm:bulletEnabled/>
        </dgm:presLayoutVars>
      </dgm:prSet>
      <dgm:spPr/>
    </dgm:pt>
    <dgm:pt modelId="{ADF33DED-1612-4946-BF20-AFBAD3B038E4}" type="pres">
      <dgm:prSet presAssocID="{22AC6231-AE72-48A3-BB56-EEFE46896217}" presName="descendantText" presStyleLbl="alignAccFollowNode1" presStyleIdx="4" presStyleCnt="5">
        <dgm:presLayoutVars>
          <dgm:bulletEnabled/>
        </dgm:presLayoutVars>
      </dgm:prSet>
      <dgm:spPr/>
    </dgm:pt>
  </dgm:ptLst>
  <dgm:cxnLst>
    <dgm:cxn modelId="{E364A803-6370-4AF3-B4BF-26666FC08A95}" type="presOf" srcId="{F1312ED0-ED68-4FD5-8816-95973458B462}" destId="{0C2FA1F1-0EE2-4153-8983-F4F637F9D220}" srcOrd="0" destOrd="0" presId="urn:microsoft.com/office/officeart/2016/7/layout/VerticalSolidActionList"/>
    <dgm:cxn modelId="{DB5BDF0B-4F33-40E8-81EE-9703584B0AB3}" type="presOf" srcId="{7F98CC6E-AE1F-4DA2-8311-70F0EBFC074C}" destId="{47AFECA2-A874-4CFC-A945-D29D25979F37}" srcOrd="0" destOrd="0" presId="urn:microsoft.com/office/officeart/2016/7/layout/VerticalSolidActionList"/>
    <dgm:cxn modelId="{68F8FC11-8EA5-4D06-BE0A-30470A6DF685}" srcId="{7F98CC6E-AE1F-4DA2-8311-70F0EBFC074C}" destId="{60F111D9-54D8-4711-BF5C-6BE20D466852}" srcOrd="1" destOrd="0" parTransId="{5980CB38-2ECA-4619-82CB-C4389F3E1033}" sibTransId="{E39D4399-9B90-43EA-8037-79094A779546}"/>
    <dgm:cxn modelId="{F407C615-1A4C-4939-9F60-B9ED9E89EE2B}" srcId="{60F111D9-54D8-4711-BF5C-6BE20D466852}" destId="{904B23F1-ED1B-4110-880D-569E906DAF82}" srcOrd="0" destOrd="0" parTransId="{323DCB64-802B-4D95-8D36-EFF4AB8F2B2B}" sibTransId="{3FD8F921-C9E2-4E31-9F87-1C8D416FFA19}"/>
    <dgm:cxn modelId="{CD2CE236-669F-4C69-9D2C-C04BC2133B26}" srcId="{22AC6231-AE72-48A3-BB56-EEFE46896217}" destId="{5A3FC3CF-4C95-4DC9-8042-A3249279C2F1}" srcOrd="0" destOrd="0" parTransId="{FC47CED9-0E9C-4060-AFE3-48ECE82F77B9}" sibTransId="{818D8354-14C8-40B6-883F-E826066B65B6}"/>
    <dgm:cxn modelId="{311F3E47-9EB3-4ED1-938F-8F50A6D3A718}" type="presOf" srcId="{60F111D9-54D8-4711-BF5C-6BE20D466852}" destId="{50D309E2-2963-4048-9B24-25F3F4F239D2}" srcOrd="0" destOrd="0" presId="urn:microsoft.com/office/officeart/2016/7/layout/VerticalSolidActionList"/>
    <dgm:cxn modelId="{5681D970-C16D-4DC5-9EC6-FCA8ADCF1904}" type="presOf" srcId="{F45F74B8-3D19-4D1A-9E04-F1F0A77F07B5}" destId="{A6A710A0-874E-4B6D-A1DB-E75EC368A532}" srcOrd="0" destOrd="0" presId="urn:microsoft.com/office/officeart/2016/7/layout/VerticalSolidActionList"/>
    <dgm:cxn modelId="{017D9753-9030-44C4-9732-CB1ABCED9CE7}" type="presOf" srcId="{7DE7717D-3480-43D3-A139-D9C4765ED0D5}" destId="{7D2E767F-960E-4199-BA8E-B6FEA657F559}" srcOrd="0" destOrd="0" presId="urn:microsoft.com/office/officeart/2016/7/layout/VerticalSolidActionList"/>
    <dgm:cxn modelId="{EEA59B76-12F6-4850-9FDF-944B84AE1FC2}" srcId="{7F98CC6E-AE1F-4DA2-8311-70F0EBFC074C}" destId="{170D4909-C47A-4FD0-82DD-68C7BD61776D}" srcOrd="3" destOrd="0" parTransId="{4E9C5D41-03E6-41E5-93F7-C33EC7F0B2F0}" sibTransId="{8B1BA8B6-5E15-4313-9D25-82B95E3BEF6D}"/>
    <dgm:cxn modelId="{ECEB9378-5D26-45B0-ABAA-2B237FA4CA06}" type="presOf" srcId="{904B23F1-ED1B-4110-880D-569E906DAF82}" destId="{B268FE8D-3901-419B-BC01-6FE9F75E8132}" srcOrd="0" destOrd="0" presId="urn:microsoft.com/office/officeart/2016/7/layout/VerticalSolidActionList"/>
    <dgm:cxn modelId="{FA2A957C-4306-43AF-8251-9E558EF62251}" type="presOf" srcId="{170D4909-C47A-4FD0-82DD-68C7BD61776D}" destId="{344EF30C-24BB-48B3-96BF-1FC2FCE3D24A}" srcOrd="0" destOrd="0" presId="urn:microsoft.com/office/officeart/2016/7/layout/VerticalSolidActionList"/>
    <dgm:cxn modelId="{39123B94-47D6-4F5F-B457-011DA2FFA3C8}" srcId="{170D4909-C47A-4FD0-82DD-68C7BD61776D}" destId="{05B05B03-46FB-46DC-83C6-E379DCF3B5E0}" srcOrd="0" destOrd="0" parTransId="{F1D705BC-F0AA-4784-A798-27852BA0C63B}" sibTransId="{4C83EA74-3173-44DC-9CAF-6AA8617EFD37}"/>
    <dgm:cxn modelId="{F6775096-9FC8-4786-868D-BFD770CE9868}" srcId="{7F98CC6E-AE1F-4DA2-8311-70F0EBFC074C}" destId="{7268492C-82FE-4300-A5E3-A50B1DD3650D}" srcOrd="2" destOrd="0" parTransId="{44B145CE-090A-41E3-A2BD-F32135FF545D}" sibTransId="{BB55998A-F014-4370-80BC-C6307352F45A}"/>
    <dgm:cxn modelId="{A19C5996-9707-4A1A-9781-3A455AD66CB8}" type="presOf" srcId="{5A3FC3CF-4C95-4DC9-8042-A3249279C2F1}" destId="{ADF33DED-1612-4946-BF20-AFBAD3B038E4}" srcOrd="0" destOrd="0" presId="urn:microsoft.com/office/officeart/2016/7/layout/VerticalSolidActionList"/>
    <dgm:cxn modelId="{18DFE3A8-4546-4033-B696-494FCBB8574F}" type="presOf" srcId="{22AC6231-AE72-48A3-BB56-EEFE46896217}" destId="{6D6412FD-BFB3-425C-9949-EA3C21AE9931}" srcOrd="0" destOrd="0" presId="urn:microsoft.com/office/officeart/2016/7/layout/VerticalSolidActionList"/>
    <dgm:cxn modelId="{C6C8B9AA-31B3-4F1A-A77F-11C577B00DC4}" srcId="{7F98CC6E-AE1F-4DA2-8311-70F0EBFC074C}" destId="{22AC6231-AE72-48A3-BB56-EEFE46896217}" srcOrd="4" destOrd="0" parTransId="{48F2E4DA-747D-4AEB-9EA7-F57F692B9836}" sibTransId="{4443969E-3642-4474-9EA2-DF660D8BF950}"/>
    <dgm:cxn modelId="{5B4D94B1-EA08-41C4-B91A-36E57DE43357}" srcId="{7F98CC6E-AE1F-4DA2-8311-70F0EBFC074C}" destId="{F45F74B8-3D19-4D1A-9E04-F1F0A77F07B5}" srcOrd="0" destOrd="0" parTransId="{FE27E3D0-CE3F-46F6-A205-1280FD9EF534}" sibTransId="{237F4A68-A92B-4D70-9FFF-FAE8674366FD}"/>
    <dgm:cxn modelId="{4BEB7ACC-8178-401C-AA66-7A5653CA82E9}" srcId="{7268492C-82FE-4300-A5E3-A50B1DD3650D}" destId="{F1312ED0-ED68-4FD5-8816-95973458B462}" srcOrd="0" destOrd="0" parTransId="{CE0A8DDB-BD8A-4B8D-B496-8BFDACE45B53}" sibTransId="{B31D66CA-D48B-4CF3-8483-9B927FC876BA}"/>
    <dgm:cxn modelId="{12C998EA-E1B0-439E-B35E-3EF8620F8E62}" type="presOf" srcId="{7268492C-82FE-4300-A5E3-A50B1DD3650D}" destId="{FCF29CF0-5A5F-4C11-89AD-73EEDE0C23B0}" srcOrd="0" destOrd="0" presId="urn:microsoft.com/office/officeart/2016/7/layout/VerticalSolidActionList"/>
    <dgm:cxn modelId="{7C61A3EE-41AA-457E-90D4-3C5B066B207C}" srcId="{F45F74B8-3D19-4D1A-9E04-F1F0A77F07B5}" destId="{7DE7717D-3480-43D3-A139-D9C4765ED0D5}" srcOrd="0" destOrd="0" parTransId="{F421357D-FE02-4A31-AD8F-662C2C7B0927}" sibTransId="{2AD42072-2CF2-470F-A72F-189586CE8401}"/>
    <dgm:cxn modelId="{DFC8F1F4-B4D4-4A0B-BFB1-8AC92D90DAD1}" type="presOf" srcId="{05B05B03-46FB-46DC-83C6-E379DCF3B5E0}" destId="{FFF11C33-1B1B-4395-B769-5B98DDB2F461}" srcOrd="0" destOrd="0" presId="urn:microsoft.com/office/officeart/2016/7/layout/VerticalSolidActionList"/>
    <dgm:cxn modelId="{999DE9A0-4034-4E76-977B-D33FC75C0DA5}" type="presParOf" srcId="{47AFECA2-A874-4CFC-A945-D29D25979F37}" destId="{8927D063-5AC1-40AB-B927-4A17DF6EBB0D}" srcOrd="0" destOrd="0" presId="urn:microsoft.com/office/officeart/2016/7/layout/VerticalSolidActionList"/>
    <dgm:cxn modelId="{56CCCD59-6631-4E7E-BBDA-26534D071E48}" type="presParOf" srcId="{8927D063-5AC1-40AB-B927-4A17DF6EBB0D}" destId="{A6A710A0-874E-4B6D-A1DB-E75EC368A532}" srcOrd="0" destOrd="0" presId="urn:microsoft.com/office/officeart/2016/7/layout/VerticalSolidActionList"/>
    <dgm:cxn modelId="{62F48455-C53E-46D4-A065-E4F69EEC1E12}" type="presParOf" srcId="{8927D063-5AC1-40AB-B927-4A17DF6EBB0D}" destId="{7D2E767F-960E-4199-BA8E-B6FEA657F559}" srcOrd="1" destOrd="0" presId="urn:microsoft.com/office/officeart/2016/7/layout/VerticalSolidActionList"/>
    <dgm:cxn modelId="{CB7AEDAE-1343-4909-A877-23896B5F7A4E}" type="presParOf" srcId="{47AFECA2-A874-4CFC-A945-D29D25979F37}" destId="{C5FF0805-ADC4-4F86-9B67-BB45FEEFF797}" srcOrd="1" destOrd="0" presId="urn:microsoft.com/office/officeart/2016/7/layout/VerticalSolidActionList"/>
    <dgm:cxn modelId="{BC9F43AF-9E9D-4EAA-ACD3-0702757D9996}" type="presParOf" srcId="{47AFECA2-A874-4CFC-A945-D29D25979F37}" destId="{D36DE1E2-5FE0-4076-BE95-A11CC51A2645}" srcOrd="2" destOrd="0" presId="urn:microsoft.com/office/officeart/2016/7/layout/VerticalSolidActionList"/>
    <dgm:cxn modelId="{FE3F8087-9CE1-4108-A8CA-A88EBC694F10}" type="presParOf" srcId="{D36DE1E2-5FE0-4076-BE95-A11CC51A2645}" destId="{50D309E2-2963-4048-9B24-25F3F4F239D2}" srcOrd="0" destOrd="0" presId="urn:microsoft.com/office/officeart/2016/7/layout/VerticalSolidActionList"/>
    <dgm:cxn modelId="{178DAE33-9A94-42FC-A4D3-C3B6893ADC0E}" type="presParOf" srcId="{D36DE1E2-5FE0-4076-BE95-A11CC51A2645}" destId="{B268FE8D-3901-419B-BC01-6FE9F75E8132}" srcOrd="1" destOrd="0" presId="urn:microsoft.com/office/officeart/2016/7/layout/VerticalSolidActionList"/>
    <dgm:cxn modelId="{31ED7F1B-67F5-4C80-B909-FB5DE0B2F151}" type="presParOf" srcId="{47AFECA2-A874-4CFC-A945-D29D25979F37}" destId="{19B8CEC8-C1AB-42F1-885B-A3A1D4D50278}" srcOrd="3" destOrd="0" presId="urn:microsoft.com/office/officeart/2016/7/layout/VerticalSolidActionList"/>
    <dgm:cxn modelId="{B639C2D9-3C42-4DB2-81B5-3FB0202EBA90}" type="presParOf" srcId="{47AFECA2-A874-4CFC-A945-D29D25979F37}" destId="{97DAC17B-720A-4040-82CF-13C4DA700E2A}" srcOrd="4" destOrd="0" presId="urn:microsoft.com/office/officeart/2016/7/layout/VerticalSolidActionList"/>
    <dgm:cxn modelId="{042B8EA7-FF4F-4F0A-AF1F-B431D44372B9}" type="presParOf" srcId="{97DAC17B-720A-4040-82CF-13C4DA700E2A}" destId="{FCF29CF0-5A5F-4C11-89AD-73EEDE0C23B0}" srcOrd="0" destOrd="0" presId="urn:microsoft.com/office/officeart/2016/7/layout/VerticalSolidActionList"/>
    <dgm:cxn modelId="{50A6F4A8-FB44-4264-824F-E8F620DE130C}" type="presParOf" srcId="{97DAC17B-720A-4040-82CF-13C4DA700E2A}" destId="{0C2FA1F1-0EE2-4153-8983-F4F637F9D220}" srcOrd="1" destOrd="0" presId="urn:microsoft.com/office/officeart/2016/7/layout/VerticalSolidActionList"/>
    <dgm:cxn modelId="{B0F3E1EF-4C6B-4181-ADA7-19876DAE511A}" type="presParOf" srcId="{47AFECA2-A874-4CFC-A945-D29D25979F37}" destId="{71D146C5-391F-49F8-B3D3-F4DB1AB83C98}" srcOrd="5" destOrd="0" presId="urn:microsoft.com/office/officeart/2016/7/layout/VerticalSolidActionList"/>
    <dgm:cxn modelId="{B47126D3-B933-4F70-9803-C9DD7CD6F1F4}" type="presParOf" srcId="{47AFECA2-A874-4CFC-A945-D29D25979F37}" destId="{501C78A4-30D6-485D-8E4B-F20E63D4EAE0}" srcOrd="6" destOrd="0" presId="urn:microsoft.com/office/officeart/2016/7/layout/VerticalSolidActionList"/>
    <dgm:cxn modelId="{347F8769-A84A-4571-9FB5-5F1ED8141256}" type="presParOf" srcId="{501C78A4-30D6-485D-8E4B-F20E63D4EAE0}" destId="{344EF30C-24BB-48B3-96BF-1FC2FCE3D24A}" srcOrd="0" destOrd="0" presId="urn:microsoft.com/office/officeart/2016/7/layout/VerticalSolidActionList"/>
    <dgm:cxn modelId="{17D3A4C0-C35B-4CE8-9B77-85B76C31F299}" type="presParOf" srcId="{501C78A4-30D6-485D-8E4B-F20E63D4EAE0}" destId="{FFF11C33-1B1B-4395-B769-5B98DDB2F461}" srcOrd="1" destOrd="0" presId="urn:microsoft.com/office/officeart/2016/7/layout/VerticalSolidActionList"/>
    <dgm:cxn modelId="{2B64491D-AF22-4C22-B59B-E5B2FC42E438}" type="presParOf" srcId="{47AFECA2-A874-4CFC-A945-D29D25979F37}" destId="{E5613E83-86BB-4894-B6B3-DA2972C01594}" srcOrd="7" destOrd="0" presId="urn:microsoft.com/office/officeart/2016/7/layout/VerticalSolidActionList"/>
    <dgm:cxn modelId="{DB5D84BA-EBED-4035-8798-02A2AC156D8A}" type="presParOf" srcId="{47AFECA2-A874-4CFC-A945-D29D25979F37}" destId="{8C5C5DD0-7EC8-4389-872D-DAF7BE49C0B1}" srcOrd="8" destOrd="0" presId="urn:microsoft.com/office/officeart/2016/7/layout/VerticalSolidActionList"/>
    <dgm:cxn modelId="{73891B61-7A54-45C1-A8C3-A1B8719EAA02}" type="presParOf" srcId="{8C5C5DD0-7EC8-4389-872D-DAF7BE49C0B1}" destId="{6D6412FD-BFB3-425C-9949-EA3C21AE9931}" srcOrd="0" destOrd="0" presId="urn:microsoft.com/office/officeart/2016/7/layout/VerticalSolidActionList"/>
    <dgm:cxn modelId="{D8849D36-75AD-4A0D-95D3-D8AF89580B78}" type="presParOf" srcId="{8C5C5DD0-7EC8-4389-872D-DAF7BE49C0B1}" destId="{ADF33DED-1612-4946-BF20-AFBAD3B038E4}" srcOrd="1" destOrd="0" presId="urn:microsoft.com/office/officeart/2016/7/layout/VerticalSolidAction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F98CC6E-AE1F-4DA2-8311-70F0EBFC074C}" type="doc">
      <dgm:prSet loTypeId="urn:microsoft.com/office/officeart/2016/7/layout/VerticalHollowActionList" loCatId="List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60F111D9-54D8-4711-BF5C-6BE20D466852}">
      <dgm:prSet/>
      <dgm:spPr/>
      <dgm:t>
        <a:bodyPr/>
        <a:lstStyle/>
        <a:p>
          <a:r>
            <a:rPr lang="en-US" dirty="0"/>
            <a:t>Reduce families unable to access</a:t>
          </a:r>
        </a:p>
      </dgm:t>
    </dgm:pt>
    <dgm:pt modelId="{5980CB38-2ECA-4619-82CB-C4389F3E1033}" type="parTrans" cxnId="{68F8FC11-8EA5-4D06-BE0A-30470A6DF685}">
      <dgm:prSet/>
      <dgm:spPr/>
      <dgm:t>
        <a:bodyPr/>
        <a:lstStyle/>
        <a:p>
          <a:endParaRPr lang="en-US"/>
        </a:p>
      </dgm:t>
    </dgm:pt>
    <dgm:pt modelId="{E39D4399-9B90-43EA-8037-79094A779546}" type="sibTrans" cxnId="{68F8FC11-8EA5-4D06-BE0A-30470A6DF685}">
      <dgm:prSet/>
      <dgm:spPr/>
      <dgm:t>
        <a:bodyPr/>
        <a:lstStyle/>
        <a:p>
          <a:endParaRPr lang="en-US"/>
        </a:p>
      </dgm:t>
    </dgm:pt>
    <dgm:pt modelId="{904B23F1-ED1B-4110-880D-569E906DAF82}">
      <dgm:prSet/>
      <dgm:spPr/>
      <dgm:t>
        <a:bodyPr/>
        <a:lstStyle/>
        <a:p>
          <a:endParaRPr lang="en-US" sz="1300" dirty="0"/>
        </a:p>
      </dgm:t>
    </dgm:pt>
    <dgm:pt modelId="{323DCB64-802B-4D95-8D36-EFF4AB8F2B2B}" type="parTrans" cxnId="{F407C615-1A4C-4939-9F60-B9ED9E89EE2B}">
      <dgm:prSet/>
      <dgm:spPr/>
      <dgm:t>
        <a:bodyPr/>
        <a:lstStyle/>
        <a:p>
          <a:endParaRPr lang="en-US"/>
        </a:p>
      </dgm:t>
    </dgm:pt>
    <dgm:pt modelId="{3FD8F921-C9E2-4E31-9F87-1C8D416FFA19}" type="sibTrans" cxnId="{F407C615-1A4C-4939-9F60-B9ED9E89EE2B}">
      <dgm:prSet/>
      <dgm:spPr/>
      <dgm:t>
        <a:bodyPr/>
        <a:lstStyle/>
        <a:p>
          <a:endParaRPr lang="en-US"/>
        </a:p>
      </dgm:t>
    </dgm:pt>
    <dgm:pt modelId="{7268492C-82FE-4300-A5E3-A50B1DD3650D}">
      <dgm:prSet/>
      <dgm:spPr/>
      <dgm:t>
        <a:bodyPr/>
        <a:lstStyle/>
        <a:p>
          <a:r>
            <a:rPr lang="en-US" dirty="0"/>
            <a:t>Ongoing review</a:t>
          </a:r>
        </a:p>
      </dgm:t>
    </dgm:pt>
    <dgm:pt modelId="{44B145CE-090A-41E3-A2BD-F32135FF545D}" type="parTrans" cxnId="{F6775096-9FC8-4786-868D-BFD770CE9868}">
      <dgm:prSet/>
      <dgm:spPr/>
      <dgm:t>
        <a:bodyPr/>
        <a:lstStyle/>
        <a:p>
          <a:endParaRPr lang="en-US"/>
        </a:p>
      </dgm:t>
    </dgm:pt>
    <dgm:pt modelId="{BB55998A-F014-4370-80BC-C6307352F45A}" type="sibTrans" cxnId="{F6775096-9FC8-4786-868D-BFD770CE9868}">
      <dgm:prSet/>
      <dgm:spPr/>
      <dgm:t>
        <a:bodyPr/>
        <a:lstStyle/>
        <a:p>
          <a:endParaRPr lang="en-US"/>
        </a:p>
      </dgm:t>
    </dgm:pt>
    <dgm:pt modelId="{F1312ED0-ED68-4FD5-8816-95973458B462}">
      <dgm:prSet/>
      <dgm:spPr/>
      <dgm:t>
        <a:bodyPr/>
        <a:lstStyle/>
        <a:p>
          <a:endParaRPr lang="en-US" sz="1300" dirty="0"/>
        </a:p>
      </dgm:t>
    </dgm:pt>
    <dgm:pt modelId="{CE0A8DDB-BD8A-4B8D-B496-8BFDACE45B53}" type="parTrans" cxnId="{4BEB7ACC-8178-401C-AA66-7A5653CA82E9}">
      <dgm:prSet/>
      <dgm:spPr/>
      <dgm:t>
        <a:bodyPr/>
        <a:lstStyle/>
        <a:p>
          <a:endParaRPr lang="en-US"/>
        </a:p>
      </dgm:t>
    </dgm:pt>
    <dgm:pt modelId="{B31D66CA-D48B-4CF3-8483-9B927FC876BA}" type="sibTrans" cxnId="{4BEB7ACC-8178-401C-AA66-7A5653CA82E9}">
      <dgm:prSet/>
      <dgm:spPr/>
      <dgm:t>
        <a:bodyPr/>
        <a:lstStyle/>
        <a:p>
          <a:endParaRPr lang="en-US"/>
        </a:p>
      </dgm:t>
    </dgm:pt>
    <dgm:pt modelId="{170D4909-C47A-4FD0-82DD-68C7BD61776D}">
      <dgm:prSet/>
      <dgm:spPr/>
      <dgm:t>
        <a:bodyPr/>
        <a:lstStyle/>
        <a:p>
          <a:r>
            <a:rPr lang="en-US" dirty="0"/>
            <a:t>The right specialist support</a:t>
          </a:r>
        </a:p>
      </dgm:t>
    </dgm:pt>
    <dgm:pt modelId="{4E9C5D41-03E6-41E5-93F7-C33EC7F0B2F0}" type="parTrans" cxnId="{EEA59B76-12F6-4850-9FDF-944B84AE1FC2}">
      <dgm:prSet/>
      <dgm:spPr/>
      <dgm:t>
        <a:bodyPr/>
        <a:lstStyle/>
        <a:p>
          <a:endParaRPr lang="en-US"/>
        </a:p>
      </dgm:t>
    </dgm:pt>
    <dgm:pt modelId="{8B1BA8B6-5E15-4313-9D25-82B95E3BEF6D}" type="sibTrans" cxnId="{EEA59B76-12F6-4850-9FDF-944B84AE1FC2}">
      <dgm:prSet/>
      <dgm:spPr/>
      <dgm:t>
        <a:bodyPr/>
        <a:lstStyle/>
        <a:p>
          <a:endParaRPr lang="en-US"/>
        </a:p>
      </dgm:t>
    </dgm:pt>
    <dgm:pt modelId="{05B05B03-46FB-46DC-83C6-E379DCF3B5E0}">
      <dgm:prSet/>
      <dgm:spPr/>
      <dgm:t>
        <a:bodyPr/>
        <a:lstStyle/>
        <a:p>
          <a:endParaRPr lang="en-US" sz="1300" dirty="0"/>
        </a:p>
      </dgm:t>
    </dgm:pt>
    <dgm:pt modelId="{F1D705BC-F0AA-4784-A798-27852BA0C63B}" type="parTrans" cxnId="{39123B94-47D6-4F5F-B457-011DA2FFA3C8}">
      <dgm:prSet/>
      <dgm:spPr/>
      <dgm:t>
        <a:bodyPr/>
        <a:lstStyle/>
        <a:p>
          <a:endParaRPr lang="en-US"/>
        </a:p>
      </dgm:t>
    </dgm:pt>
    <dgm:pt modelId="{4C83EA74-3173-44DC-9CAF-6AA8617EFD37}" type="sibTrans" cxnId="{39123B94-47D6-4F5F-B457-011DA2FFA3C8}">
      <dgm:prSet/>
      <dgm:spPr/>
      <dgm:t>
        <a:bodyPr/>
        <a:lstStyle/>
        <a:p>
          <a:endParaRPr lang="en-US"/>
        </a:p>
      </dgm:t>
    </dgm:pt>
    <dgm:pt modelId="{C9DD8D2C-F490-4D27-94EC-0ACFC2674217}">
      <dgm:prSet custT="1"/>
      <dgm:spPr/>
      <dgm:t>
        <a:bodyPr/>
        <a:lstStyle/>
        <a:p>
          <a:r>
            <a:rPr lang="en-GB" sz="2000" b="1" dirty="0"/>
            <a:t>Reduce the number of families unable to access.  But, for those who cannot, co-produce solutions and commission an offer to meet their needs without having an assessment.</a:t>
          </a:r>
          <a:endParaRPr lang="en-US" sz="2000" dirty="0"/>
        </a:p>
      </dgm:t>
    </dgm:pt>
    <dgm:pt modelId="{9482DF2F-9A2B-401D-A1BA-CC23623FADF8}" type="parTrans" cxnId="{90EBE299-A8D7-4355-B156-CCB6FEA88A77}">
      <dgm:prSet/>
      <dgm:spPr/>
      <dgm:t>
        <a:bodyPr/>
        <a:lstStyle/>
        <a:p>
          <a:endParaRPr lang="en-GB"/>
        </a:p>
      </dgm:t>
    </dgm:pt>
    <dgm:pt modelId="{0721CB1E-67E4-4D79-AA22-14B33C8875B0}" type="sibTrans" cxnId="{90EBE299-A8D7-4355-B156-CCB6FEA88A77}">
      <dgm:prSet/>
      <dgm:spPr/>
      <dgm:t>
        <a:bodyPr/>
        <a:lstStyle/>
        <a:p>
          <a:endParaRPr lang="en-GB"/>
        </a:p>
      </dgm:t>
    </dgm:pt>
    <dgm:pt modelId="{E5C3FB1A-6A2C-4896-902F-20C37CFE5916}">
      <dgm:prSet custT="1"/>
      <dgm:spPr/>
      <dgm:t>
        <a:bodyPr/>
        <a:lstStyle/>
        <a:p>
          <a:r>
            <a:rPr lang="en-GB" sz="2000" b="1" dirty="0"/>
            <a:t>Continue to review what we are doing together.</a:t>
          </a:r>
          <a:endParaRPr lang="en-GB" sz="2000" dirty="0"/>
        </a:p>
      </dgm:t>
    </dgm:pt>
    <dgm:pt modelId="{5FFB9020-7C22-488B-B6C6-766FFD4A543D}" type="parTrans" cxnId="{BE809BCC-2010-42E3-99D0-72000A3728D7}">
      <dgm:prSet/>
      <dgm:spPr/>
      <dgm:t>
        <a:bodyPr/>
        <a:lstStyle/>
        <a:p>
          <a:endParaRPr lang="en-GB"/>
        </a:p>
      </dgm:t>
    </dgm:pt>
    <dgm:pt modelId="{B1F152ED-E655-436E-AB48-ACD305021E32}" type="sibTrans" cxnId="{BE809BCC-2010-42E3-99D0-72000A3728D7}">
      <dgm:prSet/>
      <dgm:spPr/>
      <dgm:t>
        <a:bodyPr/>
        <a:lstStyle/>
        <a:p>
          <a:endParaRPr lang="en-GB"/>
        </a:p>
      </dgm:t>
    </dgm:pt>
    <dgm:pt modelId="{E24890DF-850E-430C-B8BC-1B7EC4C4ED0A}">
      <dgm:prSet custT="1"/>
      <dgm:spPr/>
      <dgm:t>
        <a:bodyPr/>
        <a:lstStyle/>
        <a:p>
          <a:r>
            <a:rPr lang="en-GB" sz="2000" b="1" dirty="0"/>
            <a:t>For those families who require specialist support we will work with families and social work teams to understand quality and commission support in line with statutory assessments.</a:t>
          </a:r>
          <a:endParaRPr lang="en-GB" sz="2000" dirty="0"/>
        </a:p>
      </dgm:t>
    </dgm:pt>
    <dgm:pt modelId="{74E1ED3D-3E14-43EA-9AA8-0E51387873E9}" type="parTrans" cxnId="{B931B257-6197-4486-A592-3763B16E6D08}">
      <dgm:prSet/>
      <dgm:spPr/>
      <dgm:t>
        <a:bodyPr/>
        <a:lstStyle/>
        <a:p>
          <a:endParaRPr lang="en-GB"/>
        </a:p>
      </dgm:t>
    </dgm:pt>
    <dgm:pt modelId="{F1FB1EFC-68F4-49CD-B8C8-4355799C63F9}" type="sibTrans" cxnId="{B931B257-6197-4486-A592-3763B16E6D08}">
      <dgm:prSet/>
      <dgm:spPr/>
      <dgm:t>
        <a:bodyPr/>
        <a:lstStyle/>
        <a:p>
          <a:endParaRPr lang="en-GB"/>
        </a:p>
      </dgm:t>
    </dgm:pt>
    <dgm:pt modelId="{72DF8480-EB4E-4332-93BD-2734B79A91AF}" type="pres">
      <dgm:prSet presAssocID="{7F98CC6E-AE1F-4DA2-8311-70F0EBFC074C}" presName="Name0" presStyleCnt="0">
        <dgm:presLayoutVars>
          <dgm:dir/>
          <dgm:animLvl val="lvl"/>
          <dgm:resizeHandles val="exact"/>
        </dgm:presLayoutVars>
      </dgm:prSet>
      <dgm:spPr/>
    </dgm:pt>
    <dgm:pt modelId="{13BB43EC-813E-420F-933B-88BEC8AA688A}" type="pres">
      <dgm:prSet presAssocID="{60F111D9-54D8-4711-BF5C-6BE20D466852}" presName="linNode" presStyleCnt="0"/>
      <dgm:spPr/>
    </dgm:pt>
    <dgm:pt modelId="{079368F7-40AA-4201-8CB0-2B63D112EA70}" type="pres">
      <dgm:prSet presAssocID="{60F111D9-54D8-4711-BF5C-6BE20D466852}" presName="parentText" presStyleLbl="solidFgAcc1" presStyleIdx="0" presStyleCnt="3">
        <dgm:presLayoutVars>
          <dgm:chMax val="1"/>
          <dgm:bulletEnabled/>
        </dgm:presLayoutVars>
      </dgm:prSet>
      <dgm:spPr/>
    </dgm:pt>
    <dgm:pt modelId="{DB057C53-5C32-4DFF-BA11-48188A9314DB}" type="pres">
      <dgm:prSet presAssocID="{60F111D9-54D8-4711-BF5C-6BE20D466852}" presName="descendantText" presStyleLbl="alignNode1" presStyleIdx="0" presStyleCnt="3" custLinFactNeighborX="0" custLinFactNeighborY="-3865">
        <dgm:presLayoutVars>
          <dgm:bulletEnabled/>
        </dgm:presLayoutVars>
      </dgm:prSet>
      <dgm:spPr/>
    </dgm:pt>
    <dgm:pt modelId="{CDB95089-9AEC-412D-85AE-5612BE2BE820}" type="pres">
      <dgm:prSet presAssocID="{E39D4399-9B90-43EA-8037-79094A779546}" presName="sp" presStyleCnt="0"/>
      <dgm:spPr/>
    </dgm:pt>
    <dgm:pt modelId="{11B0E420-A2F0-414E-85DC-9134AB9067B3}" type="pres">
      <dgm:prSet presAssocID="{7268492C-82FE-4300-A5E3-A50B1DD3650D}" presName="linNode" presStyleCnt="0"/>
      <dgm:spPr/>
    </dgm:pt>
    <dgm:pt modelId="{390C9B4E-5FCF-490B-B77F-FBB21152FB0C}" type="pres">
      <dgm:prSet presAssocID="{7268492C-82FE-4300-A5E3-A50B1DD3650D}" presName="parentText" presStyleLbl="solidFgAcc1" presStyleIdx="1" presStyleCnt="3" custLinFactNeighborY="-548">
        <dgm:presLayoutVars>
          <dgm:chMax val="1"/>
          <dgm:bulletEnabled/>
        </dgm:presLayoutVars>
      </dgm:prSet>
      <dgm:spPr/>
    </dgm:pt>
    <dgm:pt modelId="{40D53D18-E465-4CB4-B315-7BF6323F8335}" type="pres">
      <dgm:prSet presAssocID="{7268492C-82FE-4300-A5E3-A50B1DD3650D}" presName="descendantText" presStyleLbl="alignNode1" presStyleIdx="1" presStyleCnt="3" custLinFactNeighborX="0" custLinFactNeighborY="0">
        <dgm:presLayoutVars>
          <dgm:bulletEnabled/>
        </dgm:presLayoutVars>
      </dgm:prSet>
      <dgm:spPr/>
    </dgm:pt>
    <dgm:pt modelId="{B78A0E33-B0D5-4911-A54D-C9DF93FBA3A6}" type="pres">
      <dgm:prSet presAssocID="{BB55998A-F014-4370-80BC-C6307352F45A}" presName="sp" presStyleCnt="0"/>
      <dgm:spPr/>
    </dgm:pt>
    <dgm:pt modelId="{F06F1FA1-64F1-4176-8BEE-968DF3AA4277}" type="pres">
      <dgm:prSet presAssocID="{170D4909-C47A-4FD0-82DD-68C7BD61776D}" presName="linNode" presStyleCnt="0"/>
      <dgm:spPr/>
    </dgm:pt>
    <dgm:pt modelId="{085C2EDF-F9E0-4EEC-B488-34CAC0A436DE}" type="pres">
      <dgm:prSet presAssocID="{170D4909-C47A-4FD0-82DD-68C7BD61776D}" presName="parentText" presStyleLbl="solidFgAcc1" presStyleIdx="2" presStyleCnt="3">
        <dgm:presLayoutVars>
          <dgm:chMax val="1"/>
          <dgm:bulletEnabled/>
        </dgm:presLayoutVars>
      </dgm:prSet>
      <dgm:spPr/>
    </dgm:pt>
    <dgm:pt modelId="{C55BC8D8-74DE-477F-82FB-E903257F1495}" type="pres">
      <dgm:prSet presAssocID="{170D4909-C47A-4FD0-82DD-68C7BD61776D}" presName="descendantText" presStyleLbl="alignNode1" presStyleIdx="2" presStyleCnt="3">
        <dgm:presLayoutVars>
          <dgm:bulletEnabled/>
        </dgm:presLayoutVars>
      </dgm:prSet>
      <dgm:spPr/>
    </dgm:pt>
  </dgm:ptLst>
  <dgm:cxnLst>
    <dgm:cxn modelId="{68F8FC11-8EA5-4D06-BE0A-30470A6DF685}" srcId="{7F98CC6E-AE1F-4DA2-8311-70F0EBFC074C}" destId="{60F111D9-54D8-4711-BF5C-6BE20D466852}" srcOrd="0" destOrd="0" parTransId="{5980CB38-2ECA-4619-82CB-C4389F3E1033}" sibTransId="{E39D4399-9B90-43EA-8037-79094A779546}"/>
    <dgm:cxn modelId="{F407C615-1A4C-4939-9F60-B9ED9E89EE2B}" srcId="{60F111D9-54D8-4711-BF5C-6BE20D466852}" destId="{904B23F1-ED1B-4110-880D-569E906DAF82}" srcOrd="0" destOrd="0" parTransId="{323DCB64-802B-4D95-8D36-EFF4AB8F2B2B}" sibTransId="{3FD8F921-C9E2-4E31-9F87-1C8D416FFA19}"/>
    <dgm:cxn modelId="{7787CD2C-F509-4421-8505-997C1CF5C5DD}" type="presOf" srcId="{904B23F1-ED1B-4110-880D-569E906DAF82}" destId="{DB057C53-5C32-4DFF-BA11-48188A9314DB}" srcOrd="0" destOrd="0" presId="urn:microsoft.com/office/officeart/2016/7/layout/VerticalHollowActionList"/>
    <dgm:cxn modelId="{7008752D-BA7D-4CCE-AA90-34FB29A5B67C}" type="presOf" srcId="{60F111D9-54D8-4711-BF5C-6BE20D466852}" destId="{079368F7-40AA-4201-8CB0-2B63D112EA70}" srcOrd="0" destOrd="0" presId="urn:microsoft.com/office/officeart/2016/7/layout/VerticalHollowActionList"/>
    <dgm:cxn modelId="{EB7BB147-14F6-47B8-901A-59E134FFDA25}" type="presOf" srcId="{7F98CC6E-AE1F-4DA2-8311-70F0EBFC074C}" destId="{72DF8480-EB4E-4332-93BD-2734B79A91AF}" srcOrd="0" destOrd="0" presId="urn:microsoft.com/office/officeart/2016/7/layout/VerticalHollowActionList"/>
    <dgm:cxn modelId="{9C3FBD47-66D8-45D7-A82D-763B18718418}" type="presOf" srcId="{170D4909-C47A-4FD0-82DD-68C7BD61776D}" destId="{085C2EDF-F9E0-4EEC-B488-34CAC0A436DE}" srcOrd="0" destOrd="0" presId="urn:microsoft.com/office/officeart/2016/7/layout/VerticalHollowActionList"/>
    <dgm:cxn modelId="{EEA59B76-12F6-4850-9FDF-944B84AE1FC2}" srcId="{7F98CC6E-AE1F-4DA2-8311-70F0EBFC074C}" destId="{170D4909-C47A-4FD0-82DD-68C7BD61776D}" srcOrd="2" destOrd="0" parTransId="{4E9C5D41-03E6-41E5-93F7-C33EC7F0B2F0}" sibTransId="{8B1BA8B6-5E15-4313-9D25-82B95E3BEF6D}"/>
    <dgm:cxn modelId="{B931B257-6197-4486-A592-3763B16E6D08}" srcId="{170D4909-C47A-4FD0-82DD-68C7BD61776D}" destId="{E24890DF-850E-430C-B8BC-1B7EC4C4ED0A}" srcOrd="1" destOrd="0" parTransId="{74E1ED3D-3E14-43EA-9AA8-0E51387873E9}" sibTransId="{F1FB1EFC-68F4-49CD-B8C8-4355799C63F9}"/>
    <dgm:cxn modelId="{39123B94-47D6-4F5F-B457-011DA2FFA3C8}" srcId="{170D4909-C47A-4FD0-82DD-68C7BD61776D}" destId="{05B05B03-46FB-46DC-83C6-E379DCF3B5E0}" srcOrd="0" destOrd="0" parTransId="{F1D705BC-F0AA-4784-A798-27852BA0C63B}" sibTransId="{4C83EA74-3173-44DC-9CAF-6AA8617EFD37}"/>
    <dgm:cxn modelId="{F6775096-9FC8-4786-868D-BFD770CE9868}" srcId="{7F98CC6E-AE1F-4DA2-8311-70F0EBFC074C}" destId="{7268492C-82FE-4300-A5E3-A50B1DD3650D}" srcOrd="1" destOrd="0" parTransId="{44B145CE-090A-41E3-A2BD-F32135FF545D}" sibTransId="{BB55998A-F014-4370-80BC-C6307352F45A}"/>
    <dgm:cxn modelId="{91DA8899-716C-47DE-A7CE-F0E3B052512D}" type="presOf" srcId="{05B05B03-46FB-46DC-83C6-E379DCF3B5E0}" destId="{C55BC8D8-74DE-477F-82FB-E903257F1495}" srcOrd="0" destOrd="0" presId="urn:microsoft.com/office/officeart/2016/7/layout/VerticalHollowActionList"/>
    <dgm:cxn modelId="{90EBE299-A8D7-4355-B156-CCB6FEA88A77}" srcId="{60F111D9-54D8-4711-BF5C-6BE20D466852}" destId="{C9DD8D2C-F490-4D27-94EC-0ACFC2674217}" srcOrd="1" destOrd="0" parTransId="{9482DF2F-9A2B-401D-A1BA-CC23623FADF8}" sibTransId="{0721CB1E-67E4-4D79-AA22-14B33C8875B0}"/>
    <dgm:cxn modelId="{F2ABE3A5-363F-40C2-B5CD-5F5695B89BBC}" type="presOf" srcId="{E24890DF-850E-430C-B8BC-1B7EC4C4ED0A}" destId="{C55BC8D8-74DE-477F-82FB-E903257F1495}" srcOrd="0" destOrd="1" presId="urn:microsoft.com/office/officeart/2016/7/layout/VerticalHollowActionList"/>
    <dgm:cxn modelId="{B391A2AF-F832-430E-9718-6D2269F03834}" type="presOf" srcId="{7268492C-82FE-4300-A5E3-A50B1DD3650D}" destId="{390C9B4E-5FCF-490B-B77F-FBB21152FB0C}" srcOrd="0" destOrd="0" presId="urn:microsoft.com/office/officeart/2016/7/layout/VerticalHollowActionList"/>
    <dgm:cxn modelId="{C0E581CA-5C54-4A9A-93C3-B3AC36EEF05D}" type="presOf" srcId="{E5C3FB1A-6A2C-4896-902F-20C37CFE5916}" destId="{40D53D18-E465-4CB4-B315-7BF6323F8335}" srcOrd="0" destOrd="1" presId="urn:microsoft.com/office/officeart/2016/7/layout/VerticalHollowActionList"/>
    <dgm:cxn modelId="{4BEB7ACC-8178-401C-AA66-7A5653CA82E9}" srcId="{7268492C-82FE-4300-A5E3-A50B1DD3650D}" destId="{F1312ED0-ED68-4FD5-8816-95973458B462}" srcOrd="0" destOrd="0" parTransId="{CE0A8DDB-BD8A-4B8D-B496-8BFDACE45B53}" sibTransId="{B31D66CA-D48B-4CF3-8483-9B927FC876BA}"/>
    <dgm:cxn modelId="{BE809BCC-2010-42E3-99D0-72000A3728D7}" srcId="{7268492C-82FE-4300-A5E3-A50B1DD3650D}" destId="{E5C3FB1A-6A2C-4896-902F-20C37CFE5916}" srcOrd="1" destOrd="0" parTransId="{5FFB9020-7C22-488B-B6C6-766FFD4A543D}" sibTransId="{B1F152ED-E655-436E-AB48-ACD305021E32}"/>
    <dgm:cxn modelId="{0A1D64D5-751F-4105-AE71-DA53B50A059E}" type="presOf" srcId="{C9DD8D2C-F490-4D27-94EC-0ACFC2674217}" destId="{DB057C53-5C32-4DFF-BA11-48188A9314DB}" srcOrd="0" destOrd="1" presId="urn:microsoft.com/office/officeart/2016/7/layout/VerticalHollowActionList"/>
    <dgm:cxn modelId="{7BFEF7D8-4211-4D03-BAD1-C71D013690C5}" type="presOf" srcId="{F1312ED0-ED68-4FD5-8816-95973458B462}" destId="{40D53D18-E465-4CB4-B315-7BF6323F8335}" srcOrd="0" destOrd="0" presId="urn:microsoft.com/office/officeart/2016/7/layout/VerticalHollowActionList"/>
    <dgm:cxn modelId="{EE820E47-26C6-4309-9668-BFECD0D793BD}" type="presParOf" srcId="{72DF8480-EB4E-4332-93BD-2734B79A91AF}" destId="{13BB43EC-813E-420F-933B-88BEC8AA688A}" srcOrd="0" destOrd="0" presId="urn:microsoft.com/office/officeart/2016/7/layout/VerticalHollowActionList"/>
    <dgm:cxn modelId="{ED1A6241-0923-4A84-92EE-1045C8ABF613}" type="presParOf" srcId="{13BB43EC-813E-420F-933B-88BEC8AA688A}" destId="{079368F7-40AA-4201-8CB0-2B63D112EA70}" srcOrd="0" destOrd="0" presId="urn:microsoft.com/office/officeart/2016/7/layout/VerticalHollowActionList"/>
    <dgm:cxn modelId="{69E5964D-831F-4BD4-8F6F-48A0D46BE192}" type="presParOf" srcId="{13BB43EC-813E-420F-933B-88BEC8AA688A}" destId="{DB057C53-5C32-4DFF-BA11-48188A9314DB}" srcOrd="1" destOrd="0" presId="urn:microsoft.com/office/officeart/2016/7/layout/VerticalHollowActionList"/>
    <dgm:cxn modelId="{11EEE7B2-469E-49B7-898D-DAD4FF21C60A}" type="presParOf" srcId="{72DF8480-EB4E-4332-93BD-2734B79A91AF}" destId="{CDB95089-9AEC-412D-85AE-5612BE2BE820}" srcOrd="1" destOrd="0" presId="urn:microsoft.com/office/officeart/2016/7/layout/VerticalHollowActionList"/>
    <dgm:cxn modelId="{058ECB71-3240-4F39-AE73-2F454335BAEE}" type="presParOf" srcId="{72DF8480-EB4E-4332-93BD-2734B79A91AF}" destId="{11B0E420-A2F0-414E-85DC-9134AB9067B3}" srcOrd="2" destOrd="0" presId="urn:microsoft.com/office/officeart/2016/7/layout/VerticalHollowActionList"/>
    <dgm:cxn modelId="{6FA246EB-DA4D-4240-9C96-FEA24CB2E5A6}" type="presParOf" srcId="{11B0E420-A2F0-414E-85DC-9134AB9067B3}" destId="{390C9B4E-5FCF-490B-B77F-FBB21152FB0C}" srcOrd="0" destOrd="0" presId="urn:microsoft.com/office/officeart/2016/7/layout/VerticalHollowActionList"/>
    <dgm:cxn modelId="{6455743D-3E73-4FD0-A290-569E6992AEAD}" type="presParOf" srcId="{11B0E420-A2F0-414E-85DC-9134AB9067B3}" destId="{40D53D18-E465-4CB4-B315-7BF6323F8335}" srcOrd="1" destOrd="0" presId="urn:microsoft.com/office/officeart/2016/7/layout/VerticalHollowActionList"/>
    <dgm:cxn modelId="{B4BA9575-37C0-4497-BAB0-6F71946ECA54}" type="presParOf" srcId="{72DF8480-EB4E-4332-93BD-2734B79A91AF}" destId="{B78A0E33-B0D5-4911-A54D-C9DF93FBA3A6}" srcOrd="3" destOrd="0" presId="urn:microsoft.com/office/officeart/2016/7/layout/VerticalHollowActionList"/>
    <dgm:cxn modelId="{4DB98285-8CE2-4443-ADB7-1D26A0B7BF67}" type="presParOf" srcId="{72DF8480-EB4E-4332-93BD-2734B79A91AF}" destId="{F06F1FA1-64F1-4176-8BEE-968DF3AA4277}" srcOrd="4" destOrd="0" presId="urn:microsoft.com/office/officeart/2016/7/layout/VerticalHollowActionList"/>
    <dgm:cxn modelId="{4F424BD6-835C-4037-9B63-2B7D99716E95}" type="presParOf" srcId="{F06F1FA1-64F1-4176-8BEE-968DF3AA4277}" destId="{085C2EDF-F9E0-4EEC-B488-34CAC0A436DE}" srcOrd="0" destOrd="0" presId="urn:microsoft.com/office/officeart/2016/7/layout/VerticalHollowActionList"/>
    <dgm:cxn modelId="{1C99C837-14F9-4C75-9BD3-D083CF438F46}" type="presParOf" srcId="{F06F1FA1-64F1-4176-8BEE-968DF3AA4277}" destId="{C55BC8D8-74DE-477F-82FB-E903257F1495}" srcOrd="1" destOrd="0" presId="urn:microsoft.com/office/officeart/2016/7/layout/VerticalHollowAction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74B30E-1DB7-4C9C-BF0E-753368B2CD83}">
      <dsp:nvSpPr>
        <dsp:cNvPr id="0" name=""/>
        <dsp:cNvSpPr/>
      </dsp:nvSpPr>
      <dsp:spPr>
        <a:xfrm>
          <a:off x="0" y="0"/>
          <a:ext cx="7015404" cy="123244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/>
            <a:t>Short Breaks Solutions Officer </a:t>
          </a:r>
          <a:r>
            <a:rPr lang="en-US" sz="1700" kern="1200" dirty="0"/>
            <a:t>– first point of contact for families to explore existing community activities. </a:t>
          </a: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>
              <a:latin typeface="Arial" panose="020B0604020202020204" pitchFamily="34" charset="0"/>
              <a:cs typeface="Arial" panose="020B0604020202020204" pitchFamily="34" charset="0"/>
            </a:rPr>
            <a:t>03000 260 270. </a:t>
          </a:r>
          <a:r>
            <a:rPr lang="en-GB" sz="1700" kern="1200" dirty="0"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1"/>
            </a:rPr>
            <a:t>shortbreakssolutions@durham.gov.uk</a:t>
          </a:r>
          <a:endParaRPr lang="en-US" sz="1700" kern="1200" dirty="0"/>
        </a:p>
      </dsp:txBody>
      <dsp:txXfrm>
        <a:off x="36097" y="36097"/>
        <a:ext cx="5581360" cy="1160249"/>
      </dsp:txXfrm>
    </dsp:sp>
    <dsp:sp modelId="{87BD89B6-5076-4EA8-9C96-623724F497A7}">
      <dsp:nvSpPr>
        <dsp:cNvPr id="0" name=""/>
        <dsp:cNvSpPr/>
      </dsp:nvSpPr>
      <dsp:spPr>
        <a:xfrm>
          <a:off x="587540" y="1456523"/>
          <a:ext cx="7015404" cy="123244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/>
            <a:t>Enabling Inclusive Communities Co-Ordinator </a:t>
          </a:r>
          <a:r>
            <a:rPr lang="en-US" sz="1700" kern="1200" dirty="0"/>
            <a:t>– to work with families and providers to remove barriers to enable access. </a:t>
          </a:r>
        </a:p>
      </dsp:txBody>
      <dsp:txXfrm>
        <a:off x="623637" y="1492620"/>
        <a:ext cx="5554581" cy="1160249"/>
      </dsp:txXfrm>
    </dsp:sp>
    <dsp:sp modelId="{78D72AB9-F8E6-4AD6-8A2A-F57E75EE3CC9}">
      <dsp:nvSpPr>
        <dsp:cNvPr id="0" name=""/>
        <dsp:cNvSpPr/>
      </dsp:nvSpPr>
      <dsp:spPr>
        <a:xfrm>
          <a:off x="1166310" y="2913047"/>
          <a:ext cx="7015404" cy="123244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/>
            <a:t>SEND Supported Community Activities – a range of services for those families unable to access the existing offer in response to needs/ gaps.</a:t>
          </a:r>
          <a:endParaRPr lang="en-US" sz="1700" kern="1200" dirty="0"/>
        </a:p>
      </dsp:txBody>
      <dsp:txXfrm>
        <a:off x="1202407" y="2949144"/>
        <a:ext cx="5563351" cy="1160249"/>
      </dsp:txXfrm>
    </dsp:sp>
    <dsp:sp modelId="{6F807638-6A7B-489B-8BEA-D93BA0D69A68}">
      <dsp:nvSpPr>
        <dsp:cNvPr id="0" name=""/>
        <dsp:cNvSpPr/>
      </dsp:nvSpPr>
      <dsp:spPr>
        <a:xfrm>
          <a:off x="1753850" y="4369571"/>
          <a:ext cx="7015404" cy="123244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/>
            <a:t>Specialist services – to meet the needs of families identified as part of a social care statutory assessment</a:t>
          </a:r>
          <a:endParaRPr lang="en-US" sz="1700" kern="1200" dirty="0"/>
        </a:p>
      </dsp:txBody>
      <dsp:txXfrm>
        <a:off x="1789947" y="4405668"/>
        <a:ext cx="5554581" cy="1160249"/>
      </dsp:txXfrm>
    </dsp:sp>
    <dsp:sp modelId="{C98BCBA7-A172-4A74-9B42-56C1FA3B03F7}">
      <dsp:nvSpPr>
        <dsp:cNvPr id="0" name=""/>
        <dsp:cNvSpPr/>
      </dsp:nvSpPr>
      <dsp:spPr>
        <a:xfrm>
          <a:off x="6214315" y="943939"/>
          <a:ext cx="801088" cy="801088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6394560" y="943939"/>
        <a:ext cx="440598" cy="602819"/>
      </dsp:txXfrm>
    </dsp:sp>
    <dsp:sp modelId="{CCB5844F-B4FC-4392-9693-CB679309AA32}">
      <dsp:nvSpPr>
        <dsp:cNvPr id="0" name=""/>
        <dsp:cNvSpPr/>
      </dsp:nvSpPr>
      <dsp:spPr>
        <a:xfrm>
          <a:off x="6801855" y="2400463"/>
          <a:ext cx="801088" cy="801088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6982100" y="2400463"/>
        <a:ext cx="440598" cy="602819"/>
      </dsp:txXfrm>
    </dsp:sp>
    <dsp:sp modelId="{EBB47D3F-40D5-4FBE-9382-B55B3CF3F8D7}">
      <dsp:nvSpPr>
        <dsp:cNvPr id="0" name=""/>
        <dsp:cNvSpPr/>
      </dsp:nvSpPr>
      <dsp:spPr>
        <a:xfrm>
          <a:off x="7380626" y="3856987"/>
          <a:ext cx="801088" cy="801088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7560871" y="3856987"/>
        <a:ext cx="440598" cy="60281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59B5DD-038B-4D5A-B972-BEC400A55E63}">
      <dsp:nvSpPr>
        <dsp:cNvPr id="0" name=""/>
        <dsp:cNvSpPr/>
      </dsp:nvSpPr>
      <dsp:spPr>
        <a:xfrm>
          <a:off x="0" y="0"/>
          <a:ext cx="7633937" cy="1331420"/>
        </a:xfrm>
        <a:prstGeom prst="roundRect">
          <a:avLst>
            <a:gd name="adj" fmla="val 10000"/>
          </a:avLst>
        </a:prstGeom>
        <a:solidFill>
          <a:schemeClr val="accent4">
            <a:lumMod val="60000"/>
            <a:lumOff val="40000"/>
          </a:schemeClr>
        </a:solidFill>
        <a:ln w="285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/>
            <a:t>SEND Supported Community Activities 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/>
            <a:t>For families unable to access the existing community activities </a:t>
          </a:r>
          <a:endParaRPr lang="en-US" sz="2200" kern="1200" dirty="0"/>
        </a:p>
      </dsp:txBody>
      <dsp:txXfrm>
        <a:off x="38996" y="38996"/>
        <a:ext cx="7555945" cy="125342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2E767F-960E-4199-BA8E-B6FEA657F559}">
      <dsp:nvSpPr>
        <dsp:cNvPr id="0" name=""/>
        <dsp:cNvSpPr/>
      </dsp:nvSpPr>
      <dsp:spPr>
        <a:xfrm>
          <a:off x="2382364" y="2481"/>
          <a:ext cx="9529459" cy="1088691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898" tIns="276528" rIns="184898" bIns="276528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Continue to work with families to understand your needs including more families who are hard to reach.</a:t>
          </a:r>
        </a:p>
      </dsp:txBody>
      <dsp:txXfrm>
        <a:off x="2382364" y="2481"/>
        <a:ext cx="9529459" cy="1088691"/>
      </dsp:txXfrm>
    </dsp:sp>
    <dsp:sp modelId="{A6A710A0-874E-4B6D-A1DB-E75EC368A532}">
      <dsp:nvSpPr>
        <dsp:cNvPr id="0" name=""/>
        <dsp:cNvSpPr/>
      </dsp:nvSpPr>
      <dsp:spPr>
        <a:xfrm>
          <a:off x="0" y="2481"/>
          <a:ext cx="2382364" cy="1088691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 w="95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6067" tIns="107539" rIns="126067" bIns="107539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Understand needs</a:t>
          </a:r>
        </a:p>
      </dsp:txBody>
      <dsp:txXfrm>
        <a:off x="0" y="2481"/>
        <a:ext cx="2382364" cy="1088691"/>
      </dsp:txXfrm>
    </dsp:sp>
    <dsp:sp modelId="{B268FE8D-3901-419B-BC01-6FE9F75E8132}">
      <dsp:nvSpPr>
        <dsp:cNvPr id="0" name=""/>
        <dsp:cNvSpPr/>
      </dsp:nvSpPr>
      <dsp:spPr>
        <a:xfrm>
          <a:off x="2382364" y="1156494"/>
          <a:ext cx="9529459" cy="1088691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898" tIns="276528" rIns="184898" bIns="276528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Research what community activities exist across County Durham.</a:t>
          </a:r>
        </a:p>
      </dsp:txBody>
      <dsp:txXfrm>
        <a:off x="2382364" y="1156494"/>
        <a:ext cx="9529459" cy="1088691"/>
      </dsp:txXfrm>
    </dsp:sp>
    <dsp:sp modelId="{50D309E2-2963-4048-9B24-25F3F4F239D2}">
      <dsp:nvSpPr>
        <dsp:cNvPr id="0" name=""/>
        <dsp:cNvSpPr/>
      </dsp:nvSpPr>
      <dsp:spPr>
        <a:xfrm>
          <a:off x="0" y="1156494"/>
          <a:ext cx="2382364" cy="1088691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 w="952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6067" tIns="107539" rIns="126067" bIns="107539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Map existing provision</a:t>
          </a:r>
        </a:p>
      </dsp:txBody>
      <dsp:txXfrm>
        <a:off x="0" y="1156494"/>
        <a:ext cx="2382364" cy="1088691"/>
      </dsp:txXfrm>
    </dsp:sp>
    <dsp:sp modelId="{0C2FA1F1-0EE2-4153-8983-F4F637F9D220}">
      <dsp:nvSpPr>
        <dsp:cNvPr id="0" name=""/>
        <dsp:cNvSpPr/>
      </dsp:nvSpPr>
      <dsp:spPr>
        <a:xfrm>
          <a:off x="2382364" y="2310508"/>
          <a:ext cx="9529459" cy="1088691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898" tIns="276528" rIns="184898" bIns="276528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Strengthen our communication with families.</a:t>
          </a:r>
        </a:p>
      </dsp:txBody>
      <dsp:txXfrm>
        <a:off x="2382364" y="2310508"/>
        <a:ext cx="9529459" cy="1088691"/>
      </dsp:txXfrm>
    </dsp:sp>
    <dsp:sp modelId="{FCF29CF0-5A5F-4C11-89AD-73EEDE0C23B0}">
      <dsp:nvSpPr>
        <dsp:cNvPr id="0" name=""/>
        <dsp:cNvSpPr/>
      </dsp:nvSpPr>
      <dsp:spPr>
        <a:xfrm>
          <a:off x="0" y="2310508"/>
          <a:ext cx="2382364" cy="1088691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 w="9525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6067" tIns="107539" rIns="126067" bIns="107539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Communicate</a:t>
          </a:r>
        </a:p>
      </dsp:txBody>
      <dsp:txXfrm>
        <a:off x="0" y="2310508"/>
        <a:ext cx="2382364" cy="1088691"/>
      </dsp:txXfrm>
    </dsp:sp>
    <dsp:sp modelId="{FFF11C33-1B1B-4395-B769-5B98DDB2F461}">
      <dsp:nvSpPr>
        <dsp:cNvPr id="0" name=""/>
        <dsp:cNvSpPr/>
      </dsp:nvSpPr>
      <dsp:spPr>
        <a:xfrm>
          <a:off x="2382364" y="3464521"/>
          <a:ext cx="9529459" cy="1088691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898" tIns="276528" rIns="184898" bIns="276528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Determine what is working well for families and community provision.</a:t>
          </a:r>
        </a:p>
      </dsp:txBody>
      <dsp:txXfrm>
        <a:off x="2382364" y="3464521"/>
        <a:ext cx="9529459" cy="1088691"/>
      </dsp:txXfrm>
    </dsp:sp>
    <dsp:sp modelId="{344EF30C-24BB-48B3-96BF-1FC2FCE3D24A}">
      <dsp:nvSpPr>
        <dsp:cNvPr id="0" name=""/>
        <dsp:cNvSpPr/>
      </dsp:nvSpPr>
      <dsp:spPr>
        <a:xfrm>
          <a:off x="0" y="3464521"/>
          <a:ext cx="2382364" cy="1088691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 w="9525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6067" tIns="107539" rIns="126067" bIns="107539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What is working well</a:t>
          </a:r>
        </a:p>
      </dsp:txBody>
      <dsp:txXfrm>
        <a:off x="0" y="3464521"/>
        <a:ext cx="2382364" cy="1088691"/>
      </dsp:txXfrm>
    </dsp:sp>
    <dsp:sp modelId="{ADF33DED-1612-4946-BF20-AFBAD3B038E4}">
      <dsp:nvSpPr>
        <dsp:cNvPr id="0" name=""/>
        <dsp:cNvSpPr/>
      </dsp:nvSpPr>
      <dsp:spPr>
        <a:xfrm>
          <a:off x="2382364" y="4618534"/>
          <a:ext cx="9529459" cy="1088691"/>
        </a:xfrm>
        <a:prstGeom prst="rect">
          <a:avLst/>
        </a:prstGeom>
        <a:solidFill>
          <a:schemeClr val="accent6">
            <a:tint val="40000"/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6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898" tIns="276528" rIns="184898" bIns="276528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Understand barriers to access and gaps and remove.</a:t>
          </a:r>
        </a:p>
      </dsp:txBody>
      <dsp:txXfrm>
        <a:off x="2382364" y="4618534"/>
        <a:ext cx="9529459" cy="1088691"/>
      </dsp:txXfrm>
    </dsp:sp>
    <dsp:sp modelId="{6D6412FD-BFB3-425C-9949-EA3C21AE9931}">
      <dsp:nvSpPr>
        <dsp:cNvPr id="0" name=""/>
        <dsp:cNvSpPr/>
      </dsp:nvSpPr>
      <dsp:spPr>
        <a:xfrm>
          <a:off x="0" y="4618534"/>
          <a:ext cx="2382364" cy="1088691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 w="9525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6067" tIns="107539" rIns="126067" bIns="107539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What are the barriers</a:t>
          </a:r>
        </a:p>
      </dsp:txBody>
      <dsp:txXfrm>
        <a:off x="0" y="4618534"/>
        <a:ext cx="2382364" cy="108869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057C53-5C32-4DFF-BA11-48188A9314DB}">
      <dsp:nvSpPr>
        <dsp:cNvPr id="0" name=""/>
        <dsp:cNvSpPr/>
      </dsp:nvSpPr>
      <dsp:spPr>
        <a:xfrm>
          <a:off x="2328782" y="0"/>
          <a:ext cx="9315130" cy="2026347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 w="95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0739" tIns="514692" rIns="180739" bIns="514692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 dirty="0"/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Reduce the number of families unable to access.  But, for those who cannot, co-produce solutions and commission an offer to meet their needs without having an assessment.</a:t>
          </a:r>
          <a:endParaRPr lang="en-US" sz="2000" kern="1200" dirty="0"/>
        </a:p>
      </dsp:txBody>
      <dsp:txXfrm>
        <a:off x="2328782" y="0"/>
        <a:ext cx="9315130" cy="2026347"/>
      </dsp:txXfrm>
    </dsp:sp>
    <dsp:sp modelId="{079368F7-40AA-4201-8CB0-2B63D112EA70}">
      <dsp:nvSpPr>
        <dsp:cNvPr id="0" name=""/>
        <dsp:cNvSpPr/>
      </dsp:nvSpPr>
      <dsp:spPr>
        <a:xfrm>
          <a:off x="0" y="1976"/>
          <a:ext cx="2328782" cy="202634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231" tIns="200158" rIns="123231" bIns="200158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Reduce families unable to access</a:t>
          </a:r>
        </a:p>
      </dsp:txBody>
      <dsp:txXfrm>
        <a:off x="0" y="1976"/>
        <a:ext cx="2328782" cy="2026347"/>
      </dsp:txXfrm>
    </dsp:sp>
    <dsp:sp modelId="{40D53D18-E465-4CB4-B315-7BF6323F8335}">
      <dsp:nvSpPr>
        <dsp:cNvPr id="0" name=""/>
        <dsp:cNvSpPr/>
      </dsp:nvSpPr>
      <dsp:spPr>
        <a:xfrm>
          <a:off x="2328782" y="2149905"/>
          <a:ext cx="9315130" cy="2026347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 w="952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0739" tIns="514692" rIns="180739" bIns="514692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 dirty="0"/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Continue to review what we are doing together.</a:t>
          </a:r>
          <a:endParaRPr lang="en-GB" sz="2000" kern="1200" dirty="0"/>
        </a:p>
      </dsp:txBody>
      <dsp:txXfrm>
        <a:off x="2328782" y="2149905"/>
        <a:ext cx="9315130" cy="2026347"/>
      </dsp:txXfrm>
    </dsp:sp>
    <dsp:sp modelId="{390C9B4E-5FCF-490B-B77F-FBB21152FB0C}">
      <dsp:nvSpPr>
        <dsp:cNvPr id="0" name=""/>
        <dsp:cNvSpPr/>
      </dsp:nvSpPr>
      <dsp:spPr>
        <a:xfrm>
          <a:off x="0" y="2138801"/>
          <a:ext cx="2328782" cy="202634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231" tIns="200158" rIns="123231" bIns="200158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Ongoing review</a:t>
          </a:r>
        </a:p>
      </dsp:txBody>
      <dsp:txXfrm>
        <a:off x="0" y="2138801"/>
        <a:ext cx="2328782" cy="2026347"/>
      </dsp:txXfrm>
    </dsp:sp>
    <dsp:sp modelId="{C55BC8D8-74DE-477F-82FB-E903257F1495}">
      <dsp:nvSpPr>
        <dsp:cNvPr id="0" name=""/>
        <dsp:cNvSpPr/>
      </dsp:nvSpPr>
      <dsp:spPr>
        <a:xfrm>
          <a:off x="2328782" y="4297834"/>
          <a:ext cx="9315130" cy="2026347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 w="9525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0739" tIns="514692" rIns="180739" bIns="514692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 dirty="0"/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For those families who require specialist support we will work with families and social work teams to understand quality and commission support in line with statutory assessments.</a:t>
          </a:r>
          <a:endParaRPr lang="en-GB" sz="2000" kern="1200" dirty="0"/>
        </a:p>
      </dsp:txBody>
      <dsp:txXfrm>
        <a:off x="2328782" y="4297834"/>
        <a:ext cx="9315130" cy="2026347"/>
      </dsp:txXfrm>
    </dsp:sp>
    <dsp:sp modelId="{085C2EDF-F9E0-4EEC-B488-34CAC0A436DE}">
      <dsp:nvSpPr>
        <dsp:cNvPr id="0" name=""/>
        <dsp:cNvSpPr/>
      </dsp:nvSpPr>
      <dsp:spPr>
        <a:xfrm>
          <a:off x="0" y="4297834"/>
          <a:ext cx="2328782" cy="202634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231" tIns="200158" rIns="123231" bIns="200158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The right specialist support</a:t>
          </a:r>
        </a:p>
      </dsp:txBody>
      <dsp:txXfrm>
        <a:off x="0" y="4297834"/>
        <a:ext cx="2328782" cy="20263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6/7/layout/VerticalSolidActionList">
  <dgm:title val="Vertical Solid Action List"/>
  <dgm:desc val="Use to show non-sequential or grouped lists of information. Works well with large amounts of text. All text has the same level of emphasis, and direction is not implied."/>
  <dgm:catLst>
    <dgm:cat type="list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  <dgm:pt modelId="5">
          <dgm:prSet phldr="1"/>
        </dgm:pt>
        <dgm:pt modelId="5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7" srcId="0" destId="4" srcOrd="3" destOrd="0"/>
        <dgm:cxn modelId="8" srcId="0" destId="5" srcOrd="4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  <dgm:cxn modelId="53" srcId="5" destId="5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6"/>
      <dgm:constr type="primFontSz" for="des" forName="parentText" op="equ" val="28"/>
      <dgm:constr type="primFontSz" for="des" forName="descendantText" refType="primFontSz" refFor="des" refForName="parentText" op="lte" fact="0.82"/>
      <dgm:constr type="primFontSz" for="des" forName="parentText" refType="primFontSz" refFor="des" refForName="descendantText" op="lte" fact="1.25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2"/>
          <dgm:constr type="w" for="ch" forName="descendantText" refType="w" fact="0.8"/>
          <dgm:constr type="h" for="ch" forName="parentText" refType="h"/>
          <dgm:constr type="h" for="ch" forName="descendantText" refType="h" refFor="ch" refForName="parentText"/>
        </dgm:constrLst>
        <dgm:ruleLst/>
        <dgm:layoutNode name="parentText" styleLbl="alignNode1">
          <dgm:varLst>
            <dgm:chMax val="1"/>
            <dgm:bulletEnabled/>
          </dgm:varLst>
          <dgm:alg type="tx"/>
          <dgm:shape xmlns:r="http://schemas.openxmlformats.org/officeDocument/2006/relationships" type="rect" r:blip="" zOrderOff="3">
            <dgm:adjLst/>
          </dgm:shape>
          <dgm:presOf axis="self" ptType="node"/>
          <dgm:constrLst>
            <dgm:constr type="tMarg" refType="h" fact="0.28"/>
            <dgm:constr type="bMarg" refType="h" fact="0.28"/>
            <dgm:constr type="lMarg" refType="w" fact="0.15"/>
            <dgm:constr type="rMarg" refType="w" fact="0.15"/>
          </dgm:constrLst>
          <dgm:ruleLst>
            <dgm:rule type="primFontSz" val="15" fact="NaN" max="NaN"/>
          </dgm:ruleLst>
        </dgm:layoutNode>
        <dgm:layoutNode name="descendantText" styleLbl="alignAccFollowNode1">
          <dgm:varLst>
            <dgm:bulletEnabled/>
          </dgm:varLst>
          <dgm:alg type="tx">
            <dgm:param type="stBulletLvl" val="0"/>
            <dgm:param type="parTxLTRAlign" val="l"/>
            <dgm:param type="shpTxLTRAlignCh" val="l"/>
            <dgm:param type="parTxRTLAlign" val="r"/>
            <dgm:param type="shpTxRTLAlignCh" val="r"/>
          </dgm:alg>
          <dgm:choose name="Name10">
            <dgm:if name="Name11" func="var" arg="dir" op="equ" val="norm">
              <dgm:shape xmlns:r="http://schemas.openxmlformats.org/officeDocument/2006/relationships" type="rect" r:blip="">
                <dgm:adjLst/>
              </dgm:shape>
            </dgm:if>
            <dgm:else name="Name12">
              <dgm:shape xmlns:r="http://schemas.openxmlformats.org/officeDocument/2006/relationships" type="rect" r:blip="">
                <dgm:adjLst/>
              </dgm:shape>
            </dgm:else>
          </dgm:choose>
          <dgm:presOf axis="des" ptType="node"/>
          <dgm:constrLst>
            <dgm:constr type="primFontSz" val="24"/>
            <dgm:constr type="lMarg" refType="w" fact="0.055"/>
            <dgm:constr type="rMarg" refType="w" fact="0.055"/>
            <dgm:constr type="tMarg" refType="h" fact="0.72"/>
            <dgm:constr type="bMarg" refType="h" fact="0.72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6/7/layout/VerticalHollowActionList">
  <dgm:title val="Vertical Hollow Action List"/>
  <dgm:desc val="Use to show non-sequential or grouped lists of information. Works well with large amounts of text. All text has the same level of emphasis, and direction is not implied."/>
  <dgm:catLst>
    <dgm:cat type="list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  <dgm:pt modelId="5">
          <dgm:prSet phldr="1"/>
        </dgm:pt>
        <dgm:pt modelId="5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7" srcId="0" destId="4" srcOrd="3" destOrd="0"/>
        <dgm:cxn modelId="8" srcId="0" destId="5" srcOrd="4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  <dgm:cxn modelId="53" srcId="5" destId="5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6"/>
      <dgm:constr type="primFontSz" for="des" forName="parentText" op="equ" val="28"/>
      <dgm:constr type="primFontSz" for="des" forName="descendantText" refType="primFontSz" refFor="des" refForName="parentText" op="lte" fact="0.82"/>
      <dgm:constr type="primFontSz" for="des" forName="parentText" refType="primFontSz" refFor="des" refForName="descendantText" op="lte" fact="1.25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2"/>
          <dgm:constr type="w" for="ch" forName="descendantText" refType="w" fact="0.8"/>
          <dgm:constr type="h" for="ch" forName="parentText" refType="h"/>
          <dgm:constr type="h" for="ch" forName="descendantText" refType="h" refFor="ch" refForName="parentText"/>
        </dgm:constrLst>
        <dgm:ruleLst/>
        <dgm:layoutNode name="parentText" styleLbl="solidFgAcc1">
          <dgm:varLst>
            <dgm:chMax val="1"/>
            <dgm:bulletEnabled/>
          </dgm:varLst>
          <dgm:alg type="tx"/>
          <dgm:shape xmlns:r="http://schemas.openxmlformats.org/officeDocument/2006/relationships" type="rect" r:blip="" zOrderOff="3">
            <dgm:adjLst/>
          </dgm:shape>
          <dgm:presOf axis="self" ptType="node"/>
          <dgm:constrLst>
            <dgm:constr type="tMarg" refType="h" fact="0.28"/>
            <dgm:constr type="bMarg" refType="h" fact="0.28"/>
            <dgm:constr type="lMarg" refType="w" fact="0.15"/>
            <dgm:constr type="rMarg" refType="w" fact="0.15"/>
          </dgm:constrLst>
          <dgm:ruleLst>
            <dgm:rule type="primFontSz" val="15" fact="NaN" max="NaN"/>
          </dgm:ruleLst>
        </dgm:layoutNode>
        <dgm:layoutNode name="descendantText" styleLbl="alignNode1">
          <dgm:varLst>
            <dgm:bulletEnabled/>
          </dgm:varLst>
          <dgm:alg type="tx">
            <dgm:param type="stBulletLvl" val="0"/>
            <dgm:param type="parTxLTRAlign" val="l"/>
            <dgm:param type="shpTxLTRAlignCh" val="l"/>
            <dgm:param type="parTxRTLAlign" val="r"/>
            <dgm:param type="shpTxRTLAlignCh" val="r"/>
          </dgm:alg>
          <dgm:choose name="Name10">
            <dgm:if name="Name11" func="var" arg="dir" op="equ" val="norm">
              <dgm:shape xmlns:r="http://schemas.openxmlformats.org/officeDocument/2006/relationships" type="rect" r:blip="">
                <dgm:adjLst/>
              </dgm:shape>
            </dgm:if>
            <dgm:else name="Name12">
              <dgm:shape xmlns:r="http://schemas.openxmlformats.org/officeDocument/2006/relationships" type="rect" r:blip="">
                <dgm:adjLst/>
              </dgm:shape>
            </dgm:else>
          </dgm:choose>
          <dgm:presOf axis="des" ptType="node"/>
          <dgm:constrLst>
            <dgm:constr type="primFontSz" val="24"/>
            <dgm:constr type="lMarg" refType="w" fact="0.055"/>
            <dgm:constr type="rMarg" refType="w" fact="0.055"/>
            <dgm:constr type="tMarg" refType="h" fact="0.72"/>
            <dgm:constr type="bMarg" refType="h" fact="0.72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CFB98E-9316-49A3-B77D-6FAEAD74FAD6}" type="datetimeFigureOut">
              <a:rPr lang="en-GB" smtClean="0"/>
              <a:t>22/11/2022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DEF895-0634-498B-80BE-8A8BBFDF0B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2763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DEF895-0634-498B-80BE-8A8BBFDF0B4D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69078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DEF895-0634-498B-80BE-8A8BBFDF0B4D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75076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DEF895-0634-498B-80BE-8A8BBFDF0B4D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21303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71984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7067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8435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11/22/2022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36274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11/22/2022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9379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11/22/2022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5346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11/22/2022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85031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11/22/2022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513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97602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30642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32681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38386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43550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11/22/2022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03753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11/22/2022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34731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11/22/2022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04686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48927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7.jp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6.jp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11/22/2022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B11B2DA-1AB5-4B65-A509-B965611CBF83}"/>
              </a:ext>
            </a:extLst>
          </p:cNvPr>
          <p:cNvPicPr>
            <a:picLocks noChangeAspect="1"/>
          </p:cNvPicPr>
          <p:nvPr userDrawn="1"/>
        </p:nvPicPr>
        <p:blipFill>
          <a:blip r:embed="rId23"/>
          <a:srcRect/>
          <a:stretch/>
        </p:blipFill>
        <p:spPr>
          <a:xfrm>
            <a:off x="6" y="5916257"/>
            <a:ext cx="12191976" cy="1028239"/>
          </a:xfrm>
          <a:prstGeom prst="rect">
            <a:avLst/>
          </a:prstGeom>
        </p:spPr>
      </p:pic>
      <p:pic>
        <p:nvPicPr>
          <p:cNvPr id="15" name="Picture 14" descr="A picture containing drawing, food, plate&#10;&#10;Description automatically generated">
            <a:extLst>
              <a:ext uri="{FF2B5EF4-FFF2-40B4-BE49-F238E27FC236}">
                <a16:creationId xmlns:a16="http://schemas.microsoft.com/office/drawing/2014/main" id="{48837B6E-93BD-46DB-BA77-8FF55B99998C}"/>
              </a:ext>
            </a:extLst>
          </p:cNvPr>
          <p:cNvPicPr>
            <a:picLocks noChangeAspect="1"/>
          </p:cNvPicPr>
          <p:nvPr userDrawn="1"/>
        </p:nvPicPr>
        <p:blipFill>
          <a:blip r:embed="rId24"/>
          <a:stretch>
            <a:fillRect/>
          </a:stretch>
        </p:blipFill>
        <p:spPr>
          <a:xfrm>
            <a:off x="8702566" y="574710"/>
            <a:ext cx="3023996" cy="499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67911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  <p:sldLayoutId id="2147483761" r:id="rId12"/>
    <p:sldLayoutId id="2147483762" r:id="rId13"/>
    <p:sldLayoutId id="2147483763" r:id="rId14"/>
    <p:sldLayoutId id="2147483764" r:id="rId15"/>
    <p:sldLayoutId id="2147483765" r:id="rId16"/>
    <p:sldLayoutId id="214748376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pngall.com/stress-png/download/37292" TargetMode="External"/><Relationship Id="rId5" Type="http://schemas.openxmlformats.org/officeDocument/2006/relationships/image" Target="../media/image13.png"/><Relationship Id="rId4" Type="http://schemas.openxmlformats.org/officeDocument/2006/relationships/hyperlink" Target="https://www.publicdomainpictures.net/en/view-image.php?image=384745&amp;picture=exhausted-employee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hyperlink" Target="https://gsouto-digitalteacher.blogspot.com/2015/04/education-international-day-of-sport.html" TargetMode="External"/><Relationship Id="rId7" Type="http://schemas.openxmlformats.org/officeDocument/2006/relationships/hyperlink" Target="https://pixabay.com/en/kids-friend-circle-the-group-2758831/" TargetMode="External"/><Relationship Id="rId12" Type="http://schemas.openxmlformats.org/officeDocument/2006/relationships/hyperlink" Target="https://creativecommons.org/licenses/by-nc-nd/3.0/" TargetMode="External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g"/><Relationship Id="rId11" Type="http://schemas.openxmlformats.org/officeDocument/2006/relationships/hyperlink" Target="https://pixabay.com/en/kite-boy-kid-children-play-flying-2521627/" TargetMode="External"/><Relationship Id="rId5" Type="http://schemas.openxmlformats.org/officeDocument/2006/relationships/hyperlink" Target="https://freesvg.org/comic-boy-playing-football-vector-image" TargetMode="External"/><Relationship Id="rId10" Type="http://schemas.openxmlformats.org/officeDocument/2006/relationships/image" Target="../media/image18.png"/><Relationship Id="rId4" Type="http://schemas.openxmlformats.org/officeDocument/2006/relationships/image" Target="../media/image15.png"/><Relationship Id="rId9" Type="http://schemas.openxmlformats.org/officeDocument/2006/relationships/hyperlink" Target="http://todossomosigualeseducacionespecial.blogspot.com/2016/04/que-es-la-educacion-especial-la.html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ngall.com/childhood-png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3" Type="http://schemas.openxmlformats.org/officeDocument/2006/relationships/image" Target="../media/image20.png"/><Relationship Id="rId7" Type="http://schemas.openxmlformats.org/officeDocument/2006/relationships/diagramData" Target="../diagrams/data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ixabay.com/illustrations/information-info-message-embassy-1015297/" TargetMode="External"/><Relationship Id="rId11" Type="http://schemas.microsoft.com/office/2007/relationships/diagramDrawing" Target="../diagrams/drawing1.xml"/><Relationship Id="rId5" Type="http://schemas.openxmlformats.org/officeDocument/2006/relationships/image" Target="../media/image21.jpg"/><Relationship Id="rId10" Type="http://schemas.openxmlformats.org/officeDocument/2006/relationships/diagramColors" Target="../diagrams/colors1.xml"/><Relationship Id="rId4" Type="http://schemas.openxmlformats.org/officeDocument/2006/relationships/hyperlink" Target="https://courses.lumenlearning.com/wm-retailmanagement/chapter/information-management-system-and-sales/" TargetMode="External"/><Relationship Id="rId9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genealogybyginger.blogspot.com/2011/06/fgs-conference-free-kids-camp.html" TargetMode="External"/><Relationship Id="rId13" Type="http://schemas.microsoft.com/office/2007/relationships/diagramDrawing" Target="../diagrams/drawing2.xml"/><Relationship Id="rId3" Type="http://schemas.openxmlformats.org/officeDocument/2006/relationships/image" Target="../media/image22.jpg"/><Relationship Id="rId7" Type="http://schemas.openxmlformats.org/officeDocument/2006/relationships/image" Target="../media/image24.gif"/><Relationship Id="rId12" Type="http://schemas.openxmlformats.org/officeDocument/2006/relationships/diagramColors" Target="../diagrams/colors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mylittlepencilcase.blogspot.com/2011/11/childrens-rights.html" TargetMode="External"/><Relationship Id="rId11" Type="http://schemas.openxmlformats.org/officeDocument/2006/relationships/diagramQuickStyle" Target="../diagrams/quickStyle2.xml"/><Relationship Id="rId5" Type="http://schemas.openxmlformats.org/officeDocument/2006/relationships/image" Target="../media/image23.png"/><Relationship Id="rId15" Type="http://schemas.openxmlformats.org/officeDocument/2006/relationships/hyperlink" Target="https://creativecommons.org/licenses/by-nc-sa/3.0/" TargetMode="External"/><Relationship Id="rId10" Type="http://schemas.openxmlformats.org/officeDocument/2006/relationships/diagramLayout" Target="../diagrams/layout2.xml"/><Relationship Id="rId4" Type="http://schemas.openxmlformats.org/officeDocument/2006/relationships/hyperlink" Target="https://archivo.juventudfuenla.com/?p=10515" TargetMode="External"/><Relationship Id="rId9" Type="http://schemas.openxmlformats.org/officeDocument/2006/relationships/diagramData" Target="../diagrams/data2.xml"/><Relationship Id="rId14" Type="http://schemas.openxmlformats.org/officeDocument/2006/relationships/hyperlink" Target="https://creativecommons.org/licenses/by-sa/3.0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teamwork-success-strategy-854999/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orientacionandujar.es/2013/08/05/13-tecnicas-de-trabajo-cooperativo/" TargetMode="External"/><Relationship Id="rId4" Type="http://schemas.openxmlformats.org/officeDocument/2006/relationships/image" Target="../media/image27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hyperlink" Target="mailto:shortbreakssolutions@durham.gov.uk" TargetMode="External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ixabay.com/fr/infos-l-information-aider-ic%C3%B4ne-147927/" TargetMode="External"/><Relationship Id="rId5" Type="http://schemas.openxmlformats.org/officeDocument/2006/relationships/image" Target="../media/image30.png"/><Relationship Id="rId4" Type="http://schemas.openxmlformats.org/officeDocument/2006/relationships/hyperlink" Target="https://pixabay.com/en/telephone-phone-old-ringing-red-15819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AEEF2CC1-3987-4394-AEC3-510BF5060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0" y="82194"/>
            <a:ext cx="8425951" cy="575090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30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br>
              <a:rPr lang="en-US" sz="30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30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Enabling  inclusive communities for children and young people with SEND in County Durham</a:t>
            </a:r>
            <a:br>
              <a:rPr lang="en-US" sz="30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30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3000" b="1" i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to allow short breaks from caring when needed</a:t>
            </a:r>
            <a:br>
              <a:rPr lang="en-US" sz="3000" b="1" i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US" sz="3000" b="1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39BEB00-078A-40BF-B254-A3AAAF47DFB3}"/>
              </a:ext>
            </a:extLst>
          </p:cNvPr>
          <p:cNvSpPr txBox="1"/>
          <p:nvPr/>
        </p:nvSpPr>
        <p:spPr>
          <a:xfrm>
            <a:off x="410966" y="328773"/>
            <a:ext cx="480830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500" dirty="0"/>
              <a:t>Working in partnership</a:t>
            </a:r>
          </a:p>
        </p:txBody>
      </p:sp>
    </p:spTree>
    <p:extLst>
      <p:ext uri="{BB962C8B-B14F-4D97-AF65-F5344CB8AC3E}">
        <p14:creationId xmlns:p14="http://schemas.microsoft.com/office/powerpoint/2010/main" val="3211253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person with long hair&#10;&#10;Description automatically generated with low confidence">
            <a:extLst>
              <a:ext uri="{FF2B5EF4-FFF2-40B4-BE49-F238E27FC236}">
                <a16:creationId xmlns:a16="http://schemas.microsoft.com/office/drawing/2014/main" id="{DC27B23A-B07B-4462-9942-21E5E9C1A3E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300" r="21885"/>
          <a:stretch/>
        </p:blipFill>
        <p:spPr>
          <a:xfrm>
            <a:off x="6096000" y="1990180"/>
            <a:ext cx="2410198" cy="2410198"/>
          </a:xfrm>
          <a:custGeom>
            <a:avLst/>
            <a:gdLst/>
            <a:ahLst/>
            <a:cxnLst/>
            <a:rect l="l" t="t" r="r" b="b"/>
            <a:pathLst>
              <a:path w="2849586" h="2849586">
                <a:moveTo>
                  <a:pt x="1424793" y="0"/>
                </a:moveTo>
                <a:cubicBezTo>
                  <a:pt x="2211684" y="0"/>
                  <a:pt x="2849586" y="637902"/>
                  <a:pt x="2849586" y="1424793"/>
                </a:cubicBezTo>
                <a:cubicBezTo>
                  <a:pt x="2849586" y="2211684"/>
                  <a:pt x="2211684" y="2849586"/>
                  <a:pt x="1424793" y="2849586"/>
                </a:cubicBezTo>
                <a:cubicBezTo>
                  <a:pt x="637902" y="2849586"/>
                  <a:pt x="0" y="2211684"/>
                  <a:pt x="0" y="1424793"/>
                </a:cubicBezTo>
                <a:cubicBezTo>
                  <a:pt x="0" y="637902"/>
                  <a:pt x="637902" y="0"/>
                  <a:pt x="1424793" y="0"/>
                </a:cubicBezTo>
                <a:close/>
              </a:path>
            </a:pathLst>
          </a:custGeom>
        </p:spPr>
      </p:pic>
      <p:pic>
        <p:nvPicPr>
          <p:cNvPr id="12" name="Picture 11" descr="A person wearing glasses&#10;&#10;Description automatically generated with low confidence">
            <a:extLst>
              <a:ext uri="{FF2B5EF4-FFF2-40B4-BE49-F238E27FC236}">
                <a16:creationId xmlns:a16="http://schemas.microsoft.com/office/drawing/2014/main" id="{2D5CADA3-703B-414A-9EEE-3011A46DE85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-8" b="-8"/>
          <a:stretch/>
        </p:blipFill>
        <p:spPr>
          <a:xfrm>
            <a:off x="277368" y="2013289"/>
            <a:ext cx="2410198" cy="2410198"/>
          </a:xfrm>
          <a:custGeom>
            <a:avLst/>
            <a:gdLst/>
            <a:ahLst/>
            <a:cxnLst/>
            <a:rect l="l" t="t" r="r" b="b"/>
            <a:pathLst>
              <a:path w="2849586" h="2849586">
                <a:moveTo>
                  <a:pt x="1424793" y="0"/>
                </a:moveTo>
                <a:cubicBezTo>
                  <a:pt x="2211684" y="0"/>
                  <a:pt x="2849586" y="637902"/>
                  <a:pt x="2849586" y="1424793"/>
                </a:cubicBezTo>
                <a:cubicBezTo>
                  <a:pt x="2849586" y="2211684"/>
                  <a:pt x="2211684" y="2849586"/>
                  <a:pt x="1424793" y="2849586"/>
                </a:cubicBezTo>
                <a:cubicBezTo>
                  <a:pt x="637902" y="2849586"/>
                  <a:pt x="0" y="2211684"/>
                  <a:pt x="0" y="1424793"/>
                </a:cubicBezTo>
                <a:cubicBezTo>
                  <a:pt x="0" y="637902"/>
                  <a:pt x="637902" y="0"/>
                  <a:pt x="1424793" y="0"/>
                </a:cubicBezTo>
                <a:close/>
              </a:path>
            </a:pathLst>
          </a:custGeom>
        </p:spPr>
      </p:pic>
      <p:pic>
        <p:nvPicPr>
          <p:cNvPr id="10" name="Picture 9" descr="A person with long hair&#10;&#10;Description automatically generated with low confidence">
            <a:extLst>
              <a:ext uri="{FF2B5EF4-FFF2-40B4-BE49-F238E27FC236}">
                <a16:creationId xmlns:a16="http://schemas.microsoft.com/office/drawing/2014/main" id="{E5F4E768-335D-4189-BF72-0C73B47BA00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8000" b="7000"/>
          <a:stretch/>
        </p:blipFill>
        <p:spPr>
          <a:xfrm>
            <a:off x="3136606" y="1990172"/>
            <a:ext cx="2410198" cy="2410198"/>
          </a:xfrm>
          <a:custGeom>
            <a:avLst/>
            <a:gdLst/>
            <a:ahLst/>
            <a:cxnLst/>
            <a:rect l="l" t="t" r="r" b="b"/>
            <a:pathLst>
              <a:path w="2849586" h="2849586">
                <a:moveTo>
                  <a:pt x="1424793" y="0"/>
                </a:moveTo>
                <a:cubicBezTo>
                  <a:pt x="2211684" y="0"/>
                  <a:pt x="2849586" y="637902"/>
                  <a:pt x="2849586" y="1424793"/>
                </a:cubicBezTo>
                <a:cubicBezTo>
                  <a:pt x="2849586" y="2211684"/>
                  <a:pt x="2211684" y="2849586"/>
                  <a:pt x="1424793" y="2849586"/>
                </a:cubicBezTo>
                <a:cubicBezTo>
                  <a:pt x="637902" y="2849586"/>
                  <a:pt x="0" y="2211684"/>
                  <a:pt x="0" y="1424793"/>
                </a:cubicBezTo>
                <a:cubicBezTo>
                  <a:pt x="0" y="637902"/>
                  <a:pt x="637902" y="0"/>
                  <a:pt x="1424793" y="0"/>
                </a:cubicBezTo>
                <a:close/>
              </a:path>
            </a:pathLst>
          </a:custGeom>
        </p:spPr>
      </p:pic>
      <p:pic>
        <p:nvPicPr>
          <p:cNvPr id="3" name="Picture 2" descr="A person wearing glasses&#10;&#10;Description automatically generated with medium confidence">
            <a:extLst>
              <a:ext uri="{FF2B5EF4-FFF2-40B4-BE49-F238E27FC236}">
                <a16:creationId xmlns:a16="http://schemas.microsoft.com/office/drawing/2014/main" id="{E27678CF-18DB-4EF3-AC26-AC3F9D7921D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2" b="13501"/>
          <a:stretch/>
        </p:blipFill>
        <p:spPr>
          <a:xfrm>
            <a:off x="8955238" y="1990172"/>
            <a:ext cx="2410198" cy="2410198"/>
          </a:xfrm>
          <a:custGeom>
            <a:avLst/>
            <a:gdLst/>
            <a:ahLst/>
            <a:cxnLst/>
            <a:rect l="l" t="t" r="r" b="b"/>
            <a:pathLst>
              <a:path w="2849586" h="2849586">
                <a:moveTo>
                  <a:pt x="1424793" y="0"/>
                </a:moveTo>
                <a:cubicBezTo>
                  <a:pt x="2211684" y="0"/>
                  <a:pt x="2849586" y="637902"/>
                  <a:pt x="2849586" y="1424793"/>
                </a:cubicBezTo>
                <a:cubicBezTo>
                  <a:pt x="2849586" y="2211684"/>
                  <a:pt x="2211684" y="2849586"/>
                  <a:pt x="1424793" y="2849586"/>
                </a:cubicBezTo>
                <a:cubicBezTo>
                  <a:pt x="637902" y="2849586"/>
                  <a:pt x="0" y="2211684"/>
                  <a:pt x="0" y="1424793"/>
                </a:cubicBezTo>
                <a:cubicBezTo>
                  <a:pt x="0" y="637902"/>
                  <a:pt x="637902" y="0"/>
                  <a:pt x="1424793" y="0"/>
                </a:cubicBezTo>
                <a:close/>
              </a:path>
            </a:pathLst>
          </a:cu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B31CEEE-BBA5-4A71-AD41-56790876529B}"/>
              </a:ext>
            </a:extLst>
          </p:cNvPr>
          <p:cNvSpPr txBox="1"/>
          <p:nvPr/>
        </p:nvSpPr>
        <p:spPr>
          <a:xfrm>
            <a:off x="6096000" y="4719278"/>
            <a:ext cx="2701764" cy="980259"/>
          </a:xfrm>
          <a:prstGeom prst="rect">
            <a:avLst/>
          </a:prstGeom>
          <a:solidFill>
            <a:srgbClr val="000000">
              <a:alpha val="50000"/>
            </a:srgbClr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GB" sz="2000" dirty="0">
                <a:solidFill>
                  <a:srgbClr val="FFFFFF"/>
                </a:solidFill>
              </a:rPr>
              <a:t>Danielle Pope, Short Breaks Solutions Officer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0476B00-A7F0-44D8-8AE6-E6BDA60C1482}"/>
              </a:ext>
            </a:extLst>
          </p:cNvPr>
          <p:cNvSpPr txBox="1"/>
          <p:nvPr/>
        </p:nvSpPr>
        <p:spPr>
          <a:xfrm>
            <a:off x="2903322" y="4725780"/>
            <a:ext cx="2994043" cy="980260"/>
          </a:xfrm>
          <a:prstGeom prst="rect">
            <a:avLst/>
          </a:prstGeom>
          <a:solidFill>
            <a:srgbClr val="000000">
              <a:alpha val="50000"/>
            </a:srgbClr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GB" sz="2000" dirty="0">
                <a:solidFill>
                  <a:srgbClr val="FFFFFF"/>
                </a:solidFill>
              </a:rPr>
              <a:t>Ruth Pope, Enabling Inclusive Communities Co-Ordinator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BD45819-2035-4119-BF41-94F4E6BF3FEF}"/>
              </a:ext>
            </a:extLst>
          </p:cNvPr>
          <p:cNvSpPr txBox="1"/>
          <p:nvPr/>
        </p:nvSpPr>
        <p:spPr>
          <a:xfrm>
            <a:off x="408987" y="4834426"/>
            <a:ext cx="2146959" cy="749961"/>
          </a:xfrm>
          <a:prstGeom prst="rect">
            <a:avLst/>
          </a:prstGeom>
          <a:solidFill>
            <a:srgbClr val="000000">
              <a:alpha val="50000"/>
            </a:srgbClr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GB" sz="2000" dirty="0">
                <a:solidFill>
                  <a:srgbClr val="FFFFFF"/>
                </a:solidFill>
              </a:rPr>
              <a:t>Lyndsey Dunn, Project Lead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2B66494-21F5-4711-90DB-5F9A4E8D483D}"/>
              </a:ext>
            </a:extLst>
          </p:cNvPr>
          <p:cNvSpPr txBox="1"/>
          <p:nvPr/>
        </p:nvSpPr>
        <p:spPr>
          <a:xfrm>
            <a:off x="9218477" y="4834425"/>
            <a:ext cx="2146959" cy="749961"/>
          </a:xfrm>
          <a:prstGeom prst="rect">
            <a:avLst/>
          </a:prstGeom>
          <a:solidFill>
            <a:srgbClr val="000000">
              <a:alpha val="50000"/>
            </a:srgbClr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GB" sz="2000" dirty="0">
                <a:solidFill>
                  <a:srgbClr val="FFFFFF"/>
                </a:solidFill>
              </a:rPr>
              <a:t>Sara Rawle – Parent / carer lead</a:t>
            </a:r>
          </a:p>
        </p:txBody>
      </p:sp>
    </p:spTree>
    <p:extLst>
      <p:ext uri="{BB962C8B-B14F-4D97-AF65-F5344CB8AC3E}">
        <p14:creationId xmlns:p14="http://schemas.microsoft.com/office/powerpoint/2010/main" val="41466764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icon&#10;&#10;Description automatically generated">
            <a:extLst>
              <a:ext uri="{FF2B5EF4-FFF2-40B4-BE49-F238E27FC236}">
                <a16:creationId xmlns:a16="http://schemas.microsoft.com/office/drawing/2014/main" id="{FB868E6D-BD72-4502-9889-E4C42C37A7F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2238" r="16163"/>
          <a:stretch/>
        </p:blipFill>
        <p:spPr>
          <a:xfrm>
            <a:off x="3132160" y="1021"/>
            <a:ext cx="9059839" cy="6855958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C5091ED6-0974-7643-BFF5-274A829455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13503" y="735198"/>
            <a:ext cx="6014788" cy="5613991"/>
          </a:xfrm>
        </p:spPr>
        <p:txBody>
          <a:bodyPr anchor="b">
            <a:normAutofit/>
          </a:bodyPr>
          <a:lstStyle/>
          <a:p>
            <a:pPr algn="l"/>
            <a:r>
              <a:rPr lang="en-US" sz="4000" b="1" dirty="0"/>
              <a:t>We want:</a:t>
            </a:r>
            <a:br>
              <a:rPr lang="en-US" sz="4000" b="1" dirty="0"/>
            </a:br>
            <a:br>
              <a:rPr lang="en-US" sz="4000" b="1" dirty="0"/>
            </a:br>
            <a:r>
              <a:rPr lang="en-US" sz="4000" b="1" dirty="0"/>
              <a:t>Parent/ </a:t>
            </a:r>
            <a:r>
              <a:rPr lang="en-US" sz="4000" b="1" dirty="0" err="1"/>
              <a:t>carers</a:t>
            </a:r>
            <a:r>
              <a:rPr lang="en-US" sz="4000" b="1" dirty="0"/>
              <a:t> of children/young people with SEN/D to be able to have a short break from caring when needed.</a:t>
            </a:r>
            <a:b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600" dirty="0"/>
          </a:p>
        </p:txBody>
      </p:sp>
      <p:pic>
        <p:nvPicPr>
          <p:cNvPr id="3" name="Picture 2" descr="A picture containing doll, toy, vector graphics&#10;&#10;Description automatically generated">
            <a:extLst>
              <a:ext uri="{FF2B5EF4-FFF2-40B4-BE49-F238E27FC236}">
                <a16:creationId xmlns:a16="http://schemas.microsoft.com/office/drawing/2014/main" id="{96DBE397-402F-42A0-940D-2353787C838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rcRect l="13702" r="12525" b="2"/>
          <a:stretch/>
        </p:blipFill>
        <p:spPr>
          <a:xfrm>
            <a:off x="1" y="2"/>
            <a:ext cx="6095695" cy="6857997"/>
          </a:xfrm>
          <a:custGeom>
            <a:avLst/>
            <a:gdLst/>
            <a:ahLst/>
            <a:cxnLst/>
            <a:rect l="l" t="t" r="r" b="b"/>
            <a:pathLst>
              <a:path w="6095695" h="6857997">
                <a:moveTo>
                  <a:pt x="3435036" y="0"/>
                </a:moveTo>
                <a:lnTo>
                  <a:pt x="4198562" y="0"/>
                </a:lnTo>
                <a:lnTo>
                  <a:pt x="4365987" y="128761"/>
                </a:lnTo>
                <a:cubicBezTo>
                  <a:pt x="5422363" y="981944"/>
                  <a:pt x="6095695" y="2273123"/>
                  <a:pt x="6095695" y="3718209"/>
                </a:cubicBezTo>
                <a:cubicBezTo>
                  <a:pt x="6095695" y="4922447"/>
                  <a:pt x="5628104" y="6019805"/>
                  <a:pt x="4860911" y="6845880"/>
                </a:cubicBezTo>
                <a:lnTo>
                  <a:pt x="4849107" y="6857997"/>
                </a:lnTo>
                <a:lnTo>
                  <a:pt x="4253869" y="6857997"/>
                </a:lnTo>
                <a:lnTo>
                  <a:pt x="4409441" y="6719623"/>
                </a:lnTo>
                <a:cubicBezTo>
                  <a:pt x="5194330" y="5951494"/>
                  <a:pt x="5679794" y="4890334"/>
                  <a:pt x="5679794" y="3718209"/>
                </a:cubicBezTo>
                <a:cubicBezTo>
                  <a:pt x="5679794" y="2179795"/>
                  <a:pt x="4843506" y="832535"/>
                  <a:pt x="3591563" y="88079"/>
                </a:cubicBezTo>
                <a:close/>
                <a:moveTo>
                  <a:pt x="0" y="0"/>
                </a:moveTo>
                <a:lnTo>
                  <a:pt x="3177466" y="0"/>
                </a:lnTo>
                <a:lnTo>
                  <a:pt x="3353291" y="88129"/>
                </a:lnTo>
                <a:cubicBezTo>
                  <a:pt x="4668281" y="787221"/>
                  <a:pt x="5560965" y="2150692"/>
                  <a:pt x="5560965" y="3718209"/>
                </a:cubicBezTo>
                <a:cubicBezTo>
                  <a:pt x="5560965" y="4858221"/>
                  <a:pt x="5088802" y="5890308"/>
                  <a:pt x="4325417" y="6637392"/>
                </a:cubicBezTo>
                <a:lnTo>
                  <a:pt x="4077394" y="6857997"/>
                </a:lnTo>
                <a:lnTo>
                  <a:pt x="0" y="6857997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349891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F3A2D61B-7829-4958-94D5-D0429B92CF4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r="7132" b="-1"/>
          <a:stretch/>
        </p:blipFill>
        <p:spPr>
          <a:xfrm>
            <a:off x="20" y="1021"/>
            <a:ext cx="12191980" cy="685595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6FD14E6-0F30-4F47-A0BB-0E0AE4E01C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098" y="1396289"/>
            <a:ext cx="4624342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br>
              <a:rPr lang="en-US" sz="14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4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4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14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US" sz="14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6" name="Picture 5" descr="A picture containing text, vector graphics&#10;&#10;Description automatically generated">
            <a:extLst>
              <a:ext uri="{FF2B5EF4-FFF2-40B4-BE49-F238E27FC236}">
                <a16:creationId xmlns:a16="http://schemas.microsoft.com/office/drawing/2014/main" id="{74533FB4-AD2A-40A4-AE81-E5F3216C9D1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r="-2" b="-2"/>
          <a:stretch/>
        </p:blipFill>
        <p:spPr>
          <a:xfrm>
            <a:off x="5680087" y="361702"/>
            <a:ext cx="1691640" cy="1691640"/>
          </a:xfrm>
          <a:custGeom>
            <a:avLst/>
            <a:gdLst/>
            <a:ahLst/>
            <a:cxnLst/>
            <a:rect l="l" t="t" r="r" b="b"/>
            <a:pathLst>
              <a:path w="1956816" h="1956816">
                <a:moveTo>
                  <a:pt x="978408" y="0"/>
                </a:moveTo>
                <a:cubicBezTo>
                  <a:pt x="1518768" y="0"/>
                  <a:pt x="1956816" y="438048"/>
                  <a:pt x="1956816" y="978408"/>
                </a:cubicBezTo>
                <a:cubicBezTo>
                  <a:pt x="1956816" y="1518768"/>
                  <a:pt x="1518768" y="1956816"/>
                  <a:pt x="978408" y="1956816"/>
                </a:cubicBezTo>
                <a:cubicBezTo>
                  <a:pt x="438048" y="1956816"/>
                  <a:pt x="0" y="1518768"/>
                  <a:pt x="0" y="978408"/>
                </a:cubicBezTo>
                <a:cubicBezTo>
                  <a:pt x="0" y="438048"/>
                  <a:pt x="438048" y="0"/>
                  <a:pt x="978408" y="0"/>
                </a:cubicBezTo>
                <a:close/>
              </a:path>
            </a:pathLst>
          </a:cu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AAD897D-62D5-4B9F-8F14-61F00A34E216}"/>
              </a:ext>
            </a:extLst>
          </p:cNvPr>
          <p:cNvSpPr txBox="1"/>
          <p:nvPr/>
        </p:nvSpPr>
        <p:spPr>
          <a:xfrm>
            <a:off x="204161" y="867140"/>
            <a:ext cx="5531765" cy="359853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100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4300" b="1" dirty="0"/>
              <a:t>We want: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4300" b="1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4300" b="1" dirty="0"/>
              <a:t>Opportunities that enable children and young people with disabilities to access their local community.</a:t>
            </a:r>
          </a:p>
        </p:txBody>
      </p:sp>
      <p:pic>
        <p:nvPicPr>
          <p:cNvPr id="8" name="Picture 7" descr="A picture containing circle&#10;&#10;Description automatically generated">
            <a:extLst>
              <a:ext uri="{FF2B5EF4-FFF2-40B4-BE49-F238E27FC236}">
                <a16:creationId xmlns:a16="http://schemas.microsoft.com/office/drawing/2014/main" id="{9BD79865-A620-432A-99D0-B0226328BE7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rcRect/>
          <a:stretch/>
        </p:blipFill>
        <p:spPr>
          <a:xfrm>
            <a:off x="5838252" y="2722161"/>
            <a:ext cx="2743200" cy="2743200"/>
          </a:xfrm>
          <a:custGeom>
            <a:avLst/>
            <a:gdLst/>
            <a:ahLst/>
            <a:cxnLst/>
            <a:rect l="l" t="t" r="r" b="b"/>
            <a:pathLst>
              <a:path w="2834640" h="2834640">
                <a:moveTo>
                  <a:pt x="1417320" y="0"/>
                </a:moveTo>
                <a:cubicBezTo>
                  <a:pt x="2200084" y="0"/>
                  <a:pt x="2834640" y="634556"/>
                  <a:pt x="2834640" y="1417320"/>
                </a:cubicBezTo>
                <a:cubicBezTo>
                  <a:pt x="2834640" y="2200084"/>
                  <a:pt x="2200084" y="2834640"/>
                  <a:pt x="1417320" y="2834640"/>
                </a:cubicBezTo>
                <a:cubicBezTo>
                  <a:pt x="634556" y="2834640"/>
                  <a:pt x="0" y="2200084"/>
                  <a:pt x="0" y="1417320"/>
                </a:cubicBezTo>
                <a:cubicBezTo>
                  <a:pt x="0" y="634556"/>
                  <a:pt x="634556" y="0"/>
                  <a:pt x="1417320" y="0"/>
                </a:cubicBezTo>
                <a:close/>
              </a:path>
            </a:pathLst>
          </a:custGeom>
        </p:spPr>
      </p:pic>
      <p:pic>
        <p:nvPicPr>
          <p:cNvPr id="15" name="Picture 14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4C098599-0E2F-444E-9605-470BA85DB024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837473B0-CC2E-450A-ABE3-18F120FF3D39}">
                <a1611:picAttrSrcUrl xmlns:a1611="http://schemas.microsoft.com/office/drawing/2016/11/main" r:id="rId9"/>
              </a:ext>
            </a:extLst>
          </a:blip>
          <a:srcRect l="31324" r="40056"/>
          <a:stretch/>
        </p:blipFill>
        <p:spPr>
          <a:xfrm>
            <a:off x="8278624" y="2"/>
            <a:ext cx="3913376" cy="3281569"/>
          </a:xfrm>
          <a:custGeom>
            <a:avLst/>
            <a:gdLst/>
            <a:ahLst/>
            <a:cxnLst/>
            <a:rect l="l" t="t" r="r" b="b"/>
            <a:pathLst>
              <a:path w="3913376" h="3281569">
                <a:moveTo>
                  <a:pt x="267865" y="0"/>
                </a:moveTo>
                <a:lnTo>
                  <a:pt x="3913376" y="0"/>
                </a:lnTo>
                <a:lnTo>
                  <a:pt x="3913376" y="2499938"/>
                </a:lnTo>
                <a:lnTo>
                  <a:pt x="3794714" y="2630499"/>
                </a:lnTo>
                <a:cubicBezTo>
                  <a:pt x="3392450" y="3032763"/>
                  <a:pt x="2836727" y="3281569"/>
                  <a:pt x="2222892" y="3281569"/>
                </a:cubicBezTo>
                <a:cubicBezTo>
                  <a:pt x="995223" y="3281569"/>
                  <a:pt x="0" y="2286346"/>
                  <a:pt x="0" y="1058677"/>
                </a:cubicBezTo>
                <a:cubicBezTo>
                  <a:pt x="0" y="751760"/>
                  <a:pt x="62202" y="459370"/>
                  <a:pt x="174686" y="193427"/>
                </a:cubicBezTo>
                <a:close/>
              </a:path>
            </a:pathLst>
          </a:custGeom>
        </p:spPr>
      </p:pic>
      <p:pic>
        <p:nvPicPr>
          <p:cNvPr id="23" name="Picture 22" descr="A child flying a kite&#10;&#10;Description automatically generated with medium confidence">
            <a:extLst>
              <a:ext uri="{FF2B5EF4-FFF2-40B4-BE49-F238E27FC236}">
                <a16:creationId xmlns:a16="http://schemas.microsoft.com/office/drawing/2014/main" id="{520D0D62-1301-48AF-A602-70BEEC8B25B7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837473B0-CC2E-450A-ABE3-18F120FF3D39}">
                <a1611:picAttrSrcUrl xmlns:a1611="http://schemas.microsoft.com/office/drawing/2016/11/main" r:id="rId11"/>
              </a:ext>
            </a:extLst>
          </a:blip>
          <a:srcRect r="-4" b="14230"/>
          <a:stretch/>
        </p:blipFill>
        <p:spPr>
          <a:xfrm>
            <a:off x="9009416" y="4131546"/>
            <a:ext cx="3178912" cy="2726454"/>
          </a:xfrm>
          <a:custGeom>
            <a:avLst/>
            <a:gdLst/>
            <a:ahLst/>
            <a:cxnLst/>
            <a:rect l="l" t="t" r="r" b="b"/>
            <a:pathLst>
              <a:path w="3178912" h="2726454">
                <a:moveTo>
                  <a:pt x="1837818" y="0"/>
                </a:moveTo>
                <a:cubicBezTo>
                  <a:pt x="2345318" y="0"/>
                  <a:pt x="2804772" y="205705"/>
                  <a:pt x="3137352" y="538285"/>
                </a:cubicBezTo>
                <a:lnTo>
                  <a:pt x="3178912" y="584013"/>
                </a:lnTo>
                <a:lnTo>
                  <a:pt x="3178912" y="2726454"/>
                </a:lnTo>
                <a:lnTo>
                  <a:pt x="229483" y="2726454"/>
                </a:lnTo>
                <a:lnTo>
                  <a:pt x="221815" y="2713832"/>
                </a:lnTo>
                <a:cubicBezTo>
                  <a:pt x="80353" y="2453425"/>
                  <a:pt x="0" y="2155005"/>
                  <a:pt x="0" y="1837818"/>
                </a:cubicBezTo>
                <a:cubicBezTo>
                  <a:pt x="0" y="822819"/>
                  <a:pt x="822819" y="0"/>
                  <a:pt x="1837818" y="0"/>
                </a:cubicBezTo>
                <a:close/>
              </a:path>
            </a:pathLst>
          </a:cu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281DFA00-6232-4F54-AA20-EF0CE80524BC}"/>
              </a:ext>
            </a:extLst>
          </p:cNvPr>
          <p:cNvSpPr txBox="1"/>
          <p:nvPr/>
        </p:nvSpPr>
        <p:spPr>
          <a:xfrm>
            <a:off x="9732673" y="6656924"/>
            <a:ext cx="2459327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GB" sz="700">
                <a:solidFill>
                  <a:srgbClr val="FFFFFF"/>
                </a:solidFill>
                <a:hlinkClick r:id="rId3" tooltip="https://gsouto-digitalteacher.blogspot.com/2015/04/education-international-day-of-sport.htm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GB" sz="700">
                <a:solidFill>
                  <a:srgbClr val="FFFFFF"/>
                </a:solidFill>
              </a:rPr>
              <a:t> by Unknown Author is licensed under </a:t>
            </a:r>
            <a:r>
              <a:rPr lang="en-GB" sz="700">
                <a:solidFill>
                  <a:srgbClr val="FFFFFF"/>
                </a:solidFill>
                <a:hlinkClick r:id="rId12" tooltip="https://creativecommons.org/licenses/by-nc-nd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BY-NC-ND</a:t>
            </a:r>
            <a:endParaRPr lang="en-GB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486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cake, birthday, indoor, candle&#10;&#10;Description automatically generated">
            <a:extLst>
              <a:ext uri="{FF2B5EF4-FFF2-40B4-BE49-F238E27FC236}">
                <a16:creationId xmlns:a16="http://schemas.microsoft.com/office/drawing/2014/main" id="{14ADEC15-96B3-4B95-AD87-5BA67171E9D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0000"/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5671" r="10774" b="1"/>
          <a:stretch/>
        </p:blipFill>
        <p:spPr>
          <a:xfrm>
            <a:off x="754271" y="552399"/>
            <a:ext cx="11066595" cy="57532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6FD14E6-0F30-4F47-A0BB-0E0AE4E01C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155" y="1263721"/>
            <a:ext cx="10901574" cy="4519267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br>
              <a:rPr lang="en-US" sz="25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2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*Help families access existing community activities.</a:t>
            </a:r>
            <a:br>
              <a:rPr lang="en-US" sz="2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2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2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*Remove any barriers and fill gaps.</a:t>
            </a:r>
            <a:br>
              <a:rPr lang="en-US" sz="2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2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2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*For those unable to access the community, ensure the right support is available to enable access to activities without a social care assessment.</a:t>
            </a:r>
            <a:br>
              <a:rPr lang="en-US" sz="2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2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2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*Develop sufficient specialist and enhanced services to enable access  for children who are complex and challenging to meet their needs identified as part of a social care assessment.</a:t>
            </a:r>
            <a:br>
              <a:rPr lang="en-US" sz="2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US" sz="28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BB8452-C194-467B-8B5E-88E547F60824}"/>
              </a:ext>
            </a:extLst>
          </p:cNvPr>
          <p:cNvSpPr txBox="1"/>
          <p:nvPr/>
        </p:nvSpPr>
        <p:spPr>
          <a:xfrm>
            <a:off x="153018" y="164386"/>
            <a:ext cx="9283781" cy="24669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US" sz="35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Enabling Inclusive Communities</a:t>
            </a:r>
            <a:r>
              <a:rPr lang="en-US" sz="35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US" sz="2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allow short breaks from caring</a:t>
            </a:r>
          </a:p>
        </p:txBody>
      </p:sp>
    </p:spTree>
    <p:extLst>
      <p:ext uri="{BB962C8B-B14F-4D97-AF65-F5344CB8AC3E}">
        <p14:creationId xmlns:p14="http://schemas.microsoft.com/office/powerpoint/2010/main" val="517512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D14E6-0F30-4F47-A0BB-0E0AE4E01C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053" y="-256242"/>
            <a:ext cx="6387102" cy="1325563"/>
          </a:xfrm>
        </p:spPr>
        <p:txBody>
          <a:bodyPr vert="horz" lIns="91440" tIns="45720" rIns="91440" bIns="45720" rtlCol="0">
            <a:normAutofit fontScale="90000"/>
          </a:bodyPr>
          <a:lstStyle/>
          <a:p>
            <a:pPr algn="ctr"/>
            <a:br>
              <a:rPr lang="en-US" sz="2800" b="1" kern="1200" dirty="0">
                <a:latin typeface="+mj-lt"/>
                <a:ea typeface="+mj-ea"/>
                <a:cs typeface="+mj-cs"/>
              </a:rPr>
            </a:br>
            <a:r>
              <a:rPr lang="en-US" sz="2800" b="1" kern="1200" dirty="0">
                <a:latin typeface="+mj-lt"/>
                <a:ea typeface="+mj-ea"/>
                <a:cs typeface="+mj-cs"/>
              </a:rPr>
              <a:t>Current short break offer</a:t>
            </a:r>
            <a:br>
              <a:rPr lang="en-US" sz="2800" kern="1200" dirty="0">
                <a:latin typeface="+mj-lt"/>
                <a:ea typeface="+mj-ea"/>
                <a:cs typeface="+mj-cs"/>
              </a:rPr>
            </a:br>
            <a:endParaRPr lang="en-US" sz="2800" kern="1200" dirty="0">
              <a:latin typeface="+mj-lt"/>
              <a:ea typeface="+mj-ea"/>
              <a:cs typeface="+mj-cs"/>
            </a:endParaRPr>
          </a:p>
        </p:txBody>
      </p:sp>
      <p:pic>
        <p:nvPicPr>
          <p:cNvPr id="12" name="Picture 11" descr="Logo, icon&#10;&#10;Description automatically generated">
            <a:extLst>
              <a:ext uri="{FF2B5EF4-FFF2-40B4-BE49-F238E27FC236}">
                <a16:creationId xmlns:a16="http://schemas.microsoft.com/office/drawing/2014/main" id="{6EB1C150-6C8C-4789-A669-67B9964BC25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4704" r="5209" b="4"/>
          <a:stretch/>
        </p:blipFill>
        <p:spPr>
          <a:xfrm>
            <a:off x="7689829" y="10"/>
            <a:ext cx="4502173" cy="3448209"/>
          </a:xfrm>
          <a:custGeom>
            <a:avLst/>
            <a:gdLst/>
            <a:ahLst/>
            <a:cxnLst/>
            <a:rect l="l" t="t" r="r" b="b"/>
            <a:pathLst>
              <a:path w="4502173" h="3448219">
                <a:moveTo>
                  <a:pt x="205627" y="0"/>
                </a:moveTo>
                <a:lnTo>
                  <a:pt x="4502173" y="0"/>
                </a:lnTo>
                <a:lnTo>
                  <a:pt x="4502173" y="2368934"/>
                </a:lnTo>
                <a:lnTo>
                  <a:pt x="4365663" y="2551486"/>
                </a:lnTo>
                <a:cubicBezTo>
                  <a:pt x="3913696" y="3099144"/>
                  <a:pt x="3229704" y="3448219"/>
                  <a:pt x="2464181" y="3448219"/>
                </a:cubicBezTo>
                <a:cubicBezTo>
                  <a:pt x="1103251" y="3448219"/>
                  <a:pt x="0" y="2344968"/>
                  <a:pt x="0" y="984038"/>
                </a:cubicBezTo>
                <a:cubicBezTo>
                  <a:pt x="0" y="643806"/>
                  <a:pt x="68954" y="319678"/>
                  <a:pt x="193648" y="24867"/>
                </a:cubicBezTo>
                <a:close/>
              </a:path>
            </a:pathLst>
          </a:cu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6921AFC-99C6-4788-8562-101F692F199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rcRect t="14779" r="1" b="4131"/>
          <a:stretch/>
        </p:blipFill>
        <p:spPr>
          <a:xfrm>
            <a:off x="8768827" y="4082141"/>
            <a:ext cx="3423175" cy="2775859"/>
          </a:xfrm>
          <a:custGeom>
            <a:avLst/>
            <a:gdLst/>
            <a:ahLst/>
            <a:cxnLst/>
            <a:rect l="l" t="t" r="r" b="b"/>
            <a:pathLst>
              <a:path w="3423175" h="2775859">
                <a:moveTo>
                  <a:pt x="1906524" y="0"/>
                </a:moveTo>
                <a:cubicBezTo>
                  <a:pt x="2498805" y="0"/>
                  <a:pt x="3028006" y="270078"/>
                  <a:pt x="3377691" y="693798"/>
                </a:cubicBezTo>
                <a:lnTo>
                  <a:pt x="3423175" y="754624"/>
                </a:lnTo>
                <a:lnTo>
                  <a:pt x="3423175" y="2775859"/>
                </a:lnTo>
                <a:lnTo>
                  <a:pt x="211114" y="2775859"/>
                </a:lnTo>
                <a:lnTo>
                  <a:pt x="149824" y="2648629"/>
                </a:lnTo>
                <a:cubicBezTo>
                  <a:pt x="53349" y="2420536"/>
                  <a:pt x="0" y="2169760"/>
                  <a:pt x="0" y="1906524"/>
                </a:cubicBezTo>
                <a:cubicBezTo>
                  <a:pt x="0" y="853580"/>
                  <a:pt x="853580" y="0"/>
                  <a:pt x="1906524" y="0"/>
                </a:cubicBezTo>
                <a:close/>
              </a:path>
            </a:pathLst>
          </a:custGeom>
        </p:spPr>
      </p:pic>
      <p:graphicFrame>
        <p:nvGraphicFramePr>
          <p:cNvPr id="33" name="Title 1">
            <a:extLst>
              <a:ext uri="{FF2B5EF4-FFF2-40B4-BE49-F238E27FC236}">
                <a16:creationId xmlns:a16="http://schemas.microsoft.com/office/drawing/2014/main" id="{68230CCE-404A-6D05-4B3F-0539DE86535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11809599"/>
              </p:ext>
            </p:extLst>
          </p:nvPr>
        </p:nvGraphicFramePr>
        <p:xfrm>
          <a:off x="122497" y="609598"/>
          <a:ext cx="8769255" cy="56020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7435274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decorated, toy&#10;&#10;Description automatically generated">
            <a:extLst>
              <a:ext uri="{FF2B5EF4-FFF2-40B4-BE49-F238E27FC236}">
                <a16:creationId xmlns:a16="http://schemas.microsoft.com/office/drawing/2014/main" id="{9449E006-ABCA-4AD9-826B-812BBA1E8BC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7671" r="7826" b="-3"/>
          <a:stretch/>
        </p:blipFill>
        <p:spPr>
          <a:xfrm>
            <a:off x="5969353" y="2815228"/>
            <a:ext cx="2788920" cy="2788920"/>
          </a:xfrm>
          <a:custGeom>
            <a:avLst/>
            <a:gdLst/>
            <a:ahLst/>
            <a:cxnLst/>
            <a:rect l="l" t="t" r="r" b="b"/>
            <a:pathLst>
              <a:path w="2880360" h="2880360">
                <a:moveTo>
                  <a:pt x="1440180" y="0"/>
                </a:moveTo>
                <a:cubicBezTo>
                  <a:pt x="2235569" y="0"/>
                  <a:pt x="2880360" y="644791"/>
                  <a:pt x="2880360" y="1440180"/>
                </a:cubicBezTo>
                <a:cubicBezTo>
                  <a:pt x="2880360" y="2235569"/>
                  <a:pt x="2235569" y="2880360"/>
                  <a:pt x="1440180" y="2880360"/>
                </a:cubicBezTo>
                <a:cubicBezTo>
                  <a:pt x="644791" y="2880360"/>
                  <a:pt x="0" y="2235569"/>
                  <a:pt x="0" y="1440180"/>
                </a:cubicBezTo>
                <a:cubicBezTo>
                  <a:pt x="0" y="644791"/>
                  <a:pt x="644791" y="0"/>
                  <a:pt x="1440180" y="0"/>
                </a:cubicBezTo>
                <a:close/>
              </a:path>
            </a:pathLst>
          </a:custGeom>
        </p:spPr>
      </p:pic>
      <p:pic>
        <p:nvPicPr>
          <p:cNvPr id="13" name="Picture 12" descr="A picture containing clipart&#10;&#10;Description automatically generated">
            <a:extLst>
              <a:ext uri="{FF2B5EF4-FFF2-40B4-BE49-F238E27FC236}">
                <a16:creationId xmlns:a16="http://schemas.microsoft.com/office/drawing/2014/main" id="{A99DC3D9-C51E-4FC2-A508-BE9228EC477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rcRect l="7331" r="11332" b="-2"/>
          <a:stretch/>
        </p:blipFill>
        <p:spPr>
          <a:xfrm>
            <a:off x="8160603" y="2"/>
            <a:ext cx="4034316" cy="3486455"/>
          </a:xfrm>
          <a:custGeom>
            <a:avLst/>
            <a:gdLst/>
            <a:ahLst/>
            <a:cxnLst/>
            <a:rect l="l" t="t" r="r" b="b"/>
            <a:pathLst>
              <a:path w="4034316" h="3486455">
                <a:moveTo>
                  <a:pt x="280681" y="0"/>
                </a:moveTo>
                <a:lnTo>
                  <a:pt x="4034316" y="0"/>
                </a:lnTo>
                <a:lnTo>
                  <a:pt x="4034316" y="2800630"/>
                </a:lnTo>
                <a:lnTo>
                  <a:pt x="3874752" y="2945652"/>
                </a:lnTo>
                <a:cubicBezTo>
                  <a:pt x="3465371" y="3283503"/>
                  <a:pt x="2940535" y="3486455"/>
                  <a:pt x="2368296" y="3486455"/>
                </a:cubicBezTo>
                <a:cubicBezTo>
                  <a:pt x="1060322" y="3486455"/>
                  <a:pt x="0" y="2426133"/>
                  <a:pt x="0" y="1118159"/>
                </a:cubicBezTo>
                <a:cubicBezTo>
                  <a:pt x="0" y="791166"/>
                  <a:pt x="66270" y="479650"/>
                  <a:pt x="186113" y="196311"/>
                </a:cubicBezTo>
                <a:close/>
              </a:path>
            </a:pathLst>
          </a:custGeom>
        </p:spPr>
      </p:pic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57C63743-653C-454F-8F56-4241F9E8802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837473B0-CC2E-450A-ABE3-18F120FF3D39}">
                <a1611:picAttrSrcUrl xmlns:a1611="http://schemas.microsoft.com/office/drawing/2016/11/main" r:id="rId8"/>
              </a:ext>
            </a:extLst>
          </a:blip>
          <a:srcRect l="14720" r="15206" b="-3"/>
          <a:stretch/>
        </p:blipFill>
        <p:spPr>
          <a:xfrm>
            <a:off x="9053088" y="4197217"/>
            <a:ext cx="3138912" cy="2660795"/>
          </a:xfrm>
          <a:custGeom>
            <a:avLst/>
            <a:gdLst/>
            <a:ahLst/>
            <a:cxnLst/>
            <a:rect l="l" t="t" r="r" b="b"/>
            <a:pathLst>
              <a:path w="3138912" h="2660795">
                <a:moveTo>
                  <a:pt x="1723644" y="0"/>
                </a:moveTo>
                <a:cubicBezTo>
                  <a:pt x="2259111" y="0"/>
                  <a:pt x="2737550" y="244172"/>
                  <a:pt x="3053691" y="627247"/>
                </a:cubicBezTo>
                <a:lnTo>
                  <a:pt x="3138912" y="741211"/>
                </a:lnTo>
                <a:lnTo>
                  <a:pt x="3138912" y="2660795"/>
                </a:lnTo>
                <a:lnTo>
                  <a:pt x="278239" y="2660795"/>
                </a:lnTo>
                <a:lnTo>
                  <a:pt x="208035" y="2545235"/>
                </a:lnTo>
                <a:cubicBezTo>
                  <a:pt x="75362" y="2301006"/>
                  <a:pt x="0" y="2021126"/>
                  <a:pt x="0" y="1723644"/>
                </a:cubicBezTo>
                <a:cubicBezTo>
                  <a:pt x="0" y="771702"/>
                  <a:pt x="771702" y="0"/>
                  <a:pt x="1723644" y="0"/>
                </a:cubicBezTo>
                <a:close/>
              </a:path>
            </a:pathLst>
          </a:custGeom>
        </p:spPr>
      </p:pic>
      <p:graphicFrame>
        <p:nvGraphicFramePr>
          <p:cNvPr id="33" name="Title 1">
            <a:extLst>
              <a:ext uri="{FF2B5EF4-FFF2-40B4-BE49-F238E27FC236}">
                <a16:creationId xmlns:a16="http://schemas.microsoft.com/office/drawing/2014/main" id="{68230CCE-404A-6D05-4B3F-0539DE86535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79478704"/>
              </p:ext>
            </p:extLst>
          </p:nvPr>
        </p:nvGraphicFramePr>
        <p:xfrm>
          <a:off x="232698" y="152386"/>
          <a:ext cx="7633937" cy="26628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E7FBF417-3074-4F00-960D-A46A9433D48C}"/>
              </a:ext>
            </a:extLst>
          </p:cNvPr>
          <p:cNvSpPr txBox="1"/>
          <p:nvPr/>
        </p:nvSpPr>
        <p:spPr>
          <a:xfrm>
            <a:off x="9884958" y="6870700"/>
            <a:ext cx="2307042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GB" sz="700">
                <a:solidFill>
                  <a:srgbClr val="FFFFFF"/>
                </a:solidFill>
                <a:hlinkClick r:id="rId4" tooltip="https://archivo.juventudfuenla.com/?p=105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GB" sz="700">
                <a:solidFill>
                  <a:srgbClr val="FFFFFF"/>
                </a:solidFill>
              </a:rPr>
              <a:t> by Unknown Author is licensed under </a:t>
            </a:r>
            <a:r>
              <a:rPr lang="en-GB" sz="700">
                <a:solidFill>
                  <a:srgbClr val="FFFFFF"/>
                </a:solidFill>
                <a:hlinkClick r:id="rId14" tooltip="https://creativecommons.org/licenses/by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</a:t>
            </a:r>
            <a:endParaRPr lang="en-GB" sz="700">
              <a:solidFill>
                <a:srgbClr val="FFFFFF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ACBD9D3-5B84-4D3F-860B-A2E467BBAC8B}"/>
              </a:ext>
            </a:extLst>
          </p:cNvPr>
          <p:cNvSpPr txBox="1"/>
          <p:nvPr/>
        </p:nvSpPr>
        <p:spPr>
          <a:xfrm>
            <a:off x="7432167" y="6870700"/>
            <a:ext cx="2440091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GB" sz="700">
                <a:solidFill>
                  <a:srgbClr val="FFFFFF"/>
                </a:solidFill>
                <a:hlinkClick r:id="rId6" tooltip="https://mylittlepencilcase.blogspot.com/2011/11/childrens-rights.htm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GB" sz="700">
                <a:solidFill>
                  <a:srgbClr val="FFFFFF"/>
                </a:solidFill>
              </a:rPr>
              <a:t> by Unknown Author is licensed under </a:t>
            </a:r>
            <a:r>
              <a:rPr lang="en-GB" sz="700">
                <a:solidFill>
                  <a:srgbClr val="FFFFFF"/>
                </a:solidFill>
                <a:hlinkClick r:id="rId15" tooltip="https://creativecommons.org/licenses/by-nc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BY-SA-NC</a:t>
            </a:r>
            <a:endParaRPr lang="en-GB" sz="700">
              <a:solidFill>
                <a:srgbClr val="FFFFFF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CABD77D-6322-4D7C-8EF3-5DA25F4049CE}"/>
              </a:ext>
            </a:extLst>
          </p:cNvPr>
          <p:cNvSpPr txBox="1"/>
          <p:nvPr/>
        </p:nvSpPr>
        <p:spPr>
          <a:xfrm>
            <a:off x="186306" y="2405377"/>
            <a:ext cx="43602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Preparation and transition sessions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1BD220A-FC03-461F-89AE-9942D28F3D13}"/>
              </a:ext>
            </a:extLst>
          </p:cNvPr>
          <p:cNvSpPr txBox="1"/>
          <p:nvPr/>
        </p:nvSpPr>
        <p:spPr>
          <a:xfrm>
            <a:off x="1810148" y="4025022"/>
            <a:ext cx="43602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Supported physical activity sessions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A460EA3-10A2-4505-9DB3-A7025D480C51}"/>
              </a:ext>
            </a:extLst>
          </p:cNvPr>
          <p:cNvSpPr txBox="1"/>
          <p:nvPr/>
        </p:nvSpPr>
        <p:spPr>
          <a:xfrm>
            <a:off x="186306" y="4576007"/>
            <a:ext cx="43602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Specialist small youth groups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5AE5884-ABF4-4164-B9D3-53B688AE32B5}"/>
              </a:ext>
            </a:extLst>
          </p:cNvPr>
          <p:cNvSpPr txBox="1"/>
          <p:nvPr/>
        </p:nvSpPr>
        <p:spPr>
          <a:xfrm>
            <a:off x="3716430" y="1858633"/>
            <a:ext cx="43602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Supported families youth groups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BA569F1-3D7A-4DED-8249-F1E63632EB56}"/>
              </a:ext>
            </a:extLst>
          </p:cNvPr>
          <p:cNvSpPr txBox="1"/>
          <p:nvPr/>
        </p:nvSpPr>
        <p:spPr>
          <a:xfrm>
            <a:off x="3988230" y="2787397"/>
            <a:ext cx="43602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Virtual gaming session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105FFA8-8EAE-429F-9524-F8E70B324A40}"/>
              </a:ext>
            </a:extLst>
          </p:cNvPr>
          <p:cNvSpPr txBox="1"/>
          <p:nvPr/>
        </p:nvSpPr>
        <p:spPr>
          <a:xfrm>
            <a:off x="243739" y="3134102"/>
            <a:ext cx="4103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Additional support social sessions </a:t>
            </a:r>
            <a:r>
              <a:rPr lang="en-GB" dirty="0" err="1"/>
              <a:t>e.g</a:t>
            </a:r>
            <a:r>
              <a:rPr lang="en-GB" dirty="0"/>
              <a:t> Gym, swimming, cinema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6FF1B8A-A6E9-47A0-ADFE-E86D53D0A794}"/>
              </a:ext>
            </a:extLst>
          </p:cNvPr>
          <p:cNvSpPr txBox="1"/>
          <p:nvPr/>
        </p:nvSpPr>
        <p:spPr>
          <a:xfrm>
            <a:off x="690711" y="1777366"/>
            <a:ext cx="43602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Family trips outs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B434A81-D338-475A-A4B9-CB83869D0078}"/>
              </a:ext>
            </a:extLst>
          </p:cNvPr>
          <p:cNvSpPr txBox="1"/>
          <p:nvPr/>
        </p:nvSpPr>
        <p:spPr>
          <a:xfrm>
            <a:off x="2167428" y="5090245"/>
            <a:ext cx="43602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Weekly family groups </a:t>
            </a:r>
            <a:r>
              <a:rPr lang="en-GB" dirty="0" err="1"/>
              <a:t>e.g</a:t>
            </a:r>
            <a:r>
              <a:rPr lang="en-GB" dirty="0"/>
              <a:t> Taekwondo, trampolining</a:t>
            </a:r>
          </a:p>
        </p:txBody>
      </p:sp>
    </p:spTree>
    <p:extLst>
      <p:ext uri="{BB962C8B-B14F-4D97-AF65-F5344CB8AC3E}">
        <p14:creationId xmlns:p14="http://schemas.microsoft.com/office/powerpoint/2010/main" val="33317487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5226B4B-A592-845B-31D9-C3BB9AA58A9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b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6FD14E6-0F30-4F47-A0BB-0E0AE4E01C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42" y="127702"/>
            <a:ext cx="8943914" cy="1270000"/>
          </a:xfrm>
        </p:spPr>
        <p:txBody>
          <a:bodyPr vert="horz" lIns="91440" tIns="45720" rIns="91440" bIns="45720" rtlCol="0">
            <a:normAutofit fontScale="90000"/>
          </a:bodyPr>
          <a:lstStyle/>
          <a:p>
            <a:r>
              <a:rPr lang="en-US" sz="3300" b="1" u="sng" dirty="0">
                <a:solidFill>
                  <a:srgbClr val="FFFFFF"/>
                </a:solidFill>
                <a:latin typeface="+mj-lt"/>
                <a:cs typeface="+mj-cs"/>
              </a:rPr>
              <a:t>Priority</a:t>
            </a:r>
            <a:r>
              <a:rPr lang="en-US" sz="3300" b="1" dirty="0">
                <a:solidFill>
                  <a:srgbClr val="FFFFFF"/>
                </a:solidFill>
                <a:latin typeface="+mj-lt"/>
                <a:cs typeface="+mj-cs"/>
              </a:rPr>
              <a:t> – Build on existing community activities  </a:t>
            </a:r>
            <a:br>
              <a:rPr lang="en-US" dirty="0">
                <a:solidFill>
                  <a:srgbClr val="FFFFFF"/>
                </a:solidFill>
                <a:latin typeface="+mj-lt"/>
                <a:cs typeface="+mj-cs"/>
              </a:rPr>
            </a:br>
            <a:endParaRPr lang="en-US" dirty="0">
              <a:solidFill>
                <a:srgbClr val="FFFFFF"/>
              </a:solidFill>
              <a:latin typeface="+mj-lt"/>
              <a:cs typeface="+mj-cs"/>
            </a:endParaRPr>
          </a:p>
        </p:txBody>
      </p:sp>
      <p:graphicFrame>
        <p:nvGraphicFramePr>
          <p:cNvPr id="12" name="Title 1">
            <a:extLst>
              <a:ext uri="{FF2B5EF4-FFF2-40B4-BE49-F238E27FC236}">
                <a16:creationId xmlns:a16="http://schemas.microsoft.com/office/drawing/2014/main" id="{0E207BE4-C9AB-F0E1-849C-DA38E80F68B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92388743"/>
              </p:ext>
            </p:extLst>
          </p:nvPr>
        </p:nvGraphicFramePr>
        <p:xfrm>
          <a:off x="180859" y="955497"/>
          <a:ext cx="11911824" cy="57097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736446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5226B4B-A592-845B-31D9-C3BB9AA58A9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b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graphicFrame>
        <p:nvGraphicFramePr>
          <p:cNvPr id="12" name="Title 1">
            <a:extLst>
              <a:ext uri="{FF2B5EF4-FFF2-40B4-BE49-F238E27FC236}">
                <a16:creationId xmlns:a16="http://schemas.microsoft.com/office/drawing/2014/main" id="{0E207BE4-C9AB-F0E1-849C-DA38E80F68B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14955830"/>
              </p:ext>
            </p:extLst>
          </p:nvPr>
        </p:nvGraphicFramePr>
        <p:xfrm>
          <a:off x="364473" y="339047"/>
          <a:ext cx="11643913" cy="63261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1839315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5456B22-A930-4817-91DD-914AC12483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96129"/>
            <a:ext cx="5533599" cy="92207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 dirty="0">
                <a:solidFill>
                  <a:schemeClr val="tx1"/>
                </a:solidFill>
                <a:latin typeface="Arial Nova" panose="020B0504020202020204" pitchFamily="34" charset="0"/>
              </a:rPr>
              <a:t>Let's </a:t>
            </a:r>
            <a:r>
              <a:rPr lang="en-US" dirty="0">
                <a:latin typeface="Arial Nova" panose="020B0504020202020204" pitchFamily="34" charset="0"/>
              </a:rPr>
              <a:t>do this together!!</a:t>
            </a:r>
            <a:endParaRPr lang="en-US" kern="1200" dirty="0">
              <a:solidFill>
                <a:schemeClr val="tx1"/>
              </a:solidFill>
              <a:latin typeface="Arial Nova" panose="020B0504020202020204" pitchFamily="34" charset="0"/>
            </a:endParaRPr>
          </a:p>
        </p:txBody>
      </p:sp>
      <p:sp>
        <p:nvSpPr>
          <p:cNvPr id="31" name="Title 4">
            <a:extLst>
              <a:ext uri="{FF2B5EF4-FFF2-40B4-BE49-F238E27FC236}">
                <a16:creationId xmlns:a16="http://schemas.microsoft.com/office/drawing/2014/main" id="{ABF55216-8F58-43AC-9BC1-FA534457E635}"/>
              </a:ext>
            </a:extLst>
          </p:cNvPr>
          <p:cNvSpPr txBox="1">
            <a:spLocks/>
          </p:cNvSpPr>
          <p:nvPr/>
        </p:nvSpPr>
        <p:spPr>
          <a:xfrm>
            <a:off x="48009" y="1247440"/>
            <a:ext cx="5437580" cy="5322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3000" dirty="0">
                <a:latin typeface="Arial Nova" panose="020B0504020202020204" pitchFamily="34" charset="0"/>
                <a:ea typeface="+mn-ea"/>
                <a:cs typeface="+mn-cs"/>
              </a:rPr>
              <a:t>What is out there and where?</a:t>
            </a:r>
          </a:p>
        </p:txBody>
      </p:sp>
      <p:pic>
        <p:nvPicPr>
          <p:cNvPr id="10" name="Picture 9" descr="A picture containing shape&#10;&#10;Description automatically generated">
            <a:extLst>
              <a:ext uri="{FF2B5EF4-FFF2-40B4-BE49-F238E27FC236}">
                <a16:creationId xmlns:a16="http://schemas.microsoft.com/office/drawing/2014/main" id="{A28C28C5-9791-4D75-82C7-56287742CA0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18698" b="11205"/>
          <a:stretch/>
        </p:blipFill>
        <p:spPr>
          <a:xfrm>
            <a:off x="5342562" y="3"/>
            <a:ext cx="6849440" cy="2839783"/>
          </a:xfrm>
          <a:custGeom>
            <a:avLst/>
            <a:gdLst/>
            <a:ahLst/>
            <a:cxnLst/>
            <a:rect l="l" t="t" r="r" b="b"/>
            <a:pathLst>
              <a:path w="6069184" h="2839783">
                <a:moveTo>
                  <a:pt x="0" y="0"/>
                </a:moveTo>
                <a:lnTo>
                  <a:pt x="6069184" y="0"/>
                </a:lnTo>
                <a:lnTo>
                  <a:pt x="6063823" y="106160"/>
                </a:lnTo>
                <a:cubicBezTo>
                  <a:pt x="5907891" y="1641596"/>
                  <a:pt x="4611168" y="2839783"/>
                  <a:pt x="3034592" y="2839783"/>
                </a:cubicBezTo>
                <a:cubicBezTo>
                  <a:pt x="1458016" y="2839783"/>
                  <a:pt x="161292" y="1641596"/>
                  <a:pt x="5360" y="106160"/>
                </a:cubicBezTo>
                <a:close/>
              </a:path>
            </a:pathLst>
          </a:custGeom>
        </p:spPr>
      </p:pic>
      <p:pic>
        <p:nvPicPr>
          <p:cNvPr id="7" name="Picture 6" descr="A group of children's drawings&#10;&#10;Description automatically generated with low confidence">
            <a:extLst>
              <a:ext uri="{FF2B5EF4-FFF2-40B4-BE49-F238E27FC236}">
                <a16:creationId xmlns:a16="http://schemas.microsoft.com/office/drawing/2014/main" id="{F2D0AA5C-4BFE-4CD5-AFC7-4C2E9A2CCAB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t="27613" r="-2" b="12112"/>
          <a:stretch/>
        </p:blipFill>
        <p:spPr>
          <a:xfrm>
            <a:off x="7190587" y="3124784"/>
            <a:ext cx="5001415" cy="3733214"/>
          </a:xfrm>
          <a:custGeom>
            <a:avLst/>
            <a:gdLst/>
            <a:ahLst/>
            <a:cxnLst/>
            <a:rect l="l" t="t" r="r" b="b"/>
            <a:pathLst>
              <a:path w="5001415" h="3733214">
                <a:moveTo>
                  <a:pt x="3044952" y="0"/>
                </a:moveTo>
                <a:cubicBezTo>
                  <a:pt x="3780687" y="0"/>
                  <a:pt x="4455477" y="260939"/>
                  <a:pt x="4981824" y="695319"/>
                </a:cubicBezTo>
                <a:lnTo>
                  <a:pt x="5001415" y="713124"/>
                </a:lnTo>
                <a:lnTo>
                  <a:pt x="5001415" y="3733214"/>
                </a:lnTo>
                <a:lnTo>
                  <a:pt x="81043" y="3733214"/>
                </a:lnTo>
                <a:lnTo>
                  <a:pt x="61862" y="3658617"/>
                </a:lnTo>
                <a:cubicBezTo>
                  <a:pt x="21301" y="3460397"/>
                  <a:pt x="0" y="3255162"/>
                  <a:pt x="0" y="3044952"/>
                </a:cubicBezTo>
                <a:cubicBezTo>
                  <a:pt x="0" y="1363271"/>
                  <a:pt x="1363271" y="0"/>
                  <a:pt x="3044952" y="0"/>
                </a:cubicBezTo>
                <a:close/>
              </a:path>
            </a:pathLst>
          </a:custGeom>
        </p:spPr>
      </p:pic>
      <p:sp>
        <p:nvSpPr>
          <p:cNvPr id="32" name="Title 4">
            <a:extLst>
              <a:ext uri="{FF2B5EF4-FFF2-40B4-BE49-F238E27FC236}">
                <a16:creationId xmlns:a16="http://schemas.microsoft.com/office/drawing/2014/main" id="{846C9A95-BC05-4918-8614-5F6B94FDEDBA}"/>
              </a:ext>
            </a:extLst>
          </p:cNvPr>
          <p:cNvSpPr txBox="1">
            <a:spLocks/>
          </p:cNvSpPr>
          <p:nvPr/>
        </p:nvSpPr>
        <p:spPr>
          <a:xfrm>
            <a:off x="30124" y="2138010"/>
            <a:ext cx="5455465" cy="50529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3000" dirty="0">
                <a:latin typeface="Arial Nova" panose="020B0504020202020204" pitchFamily="34" charset="0"/>
                <a:ea typeface="+mn-ea"/>
                <a:cs typeface="+mn-cs"/>
              </a:rPr>
              <a:t>What is working well and why?</a:t>
            </a:r>
          </a:p>
        </p:txBody>
      </p:sp>
      <p:sp>
        <p:nvSpPr>
          <p:cNvPr id="33" name="Title 4">
            <a:extLst>
              <a:ext uri="{FF2B5EF4-FFF2-40B4-BE49-F238E27FC236}">
                <a16:creationId xmlns:a16="http://schemas.microsoft.com/office/drawing/2014/main" id="{8357BD76-6918-4682-85B0-9743D6673C92}"/>
              </a:ext>
            </a:extLst>
          </p:cNvPr>
          <p:cNvSpPr txBox="1">
            <a:spLocks/>
          </p:cNvSpPr>
          <p:nvPr/>
        </p:nvSpPr>
        <p:spPr>
          <a:xfrm>
            <a:off x="48009" y="2928307"/>
            <a:ext cx="7366883" cy="5322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3000" dirty="0">
                <a:latin typeface="Arial Nova" panose="020B0504020202020204" pitchFamily="34" charset="0"/>
                <a:ea typeface="+mn-ea"/>
                <a:cs typeface="+mn-cs"/>
              </a:rPr>
              <a:t>What are the barriers and how can we overcome these?</a:t>
            </a:r>
          </a:p>
          <a:p>
            <a:pPr>
              <a:spcAft>
                <a:spcPts val="600"/>
              </a:spcAft>
            </a:pPr>
            <a:endParaRPr lang="en-US" sz="2500" dirty="0">
              <a:latin typeface="+mn-lt"/>
              <a:ea typeface="+mn-ea"/>
              <a:cs typeface="+mn-cs"/>
            </a:endParaRPr>
          </a:p>
        </p:txBody>
      </p:sp>
      <p:sp>
        <p:nvSpPr>
          <p:cNvPr id="34" name="Title 4">
            <a:extLst>
              <a:ext uri="{FF2B5EF4-FFF2-40B4-BE49-F238E27FC236}">
                <a16:creationId xmlns:a16="http://schemas.microsoft.com/office/drawing/2014/main" id="{17947958-8E70-4A70-83F9-B0B383FC03DB}"/>
              </a:ext>
            </a:extLst>
          </p:cNvPr>
          <p:cNvSpPr txBox="1">
            <a:spLocks/>
          </p:cNvSpPr>
          <p:nvPr/>
        </p:nvSpPr>
        <p:spPr>
          <a:xfrm>
            <a:off x="48009" y="4111130"/>
            <a:ext cx="6715748" cy="5322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3000" dirty="0">
                <a:latin typeface="Arial Nova" panose="020B0504020202020204" pitchFamily="34" charset="0"/>
                <a:ea typeface="+mn-ea"/>
                <a:cs typeface="+mn-cs"/>
              </a:rPr>
              <a:t>What is the best way to communicate?</a:t>
            </a:r>
          </a:p>
        </p:txBody>
      </p:sp>
      <p:sp>
        <p:nvSpPr>
          <p:cNvPr id="35" name="Title 4">
            <a:extLst>
              <a:ext uri="{FF2B5EF4-FFF2-40B4-BE49-F238E27FC236}">
                <a16:creationId xmlns:a16="http://schemas.microsoft.com/office/drawing/2014/main" id="{29164D0D-DC44-44DA-951C-0CF8FFF68F7A}"/>
              </a:ext>
            </a:extLst>
          </p:cNvPr>
          <p:cNvSpPr txBox="1">
            <a:spLocks/>
          </p:cNvSpPr>
          <p:nvPr/>
        </p:nvSpPr>
        <p:spPr>
          <a:xfrm>
            <a:off x="87077" y="4849436"/>
            <a:ext cx="6878802" cy="88727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3000" dirty="0">
                <a:latin typeface="Arial Nova" panose="020B0504020202020204" pitchFamily="34" charset="0"/>
                <a:ea typeface="+mn-ea"/>
                <a:cs typeface="+mn-cs"/>
              </a:rPr>
              <a:t>Would you like to be more involved in this work…?</a:t>
            </a:r>
          </a:p>
        </p:txBody>
      </p:sp>
    </p:spTree>
    <p:extLst>
      <p:ext uri="{BB962C8B-B14F-4D97-AF65-F5344CB8AC3E}">
        <p14:creationId xmlns:p14="http://schemas.microsoft.com/office/powerpoint/2010/main" val="5492919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3F25FB0-FAC9-46A9-B653-5AA0A0BDC0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9609" y="5705917"/>
            <a:ext cx="2287156" cy="1015557"/>
          </a:xfrm>
          <a:prstGeom prst="rect">
            <a:avLst/>
          </a:prstGeom>
        </p:spPr>
      </p:pic>
      <p:sp>
        <p:nvSpPr>
          <p:cNvPr id="6" name="Rectangle 4">
            <a:extLst>
              <a:ext uri="{FF2B5EF4-FFF2-40B4-BE49-F238E27FC236}">
                <a16:creationId xmlns:a16="http://schemas.microsoft.com/office/drawing/2014/main" id="{64B85B7E-CA9F-4DD7-94D2-9C5CDA52B3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6900" y="34290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2E1E3957-779C-4547-AC4C-3FE29DE75A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9963149" y="3679791"/>
            <a:ext cx="1816718" cy="1819561"/>
          </a:xfrm>
          <a:prstGeom prst="rect">
            <a:avLst/>
          </a:prstGeom>
        </p:spPr>
      </p:pic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98BA37BA-3A55-48D2-9A81-07711C1206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216925" y="262467"/>
            <a:ext cx="1384907" cy="1384907"/>
          </a:xfrm>
          <a:prstGeom prst="rect">
            <a:avLst/>
          </a:prstGeom>
        </p:spPr>
      </p:pic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7048B6A0-BAFF-4A35-A1F7-AA47E95B5B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5235" y="1777999"/>
            <a:ext cx="10515600" cy="2300839"/>
          </a:xfrm>
        </p:spPr>
        <p:txBody>
          <a:bodyPr>
            <a:noAutofit/>
          </a:bodyPr>
          <a:lstStyle/>
          <a:p>
            <a:pPr marL="0" indent="0" fontAlgn="t">
              <a:buNone/>
            </a:pPr>
            <a:r>
              <a:rPr lang="en-GB" dirty="0">
                <a:latin typeface="Arial Nova" panose="020B0504020202020204" pitchFamily="34" charset="0"/>
                <a:cs typeface="Arial" panose="020B0604020202020204" pitchFamily="34" charset="0"/>
              </a:rPr>
              <a:t>If you feel you know a family are in need of a short break from their caring role but unsure how to get one – please contact Short Breaks Solutions by phoning the telephone or email address below.</a:t>
            </a:r>
          </a:p>
          <a:p>
            <a:pPr marL="0" lvl="0" indent="0" fontAlgn="t">
              <a:buNone/>
            </a:pPr>
            <a:r>
              <a:rPr lang="en-GB" dirty="0">
                <a:latin typeface="Arial Nova" panose="020B0504020202020204" pitchFamily="34" charset="0"/>
                <a:cs typeface="Arial" panose="020B0604020202020204" pitchFamily="34" charset="0"/>
              </a:rPr>
              <a:t>       Telephone: 03000 260 270</a:t>
            </a:r>
          </a:p>
          <a:p>
            <a:pPr marL="0" lvl="0" indent="0" fontAlgn="t">
              <a:buNone/>
            </a:pPr>
            <a:r>
              <a:rPr lang="en-GB" dirty="0">
                <a:latin typeface="Arial Nova" panose="020B0504020202020204" pitchFamily="34" charset="0"/>
                <a:cs typeface="Arial" panose="020B0604020202020204" pitchFamily="34" charset="0"/>
              </a:rPr>
              <a:t>       Email: </a:t>
            </a:r>
            <a:r>
              <a:rPr lang="en-GB" dirty="0">
                <a:latin typeface="Arial Nova" panose="020B0504020202020204" pitchFamily="34" charset="0"/>
                <a:cs typeface="Arial" panose="020B0604020202020204" pitchFamily="34" charset="0"/>
                <a:hlinkClick r:id="rId7"/>
              </a:rPr>
              <a:t>shortbreakssolutions@durham.gov.uk</a:t>
            </a:r>
            <a:endParaRPr lang="en-GB" dirty="0">
              <a:latin typeface="Arial Nova" panose="020B0504020202020204" pitchFamily="34" charset="0"/>
              <a:cs typeface="Arial" panose="020B0604020202020204" pitchFamily="34" charset="0"/>
            </a:endParaRPr>
          </a:p>
          <a:p>
            <a:pPr marL="0" lvl="0" indent="0" fontAlgn="t">
              <a:buNone/>
            </a:pPr>
            <a:endParaRPr lang="en-GB" dirty="0">
              <a:latin typeface="Arial Nova" panose="020B05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GB" b="1" dirty="0">
                <a:latin typeface="Arial Nova" panose="020B0504020202020204" pitchFamily="34" charset="0"/>
                <a:cs typeface="Arial" panose="020B0604020202020204" pitchFamily="34" charset="0"/>
              </a:rPr>
              <a:t>We can work together to co-ordinate a creative response for families.</a:t>
            </a:r>
          </a:p>
        </p:txBody>
      </p:sp>
    </p:spTree>
    <p:extLst>
      <p:ext uri="{BB962C8B-B14F-4D97-AF65-F5344CB8AC3E}">
        <p14:creationId xmlns:p14="http://schemas.microsoft.com/office/powerpoint/2010/main" val="1828385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1077</TotalTime>
  <Words>651</Words>
  <Application>Microsoft Office PowerPoint</Application>
  <PresentationFormat>Widescreen</PresentationFormat>
  <Paragraphs>64</Paragraphs>
  <Slides>11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Arial Nova</vt:lpstr>
      <vt:lpstr>Calibri</vt:lpstr>
      <vt:lpstr>Century Gothic</vt:lpstr>
      <vt:lpstr>Wingdings 3</vt:lpstr>
      <vt:lpstr>Ion</vt:lpstr>
      <vt:lpstr>  Enabling  inclusive communities for children and young people with SEND in County Durham  to allow short breaks from caring when needed </vt:lpstr>
      <vt:lpstr>PowerPoint Presentation</vt:lpstr>
      <vt:lpstr>We want:  Parent/ carers of children/young people with SEN/D to be able to have a short break from caring when needed. </vt:lpstr>
      <vt:lpstr>    </vt:lpstr>
      <vt:lpstr> *Help families access existing community activities.  *Remove any barriers and fill gaps.  *For those unable to access the community, ensure the right support is available to enable access to activities without a social care assessment.  *Develop sufficient specialist and enhanced services to enable access  for children who are complex and challenging to meet their needs identified as part of a social care assessment. </vt:lpstr>
      <vt:lpstr> Current short break offer </vt:lpstr>
      <vt:lpstr>PowerPoint Presentation</vt:lpstr>
      <vt:lpstr>Priority – Build on existing community activities   </vt:lpstr>
      <vt:lpstr>PowerPoint Presentation</vt:lpstr>
      <vt:lpstr>Let's do this together!!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Header</dc:title>
  <dc:creator>Gary Booth</dc:creator>
  <cp:lastModifiedBy>Ruth Pope</cp:lastModifiedBy>
  <cp:revision>18</cp:revision>
  <dcterms:created xsi:type="dcterms:W3CDTF">2020-02-12T12:16:57Z</dcterms:created>
  <dcterms:modified xsi:type="dcterms:W3CDTF">2022-11-22T12:34:46Z</dcterms:modified>
</cp:coreProperties>
</file>