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60" r:id="rId4"/>
    <p:sldId id="261" r:id="rId5"/>
    <p:sldId id="264" r:id="rId6"/>
    <p:sldId id="265" r:id="rId7"/>
    <p:sldId id="263" r:id="rId8"/>
    <p:sldId id="266" r:id="rId9"/>
    <p:sldId id="268" r:id="rId10"/>
    <p:sldId id="269" r:id="rId11"/>
    <p:sldId id="262" r:id="rId12"/>
    <p:sldId id="267" r:id="rId13"/>
    <p:sldId id="25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4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yn Gaudie-Jones" userId="3c9e5cc0-7212-4e30-aa71-46bf4b3311a2" providerId="ADAL" clId="{A7341549-F835-47EC-913B-73123FB04FA6}"/>
    <pc:docChg chg="custSel modSld">
      <pc:chgData name="Kathryn Gaudie-Jones" userId="3c9e5cc0-7212-4e30-aa71-46bf4b3311a2" providerId="ADAL" clId="{A7341549-F835-47EC-913B-73123FB04FA6}" dt="2024-11-14T11:05:53.660" v="108" actId="1076"/>
      <pc:docMkLst>
        <pc:docMk/>
      </pc:docMkLst>
      <pc:sldChg chg="modSp mod">
        <pc:chgData name="Kathryn Gaudie-Jones" userId="3c9e5cc0-7212-4e30-aa71-46bf4b3311a2" providerId="ADAL" clId="{A7341549-F835-47EC-913B-73123FB04FA6}" dt="2024-11-14T11:05:53.660" v="108" actId="1076"/>
        <pc:sldMkLst>
          <pc:docMk/>
          <pc:sldMk cId="2744964166" sldId="258"/>
        </pc:sldMkLst>
        <pc:spChg chg="mod">
          <ac:chgData name="Kathryn Gaudie-Jones" userId="3c9e5cc0-7212-4e30-aa71-46bf4b3311a2" providerId="ADAL" clId="{A7341549-F835-47EC-913B-73123FB04FA6}" dt="2024-11-14T11:05:53.660" v="108" actId="1076"/>
          <ac:spMkLst>
            <pc:docMk/>
            <pc:sldMk cId="2744964166" sldId="258"/>
            <ac:spMk id="3" creationId="{4A351082-3A25-385D-4649-DE580F638E5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5097B-CC12-4D16-8659-EC85E0FDD89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02B59-5E86-4968-8639-63EEC13A8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496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1944-4756-7180-DB87-D24DBED77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91793E-5EE2-F14E-0C59-FF88CCC262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FE059-27BD-21E6-2E91-59C94F56B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07E-4B7C-4EF8-955E-5AFDAA88BCA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08B5C-D8AE-1CF9-135E-F93E8EA0F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B5BEC-4A74-6E32-5F4A-4139C1A27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E6ED-B5C2-4B5D-9ECA-C0A36216A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896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F3F85-E65C-2942-CFA9-51DA202F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5B0AD-FFC1-F80F-4F8F-330BD0C51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4854B-2AD4-49A2-98D6-293ACFCE6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07E-4B7C-4EF8-955E-5AFDAA88BCA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37E9E-C70C-DB40-FB5E-2381D270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CF808-BB9D-03AC-B00E-BF88051B0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E6ED-B5C2-4B5D-9ECA-C0A36216A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069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6E511-C2DD-820B-630C-1923211BA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B0EC3D-F2C2-A873-2F5B-880E99491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5AC1F-D8B1-B4E0-ACCE-A3CBEC3BD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07E-4B7C-4EF8-955E-5AFDAA88BCA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6118A-A20C-A025-BC02-458D158B4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556F9-CF38-BBEC-0934-E7D086E12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E6ED-B5C2-4B5D-9ECA-C0A36216A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984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A77FD-39C7-285B-89C4-438295B9C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59288-D83F-9CA4-8986-E89EED3A2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136AB6-1256-D0BC-EF63-719C195AE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215F1-ED45-0635-BE04-C142E216D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07E-4B7C-4EF8-955E-5AFDAA88BCA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F7CA56-E2DC-ED73-05CB-35119FBC6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36B998-D622-773F-8F21-61D436477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E6ED-B5C2-4B5D-9ECA-C0A36216A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365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9D6A-A98B-B6F1-8A0D-EFC601B8F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697F8-35E1-5170-2280-72FB9D8AC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08D9AF-58ED-8C81-E607-CAB6753D87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BB1259-4A70-E171-0652-EF1C542EA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3607D-5072-C38D-4E7E-758EC54039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58037C-7C46-0A51-C25C-24DE7D01C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07E-4B7C-4EF8-955E-5AFDAA88BCA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BE5B99-2CA8-8BDE-A767-186778F14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418ECC-145F-BC0B-F522-EE85699C7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E6ED-B5C2-4B5D-9ECA-C0A36216A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47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8423E-DD3D-39DE-DB5A-B3482957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221DB3-D0A6-67E1-5902-42CF62146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07E-4B7C-4EF8-955E-5AFDAA88BCA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90670F-3263-9E70-AE92-76A3D699D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D09414-FC6C-2B90-B1D1-95EE66A4E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E6ED-B5C2-4B5D-9ECA-C0A36216A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30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9ABCE1-8517-E6A5-0908-DC6F7E9F6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07E-4B7C-4EF8-955E-5AFDAA88BCA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1CDBA9-5496-A07B-C3BB-15AF13ABB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C9F10C-744E-D3E6-A486-F6A9094C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E6ED-B5C2-4B5D-9ECA-C0A36216A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67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B2DD-DC88-54E7-9C6A-25EB6BABE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9B8E1-1A27-685E-30BA-2BDA6B9BC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6A6E1-A4B6-FBF7-50A0-16FE63F5FD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B044E-D877-9874-7DC2-F6364E242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07E-4B7C-4EF8-955E-5AFDAA88BCA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607F4-BE57-31BA-4806-40836F9CE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3D86A-4424-B612-5B09-E42823752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E6ED-B5C2-4B5D-9ECA-C0A36216A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178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882F9-09E4-1F3F-C9C3-448B0229D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1908F4-E071-0A93-AE15-67F5B7EE26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0338D-2D66-6D99-CA9C-B2AD995DD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2A176-5AEF-929E-9BB8-9F9736C3F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07E-4B7C-4EF8-955E-5AFDAA88BCA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F31EB9-1FAE-AD87-D24E-73D64661F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54648-E74C-A469-9F27-423E9460B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E6ED-B5C2-4B5D-9ECA-C0A36216A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567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E507A-F415-3F38-9FD0-1001EEAA0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0F3F51-01B9-1C8F-D8D9-41EDB8A051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448FA-5AB2-2F1B-0C44-7A7AAD30C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07E-4B7C-4EF8-955E-5AFDAA88BCA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74EE8-77BF-7A33-1B3F-883ED89FE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4253A-5124-EF31-FF8E-5C0B33B2A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E6ED-B5C2-4B5D-9ECA-C0A36216A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154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3AF1A0-4D61-699D-5C33-997443FDD7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DBA6CA-8386-79AD-D1D7-51496E595E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92D04-9FBA-6E3E-A53A-1B50977B2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07E-4B7C-4EF8-955E-5AFDAA88BCA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C3646-9B83-154A-04E0-A3E44398C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3C13B-8FCA-1980-3AB8-184A95F40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7E6ED-B5C2-4B5D-9ECA-C0A36216A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308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7ED6EB-9260-591F-B263-1C581ED5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44368-6B91-F4C2-7B09-DE68AB509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133D5-39C3-09FD-C475-A414FBACAE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D5107E-4B7C-4EF8-955E-5AFDAA88BCA9}" type="datetimeFigureOut">
              <a:rPr lang="en-GB" smtClean="0"/>
              <a:t>14/11/2024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2D841-AB15-D890-3EFA-B81AFFDA79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59D8F-332C-DE39-24DC-F4935F8BA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47E6ED-B5C2-4B5D-9ECA-C0A36216A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16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integrating.org.u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F135B73E-C3A1-0306-C583-593AA0028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EFB60AA-3B74-A309-A0A5-59F57BB45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010923A-4391-5564-4C18-03FD79940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1960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97F6DE34-E247-8272-8C47-7C8E29B2B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8516BAC9-90DE-53BB-0E08-F4D9A6EA5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877" y="4471817"/>
            <a:ext cx="4405043" cy="208138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81CDB74-6897-9903-54A6-BA358EB6F4A2}"/>
              </a:ext>
            </a:extLst>
          </p:cNvPr>
          <p:cNvSpPr txBox="1"/>
          <p:nvPr/>
        </p:nvSpPr>
        <p:spPr>
          <a:xfrm>
            <a:off x="1951181" y="304800"/>
            <a:ext cx="859443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>
                <a:solidFill>
                  <a:srgbClr val="FFFF00"/>
                </a:solidFill>
                <a:latin typeface="Amasis MT Pro Black" panose="02040A04050005020304" pitchFamily="18" charset="0"/>
              </a:rPr>
              <a:t>We are Integrating</a:t>
            </a:r>
            <a:endParaRPr lang="en-GB" sz="1600" dirty="0">
              <a:solidFill>
                <a:srgbClr val="FFFF00"/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651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6DBE99-27FE-7655-92BC-F15544D75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4790FD1F-E38D-A6CF-ED0D-38FA8482F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065C1DA-EE79-EF2A-F559-EA5B97DE4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994D7EE-EA69-403F-CBD7-1942B53B4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1960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0613412F-E8DB-F70E-4673-C8F7BF611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B1E61690-4ADD-E62F-AB91-DE25237F3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254" y="5165210"/>
            <a:ext cx="3260084" cy="15403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B88DCC-7B03-83E6-C334-9F689224600B}"/>
              </a:ext>
            </a:extLst>
          </p:cNvPr>
          <p:cNvSpPr txBox="1"/>
          <p:nvPr/>
        </p:nvSpPr>
        <p:spPr>
          <a:xfrm>
            <a:off x="2485930" y="377194"/>
            <a:ext cx="674181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>
                    <a:lumMod val="75000"/>
                  </a:schemeClr>
                </a:solidFill>
              </a:rPr>
              <a:t>Who are we?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351082-3A25-385D-4649-DE580F638E52}"/>
              </a:ext>
            </a:extLst>
          </p:cNvPr>
          <p:cNvSpPr txBox="1"/>
          <p:nvPr/>
        </p:nvSpPr>
        <p:spPr>
          <a:xfrm>
            <a:off x="1406152" y="1725923"/>
            <a:ext cx="864877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small local charity based in County Durham (Durham and </a:t>
            </a:r>
            <a:r>
              <a:rPr lang="en-GB" sz="2800" dirty="0" err="1"/>
              <a:t>Chester-le-Street</a:t>
            </a:r>
            <a:r>
              <a:rPr lang="en-GB" sz="28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offer social activities to children and young people with a range of disabilities and learning difficulties aged between 5-30 yrs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Day Service for people aged 16yrs+  not in full-time education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work with around 90 service users annually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deliver on average 15,000 activity hours term time and in school holidays</a:t>
            </a:r>
          </a:p>
        </p:txBody>
      </p:sp>
    </p:spTree>
    <p:extLst>
      <p:ext uri="{BB962C8B-B14F-4D97-AF65-F5344CB8AC3E}">
        <p14:creationId xmlns:p14="http://schemas.microsoft.com/office/powerpoint/2010/main" val="2744964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F679BC-F22C-3238-CC69-F1307FB43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C514240D-0744-B652-105B-C006AFC9F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CCBCDB1-A52A-A4D9-32CA-A5106A87D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9DC364E-E950-3F3D-FEDA-C6BC39D2C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1960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35471A61-1D9F-DD64-6655-3F47CF06A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50F599DB-56E6-0D6F-31C4-38E193A36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254" y="5165210"/>
            <a:ext cx="3260084" cy="15403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CBA157-3E50-E1FC-5354-384C695CC7DD}"/>
              </a:ext>
            </a:extLst>
          </p:cNvPr>
          <p:cNvSpPr txBox="1"/>
          <p:nvPr/>
        </p:nvSpPr>
        <p:spPr>
          <a:xfrm>
            <a:off x="2485930" y="384181"/>
            <a:ext cx="674181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>
                    <a:lumMod val="75000"/>
                  </a:schemeClr>
                </a:solidFill>
              </a:rPr>
              <a:t>Our Users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C39488BD-8373-209A-E70C-A2264ED24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9123" y="2094146"/>
            <a:ext cx="6084983" cy="2686884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kern="1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600" kern="100" dirty="0">
                <a:solidFill>
                  <a:srgbClr val="FFFF00"/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Integrating has boosted my independence skills and has helped me a lot to focus. I am less distracted than normally - Sophie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No photo description available.">
            <a:extLst>
              <a:ext uri="{FF2B5EF4-FFF2-40B4-BE49-F238E27FC236}">
                <a16:creationId xmlns:a16="http://schemas.microsoft.com/office/drawing/2014/main" id="{8D5F5034-2FFA-EACB-2170-745C8BBC7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419" y="1648716"/>
            <a:ext cx="3304270" cy="49596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3075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ACD22B-33FE-4E99-F432-6DF3EA08D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502E2458-835E-3DAB-66DD-8063ACE07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1517F59-D8C3-7DED-5FEA-4FE0A0029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7871BAB-2DD6-DF43-AEB6-74461B148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1960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142E5021-2D20-7B51-9550-36A4CA734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79575B8E-EEAC-FD50-6DEB-689E39127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254" y="5165210"/>
            <a:ext cx="3260084" cy="15403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557ED9-4A8B-62CD-C685-A61838259479}"/>
              </a:ext>
            </a:extLst>
          </p:cNvPr>
          <p:cNvSpPr txBox="1"/>
          <p:nvPr/>
        </p:nvSpPr>
        <p:spPr>
          <a:xfrm>
            <a:off x="2485930" y="384181"/>
            <a:ext cx="674181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>
                    <a:lumMod val="75000"/>
                  </a:schemeClr>
                </a:solidFill>
              </a:rPr>
              <a:t>Our Users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99025F81-1212-01A6-9C2C-D2DF98C15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7923" y="1579403"/>
            <a:ext cx="4343352" cy="358580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600" kern="100" dirty="0">
                <a:solidFill>
                  <a:srgbClr val="FFFF00"/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You’re always going to have someone who talk to you. I can’t stress how much they’ve helped me and been an influence on me. I just love you Integrating - Emma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DBD9F86-9939-A3D8-33B8-EE91C65F4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25" y="1907215"/>
            <a:ext cx="6445104" cy="402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930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763AFF-7528-8215-9EE8-748F17BBA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E1C5FA50-08D6-6193-DC0B-BE17596AA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D814246-9AF7-1569-EED6-EC7574971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3BE082F-6019-3162-A7BD-598745BD2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1960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EC9F57EA-FB48-1C54-8714-3FDE8E992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7F0719-46E6-A61D-67C2-62A7B314CB22}"/>
              </a:ext>
            </a:extLst>
          </p:cNvPr>
          <p:cNvSpPr txBox="1"/>
          <p:nvPr/>
        </p:nvSpPr>
        <p:spPr>
          <a:xfrm>
            <a:off x="2877493" y="365267"/>
            <a:ext cx="674181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>
                    <a:lumMod val="75000"/>
                  </a:schemeClr>
                </a:solidFill>
              </a:rPr>
              <a:t>Our Parents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2D8218D5-302B-7735-AB2C-A92F2355D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529" y="1936919"/>
            <a:ext cx="6625590" cy="376237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600" kern="100" dirty="0">
                <a:solidFill>
                  <a:srgbClr val="FFFF00"/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 think it’s a really brilliant organisation. For me its about helping my son have more of a normal social life than he might otherwise have. He can join ordinary activities with people in the community without his mam. It gives me a break, and gives him a break from me - Parent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No photo description available.">
            <a:extLst>
              <a:ext uri="{FF2B5EF4-FFF2-40B4-BE49-F238E27FC236}">
                <a16:creationId xmlns:a16="http://schemas.microsoft.com/office/drawing/2014/main" id="{F40275A3-2324-7A25-FA61-B41141C99A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9" r="10628" b="14321"/>
          <a:stretch/>
        </p:blipFill>
        <p:spPr bwMode="auto">
          <a:xfrm>
            <a:off x="7900175" y="1712068"/>
            <a:ext cx="3628674" cy="4883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67DBDD97-8480-7D6A-BD70-0772DE45E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254" y="5165210"/>
            <a:ext cx="3260084" cy="154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5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17DA0D-34F9-168F-C2C9-5D2E92BEB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1C0CC756-7F38-0FC9-FF8F-0BB35A948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650E70D-552E-67C6-E5C1-16884A195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79B2D31C-1932-BFF4-252B-F58ECEB91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1960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114555AD-6038-B076-1722-4772C7EFE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598540-416F-E59F-6C42-8A3BC02CB9B6}"/>
              </a:ext>
            </a:extLst>
          </p:cNvPr>
          <p:cNvSpPr txBox="1"/>
          <p:nvPr/>
        </p:nvSpPr>
        <p:spPr>
          <a:xfrm>
            <a:off x="2485930" y="384181"/>
            <a:ext cx="674181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>
                    <a:lumMod val="75000"/>
                  </a:schemeClr>
                </a:solidFill>
              </a:rPr>
              <a:t>Our Activities</a:t>
            </a:r>
          </a:p>
        </p:txBody>
      </p:sp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ADDB9964-0ED6-2407-024D-163792DAB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616" y="5103945"/>
            <a:ext cx="3260084" cy="15403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D86DE3-A6B9-550A-4FDE-7ACC5141CFD1}"/>
              </a:ext>
            </a:extLst>
          </p:cNvPr>
          <p:cNvSpPr txBox="1"/>
          <p:nvPr/>
        </p:nvSpPr>
        <p:spPr>
          <a:xfrm>
            <a:off x="1532449" y="1750672"/>
            <a:ext cx="86487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FF00"/>
                </a:solidFill>
                <a:latin typeface="Amasis MT Pro Black" panose="02040A04050005020304" pitchFamily="18" charset="0"/>
              </a:rPr>
              <a:t>During the week we host a range of activities 5pm-7pm</a:t>
            </a:r>
          </a:p>
          <a:p>
            <a:pPr algn="ctr"/>
            <a:endParaRPr lang="en-GB" sz="3200" dirty="0">
              <a:solidFill>
                <a:srgbClr val="FFFF00"/>
              </a:solidFill>
              <a:latin typeface="Amasis MT Pro Black" panose="02040A04050005020304" pitchFamily="18" charset="0"/>
            </a:endParaRPr>
          </a:p>
          <a:p>
            <a:r>
              <a:rPr lang="en-GB" sz="3200" dirty="0">
                <a:solidFill>
                  <a:srgbClr val="FFFF00"/>
                </a:solidFill>
                <a:latin typeface="Amasis MT Pro Black" panose="02040A04050005020304" pitchFamily="18" charset="0"/>
              </a:rPr>
              <a:t>Monday - Visual Arts and Gym Group</a:t>
            </a:r>
          </a:p>
          <a:p>
            <a:r>
              <a:rPr lang="en-GB" sz="3200" dirty="0">
                <a:solidFill>
                  <a:srgbClr val="FFFF00"/>
                </a:solidFill>
                <a:latin typeface="Amasis MT Pro Black" panose="02040A04050005020304" pitchFamily="18" charset="0"/>
              </a:rPr>
              <a:t>Tuesday - Music Group</a:t>
            </a:r>
          </a:p>
          <a:p>
            <a:r>
              <a:rPr lang="en-GB" sz="3200" dirty="0">
                <a:solidFill>
                  <a:srgbClr val="FFFF00"/>
                </a:solidFill>
                <a:latin typeface="Amasis MT Pro Black" panose="02040A04050005020304" pitchFamily="18" charset="0"/>
              </a:rPr>
              <a:t>Wednesday - Sportability and Football</a:t>
            </a:r>
          </a:p>
          <a:p>
            <a:r>
              <a:rPr lang="en-GB" sz="3200" dirty="0">
                <a:solidFill>
                  <a:srgbClr val="FFFF00"/>
                </a:solidFill>
                <a:latin typeface="Amasis MT Pro Black" panose="02040A04050005020304" pitchFamily="18" charset="0"/>
              </a:rPr>
              <a:t>Thursday - Bowling</a:t>
            </a:r>
          </a:p>
          <a:p>
            <a:r>
              <a:rPr lang="en-GB" sz="3200" dirty="0">
                <a:solidFill>
                  <a:srgbClr val="FFFF00"/>
                </a:solidFill>
                <a:latin typeface="Amasis MT Pro Black" panose="02040A04050005020304" pitchFamily="18" charset="0"/>
              </a:rPr>
              <a:t>Friday - Quizzes, Bingo and Discos</a:t>
            </a:r>
          </a:p>
        </p:txBody>
      </p:sp>
    </p:spTree>
    <p:extLst>
      <p:ext uri="{BB962C8B-B14F-4D97-AF65-F5344CB8AC3E}">
        <p14:creationId xmlns:p14="http://schemas.microsoft.com/office/powerpoint/2010/main" val="3995252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360AE7-428F-4A4C-9183-121BDE684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0FDEA0A2-F2F0-1E13-BFB4-6E10702D8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E21F5E4-CBBE-97A8-2A09-DD885B1D8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FF2E662-2CEA-86B5-FBF4-977EC2FFF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1960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01023B51-C1DC-068D-F36D-92CB3F783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1EBA24-35BD-472D-F50B-3B79B6E8E123}"/>
              </a:ext>
            </a:extLst>
          </p:cNvPr>
          <p:cNvSpPr txBox="1"/>
          <p:nvPr/>
        </p:nvSpPr>
        <p:spPr>
          <a:xfrm>
            <a:off x="2485930" y="384181"/>
            <a:ext cx="674181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>
                    <a:lumMod val="75000"/>
                  </a:schemeClr>
                </a:solidFill>
              </a:rPr>
              <a:t>Our Activities</a:t>
            </a:r>
          </a:p>
        </p:txBody>
      </p:sp>
      <p:pic>
        <p:nvPicPr>
          <p:cNvPr id="3" name="Picture 2" descr="May be an image of 2 people">
            <a:extLst>
              <a:ext uri="{FF2B5EF4-FFF2-40B4-BE49-F238E27FC236}">
                <a16:creationId xmlns:a16="http://schemas.microsoft.com/office/drawing/2014/main" id="{0C61FE9F-CE41-D06B-26CF-1735339BDA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29" y="1834636"/>
            <a:ext cx="5731510" cy="4297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No photo description available.">
            <a:extLst>
              <a:ext uri="{FF2B5EF4-FFF2-40B4-BE49-F238E27FC236}">
                <a16:creationId xmlns:a16="http://schemas.microsoft.com/office/drawing/2014/main" id="{387C692D-2DAF-EB87-B19A-A9172BC19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041" y="1868415"/>
            <a:ext cx="3167487" cy="421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FD00BD6C-AFC2-D74D-12E0-43603DEE8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616" y="5103945"/>
            <a:ext cx="3260084" cy="154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69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682DE9-4B25-9D51-6804-79CFCD95C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D9005C84-8F10-E2AE-DAD8-BB57165B1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AC4B3B5-DFEF-5DB2-076B-331FC3F29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787B1D6-6C63-80F9-2A7E-F3C3C59B6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1960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B76276C5-54B3-4BEA-6B6E-EAD7A7F57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6318A5-657A-FAD4-3944-F291079FD07D}"/>
              </a:ext>
            </a:extLst>
          </p:cNvPr>
          <p:cNvSpPr txBox="1"/>
          <p:nvPr/>
        </p:nvSpPr>
        <p:spPr>
          <a:xfrm>
            <a:off x="2485930" y="384181"/>
            <a:ext cx="674181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>
                    <a:lumMod val="75000"/>
                  </a:schemeClr>
                </a:solidFill>
              </a:rPr>
              <a:t>Our Activities</a:t>
            </a:r>
          </a:p>
        </p:txBody>
      </p:sp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9275EEE2-5D08-D3A9-7807-284C246E5A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616" y="5103945"/>
            <a:ext cx="3260084" cy="1540390"/>
          </a:xfrm>
          <a:prstGeom prst="rect">
            <a:avLst/>
          </a:prstGeom>
        </p:spPr>
      </p:pic>
      <p:pic>
        <p:nvPicPr>
          <p:cNvPr id="3" name="Picture 2" descr="No photo description available.">
            <a:extLst>
              <a:ext uri="{FF2B5EF4-FFF2-40B4-BE49-F238E27FC236}">
                <a16:creationId xmlns:a16="http://schemas.microsoft.com/office/drawing/2014/main" id="{18E8B813-8820-30E8-57C4-2E0881F683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4" t="8548" r="11388" b="17443"/>
          <a:stretch/>
        </p:blipFill>
        <p:spPr bwMode="auto">
          <a:xfrm>
            <a:off x="761529" y="1554661"/>
            <a:ext cx="3754876" cy="491915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A47C17-DC8F-4268-853E-CFD69E6EBF32}"/>
              </a:ext>
            </a:extLst>
          </p:cNvPr>
          <p:cNvSpPr txBox="1"/>
          <p:nvPr/>
        </p:nvSpPr>
        <p:spPr>
          <a:xfrm>
            <a:off x="4753582" y="1614496"/>
            <a:ext cx="680769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FF00"/>
                </a:solidFill>
                <a:latin typeface="Amasis MT Pro Black" panose="02040A04050005020304" pitchFamily="18" charset="0"/>
              </a:rPr>
              <a:t>On a Saturday and in the holidays, we run a range of exciting activities. </a:t>
            </a:r>
          </a:p>
          <a:p>
            <a:endParaRPr lang="en-GB" sz="2400" dirty="0">
              <a:solidFill>
                <a:srgbClr val="FFFF00"/>
              </a:solidFill>
              <a:latin typeface="Amasis MT Pro Black" panose="02040A04050005020304" pitchFamily="18" charset="0"/>
            </a:endParaRPr>
          </a:p>
          <a:p>
            <a:r>
              <a:rPr lang="en-GB" sz="2400" dirty="0">
                <a:solidFill>
                  <a:srgbClr val="FFFF00"/>
                </a:solidFill>
                <a:latin typeface="Amasis MT Pro Black" panose="02040A04050005020304" pitchFamily="18" charset="0"/>
              </a:rPr>
              <a:t>We often like to go to the cinema and swimming baths then go for pub lunch.</a:t>
            </a:r>
          </a:p>
          <a:p>
            <a:endParaRPr lang="en-GB" sz="2400" dirty="0">
              <a:solidFill>
                <a:srgbClr val="FFFF00"/>
              </a:solidFill>
              <a:latin typeface="Amasis MT Pro Black" panose="02040A04050005020304" pitchFamily="18" charset="0"/>
            </a:endParaRPr>
          </a:p>
          <a:p>
            <a:r>
              <a:rPr lang="en-GB" sz="2400" dirty="0">
                <a:solidFill>
                  <a:srgbClr val="FFFF00"/>
                </a:solidFill>
                <a:latin typeface="Amasis MT Pro Black" panose="02040A04050005020304" pitchFamily="18" charset="0"/>
              </a:rPr>
              <a:t>In the school holidays, we like to visit zoos, theme parks and museums. </a:t>
            </a:r>
          </a:p>
          <a:p>
            <a:endParaRPr lang="en-GB" sz="2400" dirty="0">
              <a:latin typeface="Amasis MT Pro Black" panose="02040A04050005020304" pitchFamily="18" charset="0"/>
            </a:endParaRPr>
          </a:p>
          <a:p>
            <a:endParaRPr lang="en-GB" sz="2400" dirty="0">
              <a:latin typeface="Amasis MT Pro Black" panose="02040A04050005020304" pitchFamily="18" charset="0"/>
            </a:endParaRPr>
          </a:p>
          <a:p>
            <a:endParaRPr lang="en-GB" sz="2400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379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7B2225-DB52-F0E6-151B-E3FCC860E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E352AD63-0E41-D22D-2879-9ECE31EA5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90EF937-3773-8DB9-EA66-7BDE8E93E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6154CA1-B52B-82FB-E821-0C4E36BF4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1960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E4EF7B51-B9AB-89C5-32E5-B569D99D9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A40E5D-D667-E070-DD47-4378799B8325}"/>
              </a:ext>
            </a:extLst>
          </p:cNvPr>
          <p:cNvSpPr txBox="1"/>
          <p:nvPr/>
        </p:nvSpPr>
        <p:spPr>
          <a:xfrm>
            <a:off x="2485930" y="384181"/>
            <a:ext cx="674181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>
                    <a:lumMod val="75000"/>
                  </a:schemeClr>
                </a:solidFill>
              </a:rPr>
              <a:t>Our Activities</a:t>
            </a:r>
          </a:p>
        </p:txBody>
      </p:sp>
      <p:pic>
        <p:nvPicPr>
          <p:cNvPr id="5" name="Picture 4" descr="No photo description available.">
            <a:extLst>
              <a:ext uri="{FF2B5EF4-FFF2-40B4-BE49-F238E27FC236}">
                <a16:creationId xmlns:a16="http://schemas.microsoft.com/office/drawing/2014/main" id="{CFB1921D-A05F-B92E-E378-C0BE4D649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7" t="20724" r="6746" b="4472"/>
          <a:stretch/>
        </p:blipFill>
        <p:spPr bwMode="auto">
          <a:xfrm>
            <a:off x="630725" y="2159540"/>
            <a:ext cx="5684188" cy="3579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May be an image of 2 people">
            <a:extLst>
              <a:ext uri="{FF2B5EF4-FFF2-40B4-BE49-F238E27FC236}">
                <a16:creationId xmlns:a16="http://schemas.microsoft.com/office/drawing/2014/main" id="{A86F06DF-978F-AD64-960D-4588C4A551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0"/>
          <a:stretch/>
        </p:blipFill>
        <p:spPr bwMode="auto">
          <a:xfrm>
            <a:off x="7240099" y="1616443"/>
            <a:ext cx="3975290" cy="503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5753CDE3-A136-3372-0B3D-583EE357D7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254" y="5165210"/>
            <a:ext cx="3260084" cy="154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19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17F0D3-2076-6A69-D0DA-38884BB1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9A5D668F-39A1-FFDF-44F5-7EBCF42F3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EE976B4-3C28-155F-15A0-24E25207D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6E9A5CB-A2D7-16C4-5DC7-212DE7469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17318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43C7B765-E4A0-84DE-F866-F4DDBF619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9478D5-B89C-1637-7B38-ABF5A49CD404}"/>
              </a:ext>
            </a:extLst>
          </p:cNvPr>
          <p:cNvSpPr txBox="1"/>
          <p:nvPr/>
        </p:nvSpPr>
        <p:spPr>
          <a:xfrm>
            <a:off x="5320524" y="137183"/>
            <a:ext cx="674181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>
                    <a:lumMod val="75000"/>
                  </a:schemeClr>
                </a:solidFill>
              </a:rPr>
              <a:t>Our Activities</a:t>
            </a:r>
          </a:p>
        </p:txBody>
      </p:sp>
      <p:pic>
        <p:nvPicPr>
          <p:cNvPr id="3" name="Picture 2" descr="No photo description available.">
            <a:extLst>
              <a:ext uri="{FF2B5EF4-FFF2-40B4-BE49-F238E27FC236}">
                <a16:creationId xmlns:a16="http://schemas.microsoft.com/office/drawing/2014/main" id="{680250CA-2FF9-D1C9-91AF-7B516A4D52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1" b="20204"/>
          <a:stretch/>
        </p:blipFill>
        <p:spPr bwMode="auto">
          <a:xfrm>
            <a:off x="356681" y="511520"/>
            <a:ext cx="4072652" cy="5597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May be an image of 2 people">
            <a:extLst>
              <a:ext uri="{FF2B5EF4-FFF2-40B4-BE49-F238E27FC236}">
                <a16:creationId xmlns:a16="http://schemas.microsoft.com/office/drawing/2014/main" id="{79023B34-DFE8-9E1C-B170-A96738CA6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06"/>
          <a:stretch/>
        </p:blipFill>
        <p:spPr bwMode="auto">
          <a:xfrm>
            <a:off x="5320524" y="1238203"/>
            <a:ext cx="4511066" cy="4735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A91A2F91-2EE0-1A7E-7046-9EE68C6A1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254" y="5165210"/>
            <a:ext cx="3260084" cy="154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78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F63080-C050-C945-5A0B-E5172A0D6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D4A96C13-B97C-862E-B095-6B100388C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C56208F-EC44-5658-7BED-A00CEC2AB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E2FF521-E98B-0F77-64E0-1244A7DD2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1960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6CE44AC9-25DD-C456-6DF6-C321E991C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AEAF59-AEF5-B05C-3E8C-ADC81CFB9EE3}"/>
              </a:ext>
            </a:extLst>
          </p:cNvPr>
          <p:cNvSpPr txBox="1"/>
          <p:nvPr/>
        </p:nvSpPr>
        <p:spPr>
          <a:xfrm>
            <a:off x="2485930" y="384181"/>
            <a:ext cx="674181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>
                    <a:lumMod val="75000"/>
                  </a:schemeClr>
                </a:solidFill>
              </a:rPr>
              <a:t>Our Activities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1C55791E-AA66-781A-BC21-40604CC69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725" y="1754055"/>
            <a:ext cx="11003556" cy="371654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600" kern="100" dirty="0">
                <a:solidFill>
                  <a:srgbClr val="FFFF00"/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600" kern="100" dirty="0">
                <a:solidFill>
                  <a:srgbClr val="FFFF00"/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This year, 24 young people enjoyed a trip to Butlins, spending five days packed with activities like swimming, a silent disco, and fairground rides.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600" kern="100" dirty="0">
                <a:solidFill>
                  <a:srgbClr val="FFFF00"/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600" kern="100" dirty="0">
                <a:solidFill>
                  <a:srgbClr val="FFFF00"/>
                </a:solidFill>
                <a:effectLst/>
                <a:latin typeface="Amasis MT Pro Black" panose="02040A040500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“It was the best week ever! I got to spend it with my best friends and make new friends when I was there!”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864BF2B1-B188-FFD4-FC97-86C681410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616" y="5103945"/>
            <a:ext cx="3260084" cy="154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27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110679-0F5F-64F1-094F-9817E4ABC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EC5342C5-6599-8108-6A5C-34B90C77A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840DC72-8654-7AF2-DD6E-4CC9ACD5C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5A12ACC-44CF-0576-CF61-8FD8E6B5D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1960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68A6882C-4428-8209-B644-546F10D15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A03AF0-C1B4-5D68-4FBE-B4D9FA73C64A}"/>
              </a:ext>
            </a:extLst>
          </p:cNvPr>
          <p:cNvSpPr txBox="1"/>
          <p:nvPr/>
        </p:nvSpPr>
        <p:spPr>
          <a:xfrm>
            <a:off x="2485930" y="384181"/>
            <a:ext cx="674181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>
                    <a:lumMod val="75000"/>
                  </a:schemeClr>
                </a:solidFill>
              </a:rPr>
              <a:t>Our Activities</a:t>
            </a:r>
          </a:p>
        </p:txBody>
      </p:sp>
      <p:pic>
        <p:nvPicPr>
          <p:cNvPr id="3" name="Picture 2" descr="May be an image of 5 people and text">
            <a:extLst>
              <a:ext uri="{FF2B5EF4-FFF2-40B4-BE49-F238E27FC236}">
                <a16:creationId xmlns:a16="http://schemas.microsoft.com/office/drawing/2014/main" id="{C6D0425B-B197-2AE0-0238-4F05075AC1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85" y="1610420"/>
            <a:ext cx="3672113" cy="4897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May be an image of 1 person">
            <a:extLst>
              <a:ext uri="{FF2B5EF4-FFF2-40B4-BE49-F238E27FC236}">
                <a16:creationId xmlns:a16="http://schemas.microsoft.com/office/drawing/2014/main" id="{98326FF4-317F-8A15-EE5F-F0DE3BED74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040" y="1628738"/>
            <a:ext cx="3672092" cy="4897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No photo description available.">
            <a:extLst>
              <a:ext uri="{FF2B5EF4-FFF2-40B4-BE49-F238E27FC236}">
                <a16:creationId xmlns:a16="http://schemas.microsoft.com/office/drawing/2014/main" id="{ECA446E0-9F12-CE81-C996-93953F1C6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902" y="1628738"/>
            <a:ext cx="3742690" cy="4986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736254B7-78EB-BFC4-1D3C-1D73D5559E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442" y="5165210"/>
            <a:ext cx="3260084" cy="154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802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2D73F-9173-B700-932D-72A482707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6EF26CB0-32F8-A6FF-CA30-E0A94824B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EC57AD8-10D1-A644-2A66-0D64C2B2D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9122D88-29E6-B6AF-434D-4C2208426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1960"/>
            <a:ext cx="11408875" cy="430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53079887-1640-8AC4-88DB-A91F35618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529" y="331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8" name="Picture 17" descr="A blue and yellow hand print with stars&#10;&#10;Description automatically generated">
            <a:extLst>
              <a:ext uri="{FF2B5EF4-FFF2-40B4-BE49-F238E27FC236}">
                <a16:creationId xmlns:a16="http://schemas.microsoft.com/office/drawing/2014/main" id="{B8A8E085-E042-B65C-4F3E-D81066FCA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254" y="5165210"/>
            <a:ext cx="3260084" cy="15403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B542D2-BE5E-6BE4-F11E-2F907411D4EA}"/>
              </a:ext>
            </a:extLst>
          </p:cNvPr>
          <p:cNvSpPr txBox="1"/>
          <p:nvPr/>
        </p:nvSpPr>
        <p:spPr>
          <a:xfrm>
            <a:off x="2485930" y="529837"/>
            <a:ext cx="674181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3">
                    <a:lumMod val="75000"/>
                  </a:schemeClr>
                </a:solidFill>
              </a:rPr>
              <a:t>Get in touch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4D1FBE-1474-1CF4-ACBA-05285CA671D9}"/>
              </a:ext>
            </a:extLst>
          </p:cNvPr>
          <p:cNvSpPr txBox="1"/>
          <p:nvPr/>
        </p:nvSpPr>
        <p:spPr>
          <a:xfrm>
            <a:off x="1552348" y="1920471"/>
            <a:ext cx="883679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FF00"/>
                </a:solidFill>
                <a:latin typeface="Amasis MT Pro Black" panose="02040A04050005020304" pitchFamily="18" charset="0"/>
              </a:rPr>
              <a:t>Office: 07914 376228</a:t>
            </a:r>
          </a:p>
          <a:p>
            <a:r>
              <a:rPr lang="en-GB" sz="4000" dirty="0">
                <a:solidFill>
                  <a:srgbClr val="FFFF00"/>
                </a:solidFill>
                <a:latin typeface="Amasis MT Pro Black" panose="02040A04050005020304" pitchFamily="18" charset="0"/>
              </a:rPr>
              <a:t>Email: </a:t>
            </a:r>
            <a:r>
              <a:rPr lang="en-GB" sz="4000" dirty="0">
                <a:solidFill>
                  <a:srgbClr val="FFFF00"/>
                </a:solidFill>
                <a:latin typeface="Amasis MT Pro Black" panose="02040A040500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info@integrating.org.uk</a:t>
            </a:r>
            <a:endParaRPr lang="en-GB" sz="4000" dirty="0">
              <a:solidFill>
                <a:srgbClr val="FFFF00"/>
              </a:solidFill>
              <a:latin typeface="Amasis MT Pro Black" panose="02040A04050005020304" pitchFamily="18" charset="0"/>
            </a:endParaRPr>
          </a:p>
          <a:p>
            <a:endParaRPr lang="en-GB" sz="2400" dirty="0">
              <a:latin typeface="Amasis MT Pro Black" panose="02040A04050005020304" pitchFamily="18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Amasis MT Pro Black" panose="02040A04050005020304" pitchFamily="18" charset="0"/>
              </a:rPr>
              <a:t>Bullion Hall</a:t>
            </a:r>
          </a:p>
          <a:p>
            <a:r>
              <a:rPr lang="en-GB" sz="2800" dirty="0">
                <a:solidFill>
                  <a:srgbClr val="FFFF00"/>
                </a:solidFill>
                <a:latin typeface="Amasis MT Pro Black" panose="02040A04050005020304" pitchFamily="18" charset="0"/>
              </a:rPr>
              <a:t>South Approach</a:t>
            </a:r>
          </a:p>
          <a:p>
            <a:r>
              <a:rPr lang="en-GB" sz="2800" dirty="0" err="1">
                <a:solidFill>
                  <a:srgbClr val="FFFF00"/>
                </a:solidFill>
                <a:latin typeface="Amasis MT Pro Black" panose="02040A04050005020304" pitchFamily="18" charset="0"/>
              </a:rPr>
              <a:t>Chester-le-Street</a:t>
            </a:r>
            <a:endParaRPr lang="en-GB" sz="2800" dirty="0">
              <a:solidFill>
                <a:srgbClr val="FFFF00"/>
              </a:solidFill>
              <a:latin typeface="Amasis MT Pro Black" panose="02040A04050005020304" pitchFamily="18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Amasis MT Pro Black" panose="02040A04050005020304" pitchFamily="18" charset="0"/>
              </a:rPr>
              <a:t>County Durham</a:t>
            </a:r>
          </a:p>
          <a:p>
            <a:r>
              <a:rPr lang="en-GB" sz="2800" dirty="0">
                <a:solidFill>
                  <a:srgbClr val="FFFF00"/>
                </a:solidFill>
                <a:latin typeface="Amasis MT Pro Black" panose="02040A04050005020304" pitchFamily="18" charset="0"/>
              </a:rPr>
              <a:t>DH2 2DW</a:t>
            </a:r>
          </a:p>
        </p:txBody>
      </p:sp>
    </p:spTree>
    <p:extLst>
      <p:ext uri="{BB962C8B-B14F-4D97-AF65-F5344CB8AC3E}">
        <p14:creationId xmlns:p14="http://schemas.microsoft.com/office/powerpoint/2010/main" val="1941441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370</Words>
  <Application>Microsoft Office PowerPoint</Application>
  <PresentationFormat>Widescreen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Amasis MT Pro Black</vt:lpstr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Treasurer</dc:creator>
  <cp:lastModifiedBy>Kathryn Gaudie-Jones</cp:lastModifiedBy>
  <cp:revision>3</cp:revision>
  <dcterms:created xsi:type="dcterms:W3CDTF">2024-10-22T09:07:41Z</dcterms:created>
  <dcterms:modified xsi:type="dcterms:W3CDTF">2024-11-14T11:05:54Z</dcterms:modified>
</cp:coreProperties>
</file>