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2F5F"/>
    <a:srgbClr val="3A7A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248"/>
    <p:restoredTop sz="94694"/>
  </p:normalViewPr>
  <p:slideViewPr>
    <p:cSldViewPr snapToGrid="0" snapToObjects="1">
      <p:cViewPr varScale="1">
        <p:scale>
          <a:sx n="107" d="100"/>
          <a:sy n="107" d="100"/>
        </p:scale>
        <p:origin x="51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784AD6-16C5-D045-9F6A-95549EEB2B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03DAB0-9BAC-854D-B15F-6F80950A10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41795"/>
            <a:ext cx="9144000" cy="61215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72004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7A5BD-DF77-6F40-91FE-16EE7FDD32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B1DF09-1BE3-AB41-9600-01495FAB4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2627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40E390-6CE6-BE4A-A0EF-7907438C1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B69EDA-A954-574B-8EBA-98D046AFAB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376171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690F0B-5931-B842-9D16-C50D5EBDB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83ACC5-0059-3B48-9A3F-80D5BD77AD7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4BCF27-438C-CC49-AB9C-2B9F02C74F9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5879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847AB-0258-974C-97F8-D91B08B8B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60335E-E2AA-D743-A841-1871EF08C4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FE60D9-54BE-BA4C-91D8-B6A5327A02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4781506-D216-F441-A035-CA55463206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3488CA-1C32-4C47-AEF6-782C35D8C9D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93339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621D079-1D5D-2846-8721-482F0B73E67F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6" y="5916257"/>
            <a:ext cx="12191976" cy="1028239"/>
          </a:xfrm>
          <a:prstGeom prst="rect">
            <a:avLst/>
          </a:prstGeom>
        </p:spPr>
      </p:pic>
      <p:pic>
        <p:nvPicPr>
          <p:cNvPr id="11" name="Picture 10" descr="A picture containing drawing, food, plate&#10;&#10;Description automatically generated">
            <a:extLst>
              <a:ext uri="{FF2B5EF4-FFF2-40B4-BE49-F238E27FC236}">
                <a16:creationId xmlns:a16="http://schemas.microsoft.com/office/drawing/2014/main" id="{88AEAFA4-1944-7741-8F26-48093AE93F28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8702566" y="574710"/>
            <a:ext cx="3023996" cy="49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8726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5091ED6-0974-7643-BFF5-274A829455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43746"/>
            <a:ext cx="9144000" cy="2387600"/>
          </a:xfrm>
        </p:spPr>
        <p:txBody>
          <a:bodyPr/>
          <a:lstStyle/>
          <a:p>
            <a:r>
              <a:rPr lang="en-US" b="1" dirty="0">
                <a:solidFill>
                  <a:srgbClr val="0D2F5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Valuing Neurodiversity in County Durham</a:t>
            </a:r>
            <a:br>
              <a:rPr lang="en-US" b="1" dirty="0">
                <a:solidFill>
                  <a:srgbClr val="0D2F5F"/>
                </a:solidFill>
                <a:latin typeface="Frutiger 75 Black" panose="020B0500000000000000" pitchFamily="34" charset="0"/>
              </a:rPr>
            </a:br>
            <a:endParaRPr lang="en-US" dirty="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4D94EFB-A949-274F-834C-CE38007CEE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033690"/>
            <a:ext cx="9144000" cy="612153"/>
          </a:xfrm>
        </p:spPr>
        <p:txBody>
          <a:bodyPr/>
          <a:lstStyle/>
          <a:p>
            <a:r>
              <a:rPr lang="en-US" b="1" dirty="0">
                <a:solidFill>
                  <a:srgbClr val="3A7AB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MCT conference, November 2024</a:t>
            </a:r>
          </a:p>
          <a:p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6A3201D9-CE5E-494D-AEFC-57163B5BF12C}"/>
              </a:ext>
            </a:extLst>
          </p:cNvPr>
          <p:cNvSpPr txBox="1"/>
          <p:nvPr/>
        </p:nvSpPr>
        <p:spPr>
          <a:xfrm>
            <a:off x="3909848" y="4729077"/>
            <a:ext cx="4372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Alison Ayres, Commissioning Manager, Children’s Services.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80417C1-FD1F-A7FD-BED1-E3905F58483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611" y="517385"/>
            <a:ext cx="2916323" cy="17058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49891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FD14E6-0F30-4F47-A0BB-0E0AE4E01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Where we were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C94224-78E0-4117-BC7C-E121E90247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Director-led Valuing Neurodiversity programme of work</a:t>
            </a:r>
          </a:p>
          <a:p>
            <a:pPr lvl="1"/>
            <a:r>
              <a:rPr lang="en-GB" dirty="0"/>
              <a:t>3-5 years</a:t>
            </a:r>
          </a:p>
          <a:p>
            <a:pPr lvl="1"/>
            <a:r>
              <a:rPr lang="en-GB" dirty="0"/>
              <a:t>School based work</a:t>
            </a:r>
          </a:p>
          <a:p>
            <a:pPr lvl="1"/>
            <a:r>
              <a:rPr lang="en-GB" dirty="0"/>
              <a:t>Training</a:t>
            </a:r>
          </a:p>
          <a:p>
            <a:pPr lvl="1"/>
            <a:r>
              <a:rPr lang="en-GB" dirty="0"/>
              <a:t>Mapping</a:t>
            </a:r>
          </a:p>
          <a:p>
            <a:pPr lvl="1"/>
            <a:r>
              <a:rPr lang="en-GB" dirty="0"/>
              <a:t>Diagnostic pathway</a:t>
            </a:r>
          </a:p>
          <a:p>
            <a:pPr lvl="1"/>
            <a:r>
              <a:rPr lang="en-GB" dirty="0"/>
              <a:t>Comms &amp; Engagement</a:t>
            </a:r>
          </a:p>
          <a:p>
            <a:r>
              <a:rPr lang="en-GB" dirty="0"/>
              <a:t>All-age, but focus was 5-18</a:t>
            </a:r>
          </a:p>
          <a:p>
            <a:r>
              <a:rPr lang="en-GB" dirty="0"/>
              <a:t>Minimal additional funding</a:t>
            </a:r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486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8A9F9-56EC-D52A-741F-F406C2E92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SEND Inspection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B99B5-729E-4884-17BE-0E52EC2065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Close look at all-age diagnostic assessment</a:t>
            </a:r>
          </a:p>
          <a:p>
            <a:r>
              <a:rPr lang="en-GB" dirty="0"/>
              <a:t>Inspectors spoke to the diagnostic service and Valuing Neurodiversity team</a:t>
            </a:r>
          </a:p>
          <a:p>
            <a:r>
              <a:rPr lang="en-GB" dirty="0"/>
              <a:t>Required a costed recovery plan with clear targets for waiting time reduction</a:t>
            </a:r>
          </a:p>
        </p:txBody>
      </p:sp>
    </p:spTree>
    <p:extLst>
      <p:ext uri="{BB962C8B-B14F-4D97-AF65-F5344CB8AC3E}">
        <p14:creationId xmlns:p14="http://schemas.microsoft.com/office/powerpoint/2010/main" val="2412467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BF4342-40A1-26EA-C920-FA0C6978B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it looks now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215445-2778-D966-B73B-5529879F9F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New governance structure</a:t>
            </a:r>
          </a:p>
          <a:p>
            <a:r>
              <a:rPr lang="en-GB" dirty="0"/>
              <a:t>More senior active participation</a:t>
            </a:r>
          </a:p>
          <a:p>
            <a:r>
              <a:rPr lang="en-GB" dirty="0"/>
              <a:t>Wider participation – increased capacity for delivery</a:t>
            </a:r>
          </a:p>
        </p:txBody>
      </p:sp>
    </p:spTree>
    <p:extLst>
      <p:ext uri="{BB962C8B-B14F-4D97-AF65-F5344CB8AC3E}">
        <p14:creationId xmlns:p14="http://schemas.microsoft.com/office/powerpoint/2010/main" val="4183162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8CD9E1B9-ECC5-1E07-48A8-95CB1E6C1B05}"/>
              </a:ext>
            </a:extLst>
          </p:cNvPr>
          <p:cNvSpPr/>
          <p:nvPr/>
        </p:nvSpPr>
        <p:spPr>
          <a:xfrm>
            <a:off x="2669747" y="161240"/>
            <a:ext cx="2873390" cy="83733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Health and Wellbeing Board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D556E99-1A77-5F6A-74B2-FF6AB29B6C47}"/>
              </a:ext>
            </a:extLst>
          </p:cNvPr>
          <p:cNvSpPr/>
          <p:nvPr/>
        </p:nvSpPr>
        <p:spPr>
          <a:xfrm>
            <a:off x="165328" y="3864979"/>
            <a:ext cx="1816067" cy="6463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Autism Steering Group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A963D28-0855-30DD-810C-2EF73037D650}"/>
              </a:ext>
            </a:extLst>
          </p:cNvPr>
          <p:cNvSpPr/>
          <p:nvPr/>
        </p:nvSpPr>
        <p:spPr>
          <a:xfrm>
            <a:off x="2780142" y="3903829"/>
            <a:ext cx="2760286" cy="60836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Valuing Neurodiversity </a:t>
            </a:r>
          </a:p>
          <a:p>
            <a:pPr algn="ctr"/>
            <a:r>
              <a:rPr lang="en-GB" dirty="0"/>
              <a:t>Steering Group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B9D88B19-8DC1-A9FE-1F03-B2E286E07189}"/>
              </a:ext>
            </a:extLst>
          </p:cNvPr>
          <p:cNvSpPr/>
          <p:nvPr/>
        </p:nvSpPr>
        <p:spPr>
          <a:xfrm>
            <a:off x="6858214" y="2917721"/>
            <a:ext cx="2790169" cy="602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Starting Well Partnership 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4A4E15A-A971-E122-EBE3-861580776740}"/>
              </a:ext>
            </a:extLst>
          </p:cNvPr>
          <p:cNvSpPr/>
          <p:nvPr/>
        </p:nvSpPr>
        <p:spPr>
          <a:xfrm>
            <a:off x="3173056" y="1703935"/>
            <a:ext cx="4740162" cy="7926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County Durham Care Partnership Executive</a:t>
            </a:r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A69EB0ED-2E4E-0BE6-18C4-891DDE6499C4}"/>
              </a:ext>
            </a:extLst>
          </p:cNvPr>
          <p:cNvSpPr/>
          <p:nvPr/>
        </p:nvSpPr>
        <p:spPr>
          <a:xfrm>
            <a:off x="6648865" y="3821983"/>
            <a:ext cx="3339085" cy="6028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Operational Management Group</a:t>
            </a:r>
          </a:p>
        </p:txBody>
      </p:sp>
      <p:sp>
        <p:nvSpPr>
          <p:cNvPr id="17" name="Content Placeholder 16">
            <a:extLst>
              <a:ext uri="{FF2B5EF4-FFF2-40B4-BE49-F238E27FC236}">
                <a16:creationId xmlns:a16="http://schemas.microsoft.com/office/drawing/2014/main" id="{EFA3A557-5CC4-DACF-2FCE-B2BD177AF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04967" y="5128957"/>
            <a:ext cx="1745757" cy="9472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en-GB" sz="1800" dirty="0">
                <a:latin typeface="+mn-lt"/>
              </a:rPr>
              <a:t>Preparing for Adulthood Group</a:t>
            </a:r>
          </a:p>
        </p:txBody>
      </p:sp>
      <p:sp>
        <p:nvSpPr>
          <p:cNvPr id="30" name="Content Placeholder 16">
            <a:extLst>
              <a:ext uri="{FF2B5EF4-FFF2-40B4-BE49-F238E27FC236}">
                <a16:creationId xmlns:a16="http://schemas.microsoft.com/office/drawing/2014/main" id="{421FE61E-05D3-B14D-7186-843E9AC07A98}"/>
              </a:ext>
            </a:extLst>
          </p:cNvPr>
          <p:cNvSpPr txBox="1">
            <a:spLocks/>
          </p:cNvSpPr>
          <p:nvPr/>
        </p:nvSpPr>
        <p:spPr>
          <a:xfrm>
            <a:off x="4737929" y="2914241"/>
            <a:ext cx="1409599" cy="58148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1800" dirty="0">
                <a:latin typeface="+mn-lt"/>
              </a:rPr>
              <a:t>SEND Partnership</a:t>
            </a:r>
          </a:p>
        </p:txBody>
      </p:sp>
      <p:sp>
        <p:nvSpPr>
          <p:cNvPr id="3" name="Content Placeholder 16">
            <a:extLst>
              <a:ext uri="{FF2B5EF4-FFF2-40B4-BE49-F238E27FC236}">
                <a16:creationId xmlns:a16="http://schemas.microsoft.com/office/drawing/2014/main" id="{60FB6A62-7F78-8F36-D710-59A9E8F1C841}"/>
              </a:ext>
            </a:extLst>
          </p:cNvPr>
          <p:cNvSpPr txBox="1">
            <a:spLocks/>
          </p:cNvSpPr>
          <p:nvPr/>
        </p:nvSpPr>
        <p:spPr>
          <a:xfrm>
            <a:off x="4501049" y="5166825"/>
            <a:ext cx="1816067" cy="9621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1800" dirty="0">
                <a:latin typeface="+mn-lt"/>
              </a:rPr>
              <a:t>Prevention and Early Help Partnership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87CCF6E7-1B69-D6BC-AC4A-D564B4445892}"/>
              </a:ext>
            </a:extLst>
          </p:cNvPr>
          <p:cNvCxnSpPr>
            <a:cxnSpLocks/>
          </p:cNvCxnSpPr>
          <p:nvPr/>
        </p:nvCxnSpPr>
        <p:spPr>
          <a:xfrm flipH="1" flipV="1">
            <a:off x="6417324" y="5652366"/>
            <a:ext cx="376191" cy="429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2E6F24E5-C8FD-E208-AA20-0339FC376C93}"/>
              </a:ext>
            </a:extLst>
          </p:cNvPr>
          <p:cNvCxnSpPr>
            <a:cxnSpLocks/>
          </p:cNvCxnSpPr>
          <p:nvPr/>
        </p:nvCxnSpPr>
        <p:spPr>
          <a:xfrm flipH="1" flipV="1">
            <a:off x="8253299" y="3499448"/>
            <a:ext cx="11386" cy="335890"/>
          </a:xfrm>
          <a:prstGeom prst="straightConnector1">
            <a:avLst/>
          </a:prstGeom>
          <a:ln w="19050">
            <a:solidFill>
              <a:srgbClr val="92D05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0BEDF7BB-A4BE-6DCC-B49C-F16F3F1C661B}"/>
              </a:ext>
            </a:extLst>
          </p:cNvPr>
          <p:cNvCxnSpPr>
            <a:cxnSpLocks/>
          </p:cNvCxnSpPr>
          <p:nvPr/>
        </p:nvCxnSpPr>
        <p:spPr>
          <a:xfrm>
            <a:off x="5344838" y="4734034"/>
            <a:ext cx="4772447" cy="0"/>
          </a:xfrm>
          <a:prstGeom prst="line">
            <a:avLst/>
          </a:prstGeom>
          <a:ln w="19050">
            <a:solidFill>
              <a:srgbClr val="92D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999AD200-5DB9-322F-8B60-594EBA708DF8}"/>
              </a:ext>
            </a:extLst>
          </p:cNvPr>
          <p:cNvCxnSpPr>
            <a:cxnSpLocks/>
          </p:cNvCxnSpPr>
          <p:nvPr/>
        </p:nvCxnSpPr>
        <p:spPr>
          <a:xfrm>
            <a:off x="5344838" y="4738189"/>
            <a:ext cx="0" cy="368044"/>
          </a:xfrm>
          <a:prstGeom prst="straightConnector1">
            <a:avLst/>
          </a:prstGeom>
          <a:ln w="190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68BEAB44-0EC1-8BA0-A843-D10D32F70796}"/>
              </a:ext>
            </a:extLst>
          </p:cNvPr>
          <p:cNvCxnSpPr>
            <a:cxnSpLocks/>
          </p:cNvCxnSpPr>
          <p:nvPr/>
        </p:nvCxnSpPr>
        <p:spPr>
          <a:xfrm>
            <a:off x="10112425" y="4763459"/>
            <a:ext cx="0" cy="468406"/>
          </a:xfrm>
          <a:prstGeom prst="straightConnector1">
            <a:avLst/>
          </a:prstGeom>
          <a:ln w="190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F11116BA-34A3-375F-CA14-2692DCBD7B8B}"/>
              </a:ext>
            </a:extLst>
          </p:cNvPr>
          <p:cNvCxnSpPr>
            <a:cxnSpLocks/>
          </p:cNvCxnSpPr>
          <p:nvPr/>
        </p:nvCxnSpPr>
        <p:spPr>
          <a:xfrm flipV="1">
            <a:off x="8287457" y="4413321"/>
            <a:ext cx="0" cy="320713"/>
          </a:xfrm>
          <a:prstGeom prst="straightConnector1">
            <a:avLst/>
          </a:prstGeom>
          <a:ln w="190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Arrow Connector 124">
            <a:extLst>
              <a:ext uri="{FF2B5EF4-FFF2-40B4-BE49-F238E27FC236}">
                <a16:creationId xmlns:a16="http://schemas.microsoft.com/office/drawing/2014/main" id="{4D70E9F5-D83E-0D8C-3D85-F618A5A5F248}"/>
              </a:ext>
            </a:extLst>
          </p:cNvPr>
          <p:cNvCxnSpPr>
            <a:cxnSpLocks/>
          </p:cNvCxnSpPr>
          <p:nvPr/>
        </p:nvCxnSpPr>
        <p:spPr>
          <a:xfrm>
            <a:off x="7777845" y="4738189"/>
            <a:ext cx="0" cy="401628"/>
          </a:xfrm>
          <a:prstGeom prst="straightConnector1">
            <a:avLst/>
          </a:prstGeom>
          <a:ln w="1905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8C8C3363-0B21-BB29-FA28-37B9A6744C12}"/>
              </a:ext>
            </a:extLst>
          </p:cNvPr>
          <p:cNvCxnSpPr>
            <a:cxnSpLocks/>
          </p:cNvCxnSpPr>
          <p:nvPr/>
        </p:nvCxnSpPr>
        <p:spPr>
          <a:xfrm>
            <a:off x="8737749" y="5617727"/>
            <a:ext cx="393267" cy="1176"/>
          </a:xfrm>
          <a:prstGeom prst="straightConnector1">
            <a:avLst/>
          </a:prstGeom>
          <a:ln w="190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16">
            <a:extLst>
              <a:ext uri="{FF2B5EF4-FFF2-40B4-BE49-F238E27FC236}">
                <a16:creationId xmlns:a16="http://schemas.microsoft.com/office/drawing/2014/main" id="{57CEB211-2493-AA2F-F1FD-C3B45B9A2445}"/>
              </a:ext>
            </a:extLst>
          </p:cNvPr>
          <p:cNvSpPr txBox="1">
            <a:spLocks/>
          </p:cNvSpPr>
          <p:nvPr/>
        </p:nvSpPr>
        <p:spPr>
          <a:xfrm>
            <a:off x="9244407" y="5100836"/>
            <a:ext cx="1745757" cy="94720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1800" dirty="0">
                <a:latin typeface="+mn-lt"/>
              </a:rPr>
              <a:t>Best Start in Life Group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4525136C-21EF-9270-8B03-6AFB6B494A57}"/>
              </a:ext>
            </a:extLst>
          </p:cNvPr>
          <p:cNvCxnSpPr>
            <a:cxnSpLocks/>
          </p:cNvCxnSpPr>
          <p:nvPr/>
        </p:nvCxnSpPr>
        <p:spPr>
          <a:xfrm>
            <a:off x="4106442" y="3169604"/>
            <a:ext cx="567031" cy="0"/>
          </a:xfrm>
          <a:prstGeom prst="line">
            <a:avLst/>
          </a:prstGeom>
          <a:ln w="19050">
            <a:solidFill>
              <a:srgbClr val="00B0F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D27B1233-50BC-11C2-53D4-3458B2BA83DA}"/>
              </a:ext>
            </a:extLst>
          </p:cNvPr>
          <p:cNvSpPr txBox="1"/>
          <p:nvPr/>
        </p:nvSpPr>
        <p:spPr>
          <a:xfrm>
            <a:off x="122458" y="91526"/>
            <a:ext cx="42047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Solid line = accountability</a:t>
            </a:r>
          </a:p>
          <a:p>
            <a:r>
              <a:rPr lang="en-GB" sz="1200" dirty="0"/>
              <a:t>Dashed line = for information</a:t>
            </a:r>
          </a:p>
          <a:p>
            <a:r>
              <a:rPr lang="en-GB" sz="1200" dirty="0"/>
              <a:t>Colours = different governance routes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680EB43-6C10-10F6-0EC6-7E3978FC6366}"/>
              </a:ext>
            </a:extLst>
          </p:cNvPr>
          <p:cNvSpPr/>
          <p:nvPr/>
        </p:nvSpPr>
        <p:spPr>
          <a:xfrm>
            <a:off x="974035" y="2817381"/>
            <a:ext cx="3053209" cy="6536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Neurodiversity System Board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2ABF39C-E642-4526-EEB1-7586B4B91BBF}"/>
              </a:ext>
            </a:extLst>
          </p:cNvPr>
          <p:cNvCxnSpPr>
            <a:cxnSpLocks/>
            <a:stCxn id="5" idx="0"/>
          </p:cNvCxnSpPr>
          <p:nvPr/>
        </p:nvCxnSpPr>
        <p:spPr>
          <a:xfrm flipH="1">
            <a:off x="1072884" y="3864979"/>
            <a:ext cx="478" cy="0"/>
          </a:xfrm>
          <a:prstGeom prst="straightConnector1">
            <a:avLst/>
          </a:prstGeom>
          <a:ln>
            <a:solidFill>
              <a:srgbClr val="00B0F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5C403CE8-F40C-106B-A8DB-0857C94FD69A}"/>
              </a:ext>
            </a:extLst>
          </p:cNvPr>
          <p:cNvCxnSpPr>
            <a:cxnSpLocks/>
          </p:cNvCxnSpPr>
          <p:nvPr/>
        </p:nvCxnSpPr>
        <p:spPr>
          <a:xfrm>
            <a:off x="3401825" y="3482770"/>
            <a:ext cx="0" cy="42105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4283D742-E37F-7DD3-85D8-DD0DC0A66208}"/>
              </a:ext>
            </a:extLst>
          </p:cNvPr>
          <p:cNvCxnSpPr>
            <a:cxnSpLocks/>
          </p:cNvCxnSpPr>
          <p:nvPr/>
        </p:nvCxnSpPr>
        <p:spPr>
          <a:xfrm>
            <a:off x="1658467" y="3482770"/>
            <a:ext cx="0" cy="382209"/>
          </a:xfrm>
          <a:prstGeom prst="straightConnector1">
            <a:avLst/>
          </a:prstGeom>
          <a:ln>
            <a:prstDash val="dash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211E4E5-48D0-F401-5C24-BA48B0C8504E}"/>
              </a:ext>
            </a:extLst>
          </p:cNvPr>
          <p:cNvSpPr/>
          <p:nvPr/>
        </p:nvSpPr>
        <p:spPr>
          <a:xfrm>
            <a:off x="5780575" y="177526"/>
            <a:ext cx="2805830" cy="79267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ICB Governance</a:t>
            </a: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12DBBDF0-6646-60F0-4EF2-AC01049C61D2}"/>
              </a:ext>
            </a:extLst>
          </p:cNvPr>
          <p:cNvCxnSpPr>
            <a:cxnSpLocks/>
            <a:endCxn id="8" idx="1"/>
          </p:cNvCxnSpPr>
          <p:nvPr/>
        </p:nvCxnSpPr>
        <p:spPr>
          <a:xfrm>
            <a:off x="2401574" y="2100274"/>
            <a:ext cx="77148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F9DDB3E5-3DAB-98FF-B821-23BD0C7E7E25}"/>
              </a:ext>
            </a:extLst>
          </p:cNvPr>
          <p:cNvCxnSpPr>
            <a:cxnSpLocks/>
          </p:cNvCxnSpPr>
          <p:nvPr/>
        </p:nvCxnSpPr>
        <p:spPr>
          <a:xfrm flipH="1">
            <a:off x="7984277" y="2095626"/>
            <a:ext cx="602128" cy="4648"/>
          </a:xfrm>
          <a:prstGeom prst="straightConnector1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340A50C-E3B6-C7A8-3F6B-044E8485B345}"/>
              </a:ext>
            </a:extLst>
          </p:cNvPr>
          <p:cNvCxnSpPr>
            <a:cxnSpLocks/>
          </p:cNvCxnSpPr>
          <p:nvPr/>
        </p:nvCxnSpPr>
        <p:spPr>
          <a:xfrm>
            <a:off x="2401574" y="2095626"/>
            <a:ext cx="0" cy="68763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BF44D046-C77F-6B3A-EAC7-33C59D2A2825}"/>
              </a:ext>
            </a:extLst>
          </p:cNvPr>
          <p:cNvCxnSpPr>
            <a:cxnSpLocks/>
          </p:cNvCxnSpPr>
          <p:nvPr/>
        </p:nvCxnSpPr>
        <p:spPr>
          <a:xfrm>
            <a:off x="8560661" y="2066202"/>
            <a:ext cx="25744" cy="717063"/>
          </a:xfrm>
          <a:prstGeom prst="straightConnector1">
            <a:avLst/>
          </a:prstGeom>
          <a:ln w="19050">
            <a:solidFill>
              <a:schemeClr val="accent6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D0F9BFB9-56B3-1B30-041A-0684A1479BC9}"/>
              </a:ext>
            </a:extLst>
          </p:cNvPr>
          <p:cNvCxnSpPr>
            <a:stCxn id="4" idx="2"/>
          </p:cNvCxnSpPr>
          <p:nvPr/>
        </p:nvCxnSpPr>
        <p:spPr>
          <a:xfrm>
            <a:off x="4106442" y="998575"/>
            <a:ext cx="0" cy="7053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A900F92-5F1E-2551-740E-62D1657F561C}"/>
              </a:ext>
            </a:extLst>
          </p:cNvPr>
          <p:cNvCxnSpPr/>
          <p:nvPr/>
        </p:nvCxnSpPr>
        <p:spPr>
          <a:xfrm>
            <a:off x="6904967" y="998575"/>
            <a:ext cx="0" cy="70536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E2B806D-AF7C-AE69-2248-6ABFCF100FAB}"/>
              </a:ext>
            </a:extLst>
          </p:cNvPr>
          <p:cNvCxnSpPr>
            <a:cxnSpLocks/>
          </p:cNvCxnSpPr>
          <p:nvPr/>
        </p:nvCxnSpPr>
        <p:spPr>
          <a:xfrm>
            <a:off x="566530" y="1948070"/>
            <a:ext cx="0" cy="188726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BB7C422-734F-9DFB-4097-7C4F73A2C128}"/>
              </a:ext>
            </a:extLst>
          </p:cNvPr>
          <p:cNvCxnSpPr>
            <a:cxnSpLocks/>
          </p:cNvCxnSpPr>
          <p:nvPr/>
        </p:nvCxnSpPr>
        <p:spPr>
          <a:xfrm>
            <a:off x="566530" y="1948070"/>
            <a:ext cx="260652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6316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9A963D28-0855-30DD-810C-2EF73037D650}"/>
              </a:ext>
            </a:extLst>
          </p:cNvPr>
          <p:cNvSpPr/>
          <p:nvPr/>
        </p:nvSpPr>
        <p:spPr>
          <a:xfrm>
            <a:off x="1198266" y="1555781"/>
            <a:ext cx="3657426" cy="6426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/>
              <a:t>Valuing Neurodiversity Steering Group</a:t>
            </a:r>
          </a:p>
          <a:p>
            <a:pPr algn="ctr"/>
            <a:r>
              <a:rPr lang="en-GB" sz="1400" dirty="0"/>
              <a:t>Chair – Jen Illingworth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E36A922A-AA68-ABC2-B91E-3B2F2C71A984}"/>
              </a:ext>
            </a:extLst>
          </p:cNvPr>
          <p:cNvSpPr/>
          <p:nvPr/>
        </p:nvSpPr>
        <p:spPr>
          <a:xfrm>
            <a:off x="7800922" y="5128975"/>
            <a:ext cx="2889017" cy="88233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Professional Development and Needs Led Support Subgroup</a:t>
            </a:r>
          </a:p>
          <a:p>
            <a:pPr algn="ctr"/>
            <a:endParaRPr lang="en-GB" sz="1000" dirty="0"/>
          </a:p>
          <a:p>
            <a:pPr algn="ctr"/>
            <a:r>
              <a:rPr lang="en-GB" sz="1000" dirty="0"/>
              <a:t>Chair – Liz Jackson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6EA9388-9E96-419E-D82E-5FC2D454EC47}"/>
              </a:ext>
            </a:extLst>
          </p:cNvPr>
          <p:cNvSpPr/>
          <p:nvPr/>
        </p:nvSpPr>
        <p:spPr>
          <a:xfrm>
            <a:off x="1079282" y="5108561"/>
            <a:ext cx="3211888" cy="88233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Communication,</a:t>
            </a:r>
          </a:p>
          <a:p>
            <a:pPr algn="ctr"/>
            <a:r>
              <a:rPr lang="en-GB" sz="1000" b="1" dirty="0"/>
              <a:t>Engagement and Co-production Subgroup</a:t>
            </a:r>
          </a:p>
          <a:p>
            <a:pPr algn="ctr"/>
            <a:endParaRPr lang="en-GB" sz="1000" dirty="0"/>
          </a:p>
          <a:p>
            <a:pPr algn="ctr"/>
            <a:r>
              <a:rPr lang="en-GB" sz="1000" dirty="0"/>
              <a:t>Chair – Emma Rogan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A9393D4-C34D-2900-E1B3-4E27D9DB24EC}"/>
              </a:ext>
            </a:extLst>
          </p:cNvPr>
          <p:cNvSpPr/>
          <p:nvPr/>
        </p:nvSpPr>
        <p:spPr>
          <a:xfrm>
            <a:off x="3048708" y="3601377"/>
            <a:ext cx="1621579" cy="13335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  <a:p>
            <a:pPr algn="ctr"/>
            <a:r>
              <a:rPr lang="en-GB" sz="1000" b="1" dirty="0"/>
              <a:t>Neurodivergent Support in Schools Pilot Subgroup</a:t>
            </a:r>
          </a:p>
          <a:p>
            <a:pPr algn="ctr"/>
            <a:endParaRPr lang="en-GB" sz="1000" dirty="0"/>
          </a:p>
          <a:p>
            <a:pPr algn="ctr"/>
            <a:r>
              <a:rPr lang="en-GB" sz="1000" dirty="0"/>
              <a:t>Chair – Liz Mulholland</a:t>
            </a:r>
            <a:r>
              <a:rPr lang="en-GB" dirty="0"/>
              <a:t>		</a:t>
            </a: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75E6ADF-DA57-A79B-6471-15B677AD77E2}"/>
              </a:ext>
            </a:extLst>
          </p:cNvPr>
          <p:cNvSpPr/>
          <p:nvPr/>
        </p:nvSpPr>
        <p:spPr>
          <a:xfrm>
            <a:off x="7501694" y="3626689"/>
            <a:ext cx="1519038" cy="1317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Vulnerable Waiters and Complex Needs</a:t>
            </a:r>
          </a:p>
          <a:p>
            <a:pPr algn="ctr"/>
            <a:r>
              <a:rPr lang="en-GB" sz="1000" b="1" dirty="0"/>
              <a:t>Subgroup</a:t>
            </a:r>
          </a:p>
          <a:p>
            <a:pPr algn="ctr"/>
            <a:endParaRPr lang="en-GB" sz="1000" dirty="0"/>
          </a:p>
          <a:p>
            <a:pPr algn="ctr"/>
            <a:r>
              <a:rPr lang="en-GB" sz="1000" dirty="0"/>
              <a:t>Chair –  Bernie Toomey/ Rachel MacDonald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CA8083E-0105-4134-0CE2-041A7EEAEA50}"/>
              </a:ext>
            </a:extLst>
          </p:cNvPr>
          <p:cNvCxnSpPr>
            <a:cxnSpLocks/>
          </p:cNvCxnSpPr>
          <p:nvPr/>
        </p:nvCxnSpPr>
        <p:spPr>
          <a:xfrm>
            <a:off x="1372184" y="2817522"/>
            <a:ext cx="9317755" cy="467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FE57430C-46EF-451A-6BFD-68AB6A8B4F85}"/>
              </a:ext>
            </a:extLst>
          </p:cNvPr>
          <p:cNvSpPr/>
          <p:nvPr/>
        </p:nvSpPr>
        <p:spPr>
          <a:xfrm>
            <a:off x="5308564" y="3610206"/>
            <a:ext cx="1621578" cy="133354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Support Offer </a:t>
            </a:r>
          </a:p>
          <a:p>
            <a:pPr algn="ctr"/>
            <a:r>
              <a:rPr lang="en-GB" sz="1000" b="1" dirty="0"/>
              <a:t>Subgroup</a:t>
            </a:r>
          </a:p>
          <a:p>
            <a:pPr algn="ctr"/>
            <a:endParaRPr lang="en-GB" sz="1000" dirty="0"/>
          </a:p>
          <a:p>
            <a:pPr algn="ctr"/>
            <a:r>
              <a:rPr lang="en-GB" sz="1000" dirty="0"/>
              <a:t>Chair – Alison Ayres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9B06590-9F85-7FBD-C0FE-D4D89492DB1C}"/>
              </a:ext>
            </a:extLst>
          </p:cNvPr>
          <p:cNvSpPr/>
          <p:nvPr/>
        </p:nvSpPr>
        <p:spPr>
          <a:xfrm>
            <a:off x="407621" y="3565948"/>
            <a:ext cx="1761360" cy="133478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Neurodevelopmental Diagnostic Pathway and Panel</a:t>
            </a:r>
          </a:p>
          <a:p>
            <a:pPr algn="ctr"/>
            <a:r>
              <a:rPr lang="en-GB" sz="1000" b="1" dirty="0"/>
              <a:t>Subgroup</a:t>
            </a:r>
          </a:p>
          <a:p>
            <a:pPr algn="ctr"/>
            <a:endParaRPr lang="en-GB" sz="1000" dirty="0"/>
          </a:p>
          <a:p>
            <a:pPr algn="ctr"/>
            <a:r>
              <a:rPr lang="en-GB" sz="1000" dirty="0"/>
              <a:t>Chair – Catherine Richardson/ Mita Saha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7CD8CD86-59A3-0DEC-A0ED-3E5F838BA163}"/>
              </a:ext>
            </a:extLst>
          </p:cNvPr>
          <p:cNvSpPr/>
          <p:nvPr/>
        </p:nvSpPr>
        <p:spPr>
          <a:xfrm>
            <a:off x="2821859" y="210207"/>
            <a:ext cx="5475889" cy="98770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/>
              <a:t>Neurodiversity System Board</a:t>
            </a:r>
          </a:p>
          <a:p>
            <a:pPr algn="ctr"/>
            <a:r>
              <a:rPr lang="en-GB" dirty="0"/>
              <a:t>Chair – John Pearce</a:t>
            </a:r>
          </a:p>
          <a:p>
            <a:pPr algn="ctr"/>
            <a:r>
              <a:rPr lang="en-GB" dirty="0"/>
              <a:t>Deputy Chair – Jen Illingworth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D74D396-D234-5173-9456-278C7B61FFC1}"/>
              </a:ext>
            </a:extLst>
          </p:cNvPr>
          <p:cNvSpPr/>
          <p:nvPr/>
        </p:nvSpPr>
        <p:spPr>
          <a:xfrm>
            <a:off x="9796667" y="3641902"/>
            <a:ext cx="1786551" cy="131706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Waiting List Initiatives and Data Validation</a:t>
            </a:r>
          </a:p>
          <a:p>
            <a:pPr algn="ctr"/>
            <a:r>
              <a:rPr lang="en-GB" sz="1000" b="1" dirty="0"/>
              <a:t>Subgroup</a:t>
            </a:r>
          </a:p>
          <a:p>
            <a:pPr algn="ctr"/>
            <a:endParaRPr lang="en-GB" sz="1000" dirty="0"/>
          </a:p>
          <a:p>
            <a:pPr algn="ctr"/>
            <a:r>
              <a:rPr lang="en-GB" sz="1000" dirty="0"/>
              <a:t>Chair – Mita Saha/Catherine Richardson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1A155F1-21B4-CA56-32A6-8549C4B173A2}"/>
              </a:ext>
            </a:extLst>
          </p:cNvPr>
          <p:cNvSpPr/>
          <p:nvPr/>
        </p:nvSpPr>
        <p:spPr>
          <a:xfrm>
            <a:off x="6460718" y="1572128"/>
            <a:ext cx="3183429" cy="642690"/>
          </a:xfrm>
          <a:prstGeom prst="roundRect">
            <a:avLst/>
          </a:prstGeom>
          <a:solidFill>
            <a:srgbClr val="FFC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dirty="0">
                <a:solidFill>
                  <a:schemeClr val="tx1"/>
                </a:solidFill>
              </a:rPr>
              <a:t>Autism Steering Group and Subgroups</a:t>
            </a:r>
            <a:endParaRPr lang="en-GB" sz="1400" dirty="0">
              <a:solidFill>
                <a:schemeClr val="tx1"/>
              </a:solidFill>
            </a:endParaRPr>
          </a:p>
          <a:p>
            <a:pPr algn="ctr"/>
            <a:r>
              <a:rPr lang="en-GB" sz="1400" dirty="0">
                <a:solidFill>
                  <a:schemeClr val="tx1"/>
                </a:solidFill>
              </a:rPr>
              <a:t>Chair –Tricia Reed/ Liz Mulholland</a:t>
            </a:r>
          </a:p>
        </p:txBody>
      </p: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7BADDD5-E1ED-4129-D608-14201333E6BC}"/>
              </a:ext>
            </a:extLst>
          </p:cNvPr>
          <p:cNvCxnSpPr>
            <a:cxnSpLocks/>
          </p:cNvCxnSpPr>
          <p:nvPr/>
        </p:nvCxnSpPr>
        <p:spPr>
          <a:xfrm>
            <a:off x="3026979" y="1214262"/>
            <a:ext cx="0" cy="35786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>
            <a:extLst>
              <a:ext uri="{FF2B5EF4-FFF2-40B4-BE49-F238E27FC236}">
                <a16:creationId xmlns:a16="http://schemas.microsoft.com/office/drawing/2014/main" id="{7941DFAB-84C5-C5BC-4B17-AF4B3C9DB3B5}"/>
              </a:ext>
            </a:extLst>
          </p:cNvPr>
          <p:cNvCxnSpPr>
            <a:cxnSpLocks/>
          </p:cNvCxnSpPr>
          <p:nvPr/>
        </p:nvCxnSpPr>
        <p:spPr>
          <a:xfrm>
            <a:off x="8009472" y="1197915"/>
            <a:ext cx="0" cy="374213"/>
          </a:xfrm>
          <a:prstGeom prst="straightConnector1">
            <a:avLst/>
          </a:prstGeom>
          <a:ln>
            <a:prstDash val="dashDot"/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47440D73-0019-95E2-E135-238A5CDEC3CB}"/>
              </a:ext>
            </a:extLst>
          </p:cNvPr>
          <p:cNvCxnSpPr>
            <a:cxnSpLocks/>
          </p:cNvCxnSpPr>
          <p:nvPr/>
        </p:nvCxnSpPr>
        <p:spPr>
          <a:xfrm>
            <a:off x="3037489" y="2198471"/>
            <a:ext cx="0" cy="58340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>
            <a:extLst>
              <a:ext uri="{FF2B5EF4-FFF2-40B4-BE49-F238E27FC236}">
                <a16:creationId xmlns:a16="http://schemas.microsoft.com/office/drawing/2014/main" id="{DA858AF0-FD8D-C14D-07BB-00CAAC05EFBC}"/>
              </a:ext>
            </a:extLst>
          </p:cNvPr>
          <p:cNvCxnSpPr>
            <a:cxnSpLocks/>
          </p:cNvCxnSpPr>
          <p:nvPr/>
        </p:nvCxnSpPr>
        <p:spPr>
          <a:xfrm>
            <a:off x="1372184" y="2817522"/>
            <a:ext cx="0" cy="748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>
            <a:extLst>
              <a:ext uri="{FF2B5EF4-FFF2-40B4-BE49-F238E27FC236}">
                <a16:creationId xmlns:a16="http://schemas.microsoft.com/office/drawing/2014/main" id="{3643FBB0-0791-8FCB-FBEE-2B52D6121BEA}"/>
              </a:ext>
            </a:extLst>
          </p:cNvPr>
          <p:cNvCxnSpPr>
            <a:cxnSpLocks/>
          </p:cNvCxnSpPr>
          <p:nvPr/>
        </p:nvCxnSpPr>
        <p:spPr>
          <a:xfrm>
            <a:off x="3900597" y="2822193"/>
            <a:ext cx="0" cy="748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F7CC3574-1434-CC1B-9E2C-A57791D5173B}"/>
              </a:ext>
            </a:extLst>
          </p:cNvPr>
          <p:cNvCxnSpPr>
            <a:cxnSpLocks/>
          </p:cNvCxnSpPr>
          <p:nvPr/>
        </p:nvCxnSpPr>
        <p:spPr>
          <a:xfrm>
            <a:off x="6050413" y="2861780"/>
            <a:ext cx="0" cy="748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3599A987-E225-C6BB-F4D2-9CE3B7E35161}"/>
              </a:ext>
            </a:extLst>
          </p:cNvPr>
          <p:cNvCxnSpPr>
            <a:cxnSpLocks/>
          </p:cNvCxnSpPr>
          <p:nvPr/>
        </p:nvCxnSpPr>
        <p:spPr>
          <a:xfrm>
            <a:off x="8052432" y="2893476"/>
            <a:ext cx="0" cy="748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2A365512-DBE0-6981-595A-C3A25A3582FD}"/>
              </a:ext>
            </a:extLst>
          </p:cNvPr>
          <p:cNvCxnSpPr>
            <a:cxnSpLocks/>
          </p:cNvCxnSpPr>
          <p:nvPr/>
        </p:nvCxnSpPr>
        <p:spPr>
          <a:xfrm>
            <a:off x="10689939" y="2853163"/>
            <a:ext cx="0" cy="748426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528A689-A93E-974A-7A09-907D2F2C5E10}"/>
              </a:ext>
            </a:extLst>
          </p:cNvPr>
          <p:cNvCxnSpPr>
            <a:cxnSpLocks/>
          </p:cNvCxnSpPr>
          <p:nvPr/>
        </p:nvCxnSpPr>
        <p:spPr>
          <a:xfrm>
            <a:off x="2589957" y="2822193"/>
            <a:ext cx="0" cy="228636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4E10E383-39EB-1160-1368-57F76687F538}"/>
              </a:ext>
            </a:extLst>
          </p:cNvPr>
          <p:cNvCxnSpPr>
            <a:cxnSpLocks/>
          </p:cNvCxnSpPr>
          <p:nvPr/>
        </p:nvCxnSpPr>
        <p:spPr>
          <a:xfrm>
            <a:off x="9379377" y="2878263"/>
            <a:ext cx="0" cy="2230298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68E6B28F-AB2B-2B11-ED59-4185D16BEB56}"/>
              </a:ext>
            </a:extLst>
          </p:cNvPr>
          <p:cNvCxnSpPr/>
          <p:nvPr/>
        </p:nvCxnSpPr>
        <p:spPr>
          <a:xfrm>
            <a:off x="205740" y="5570144"/>
            <a:ext cx="69723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3CF8FD4F-013B-ED76-A071-6CB53BA0A5A8}"/>
              </a:ext>
            </a:extLst>
          </p:cNvPr>
          <p:cNvCxnSpPr>
            <a:cxnSpLocks/>
          </p:cNvCxnSpPr>
          <p:nvPr/>
        </p:nvCxnSpPr>
        <p:spPr>
          <a:xfrm>
            <a:off x="205740" y="4229974"/>
            <a:ext cx="201880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27043CF-A72C-27DC-6912-B51BC68C3C84}"/>
              </a:ext>
            </a:extLst>
          </p:cNvPr>
          <p:cNvCxnSpPr>
            <a:cxnSpLocks/>
          </p:cNvCxnSpPr>
          <p:nvPr/>
        </p:nvCxnSpPr>
        <p:spPr>
          <a:xfrm flipH="1">
            <a:off x="10793730" y="5549729"/>
            <a:ext cx="1034883" cy="204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F672011-F4AC-D926-1400-C4BCC5EFA89D}"/>
              </a:ext>
            </a:extLst>
          </p:cNvPr>
          <p:cNvCxnSpPr>
            <a:cxnSpLocks/>
            <a:endCxn id="21" idx="3"/>
          </p:cNvCxnSpPr>
          <p:nvPr/>
        </p:nvCxnSpPr>
        <p:spPr>
          <a:xfrm flipH="1">
            <a:off x="11583218" y="4300435"/>
            <a:ext cx="24539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A7FF2B09-3AEA-2FC8-AF02-B724C83D4D8C}"/>
              </a:ext>
            </a:extLst>
          </p:cNvPr>
          <p:cNvCxnSpPr/>
          <p:nvPr/>
        </p:nvCxnSpPr>
        <p:spPr>
          <a:xfrm>
            <a:off x="205740" y="4229974"/>
            <a:ext cx="0" cy="134017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8E9D21A-6A83-6BBA-8856-801354165D6C}"/>
              </a:ext>
            </a:extLst>
          </p:cNvPr>
          <p:cNvCxnSpPr/>
          <p:nvPr/>
        </p:nvCxnSpPr>
        <p:spPr>
          <a:xfrm>
            <a:off x="11828613" y="4300435"/>
            <a:ext cx="0" cy="126970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79A6A1F-CCD2-CC91-1CC2-475C4CD4A5D7}"/>
              </a:ext>
            </a:extLst>
          </p:cNvPr>
          <p:cNvCxnSpPr>
            <a:stCxn id="11" idx="3"/>
          </p:cNvCxnSpPr>
          <p:nvPr/>
        </p:nvCxnSpPr>
        <p:spPr>
          <a:xfrm flipV="1">
            <a:off x="4291170" y="5549729"/>
            <a:ext cx="3355500" cy="1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A945C2E-19B3-A019-E553-AACE9AEAB712}"/>
              </a:ext>
            </a:extLst>
          </p:cNvPr>
          <p:cNvCxnSpPr>
            <a:cxnSpLocks/>
          </p:cNvCxnSpPr>
          <p:nvPr/>
        </p:nvCxnSpPr>
        <p:spPr>
          <a:xfrm>
            <a:off x="2274570" y="4229974"/>
            <a:ext cx="75240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5E7C6AD4-56E1-17BE-3E63-12E5107DE0B2}"/>
              </a:ext>
            </a:extLst>
          </p:cNvPr>
          <p:cNvCxnSpPr>
            <a:cxnSpLocks/>
          </p:cNvCxnSpPr>
          <p:nvPr/>
        </p:nvCxnSpPr>
        <p:spPr>
          <a:xfrm>
            <a:off x="4670287" y="4229974"/>
            <a:ext cx="553223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B9CC38D5-8116-0321-9DEF-A56E9CA34CA8}"/>
              </a:ext>
            </a:extLst>
          </p:cNvPr>
          <p:cNvCxnSpPr>
            <a:cxnSpLocks/>
          </p:cNvCxnSpPr>
          <p:nvPr/>
        </p:nvCxnSpPr>
        <p:spPr>
          <a:xfrm>
            <a:off x="6930142" y="4229974"/>
            <a:ext cx="571552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CC9773E0-42EC-1DB9-58B1-F4BD851ED591}"/>
              </a:ext>
            </a:extLst>
          </p:cNvPr>
          <p:cNvCxnSpPr>
            <a:cxnSpLocks/>
          </p:cNvCxnSpPr>
          <p:nvPr/>
        </p:nvCxnSpPr>
        <p:spPr>
          <a:xfrm>
            <a:off x="9020732" y="4280378"/>
            <a:ext cx="752409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947255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</TotalTime>
  <Words>267</Words>
  <Application>Microsoft Office PowerPoint</Application>
  <PresentationFormat>Widescreen</PresentationFormat>
  <Paragraphs>71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Frutiger 75 Black</vt:lpstr>
      <vt:lpstr>Office Theme</vt:lpstr>
      <vt:lpstr>Valuing Neurodiversity in County Durham </vt:lpstr>
      <vt:lpstr>Where we were</vt:lpstr>
      <vt:lpstr>SEND Inspection</vt:lpstr>
      <vt:lpstr>How it looks now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Header</dc:title>
  <dc:creator>Gary Booth</dc:creator>
  <cp:lastModifiedBy>Ayres Alison (NHS North of England Commissioning Support Unit)</cp:lastModifiedBy>
  <cp:revision>10</cp:revision>
  <dcterms:created xsi:type="dcterms:W3CDTF">2020-02-12T12:16:57Z</dcterms:created>
  <dcterms:modified xsi:type="dcterms:W3CDTF">2024-11-18T12:58:30Z</dcterms:modified>
</cp:coreProperties>
</file>