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56" r:id="rId2"/>
    <p:sldId id="267" r:id="rId3"/>
    <p:sldId id="259" r:id="rId4"/>
    <p:sldId id="260" r:id="rId5"/>
    <p:sldId id="266" r:id="rId6"/>
    <p:sldId id="263" r:id="rId7"/>
    <p:sldId id="262" r:id="rId8"/>
    <p:sldId id="264" r:id="rId9"/>
    <p:sldId id="268"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BC4"/>
    <a:srgbClr val="FFEFE1"/>
    <a:srgbClr val="FFE1F4"/>
    <a:srgbClr val="CFEAFD"/>
    <a:srgbClr val="F9D0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98" autoAdjust="0"/>
    <p:restoredTop sz="94660"/>
  </p:normalViewPr>
  <p:slideViewPr>
    <p:cSldViewPr>
      <p:cViewPr varScale="1">
        <p:scale>
          <a:sx n="62" d="100"/>
          <a:sy n="62" d="100"/>
        </p:scale>
        <p:origin x="1464" y="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BF8064-FE58-46B9-9C5A-9140CC941962}" type="datetimeFigureOut">
              <a:rPr lang="en-GB" smtClean="0"/>
              <a:t>02/10/2024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3796AA-896D-4D80-B872-A896F125EAD4}" type="slidenum">
              <a:rPr lang="en-GB" smtClean="0"/>
              <a:t>‹#›</a:t>
            </a:fld>
            <a:endParaRPr lang="en-GB"/>
          </a:p>
        </p:txBody>
      </p:sp>
    </p:spTree>
    <p:extLst>
      <p:ext uri="{BB962C8B-B14F-4D97-AF65-F5344CB8AC3E}">
        <p14:creationId xmlns:p14="http://schemas.microsoft.com/office/powerpoint/2010/main" val="2193441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CAMHS stands for Children and Adolescent Mental Health Service. </a:t>
            </a:r>
          </a:p>
          <a:p>
            <a:r>
              <a:rPr lang="en-GB" dirty="0"/>
              <a:t>The CAMHS Crisis, Liaison and Intensive Home Treatment Team support young people under 18 who have a urgent mental health need. </a:t>
            </a:r>
          </a:p>
        </p:txBody>
      </p:sp>
      <p:sp>
        <p:nvSpPr>
          <p:cNvPr id="4" name="Slide Number Placeholder 3"/>
          <p:cNvSpPr>
            <a:spLocks noGrp="1"/>
          </p:cNvSpPr>
          <p:nvPr>
            <p:ph type="sldNum" sz="quarter" idx="5"/>
          </p:nvPr>
        </p:nvSpPr>
        <p:spPr/>
        <p:txBody>
          <a:bodyPr/>
          <a:lstStyle/>
          <a:p>
            <a:fld id="{9D3796AA-896D-4D80-B872-A896F125EAD4}" type="slidenum">
              <a:rPr lang="en-GB" smtClean="0"/>
              <a:t>2</a:t>
            </a:fld>
            <a:endParaRPr lang="en-GB"/>
          </a:p>
        </p:txBody>
      </p:sp>
    </p:spTree>
    <p:extLst>
      <p:ext uri="{BB962C8B-B14F-4D97-AF65-F5344CB8AC3E}">
        <p14:creationId xmlns:p14="http://schemas.microsoft.com/office/powerpoint/2010/main" val="698273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7E0FA-7C98-4074-7B6A-13097B9A8A40}"/>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EAF3DC0E-80B7-4C50-ED92-11A911316F6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C161B30-16B3-8834-B2FE-67D1D7F028FC}"/>
              </a:ext>
            </a:extLst>
          </p:cNvPr>
          <p:cNvSpPr>
            <a:spLocks noGrp="1"/>
          </p:cNvSpPr>
          <p:nvPr>
            <p:ph type="dt" sz="half" idx="10"/>
          </p:nvPr>
        </p:nvSpPr>
        <p:spPr/>
        <p:txBody>
          <a:bodyPr/>
          <a:lstStyle/>
          <a:p>
            <a:fld id="{D763724C-E7A2-4A6D-A4BD-CDB6C1C03172}" type="datetimeFigureOut">
              <a:rPr lang="en-US" smtClean="0"/>
              <a:t>10/2/2024</a:t>
            </a:fld>
            <a:endParaRPr lang="en-US"/>
          </a:p>
        </p:txBody>
      </p:sp>
      <p:sp>
        <p:nvSpPr>
          <p:cNvPr id="5" name="Footer Placeholder 4">
            <a:extLst>
              <a:ext uri="{FF2B5EF4-FFF2-40B4-BE49-F238E27FC236}">
                <a16:creationId xmlns:a16="http://schemas.microsoft.com/office/drawing/2014/main" id="{A9AA48C4-D230-C6BB-AB21-62F63F27C0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4C6C71-2386-EF33-E4AB-EB6F4F60E330}"/>
              </a:ext>
            </a:extLst>
          </p:cNvPr>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573075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350FD-5852-77E6-6BA0-EA2FF53D85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1362B09-2DA2-CF62-02C9-D38916CCA5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2706CD-3050-8B7C-D184-17580CA8FCEF}"/>
              </a:ext>
            </a:extLst>
          </p:cNvPr>
          <p:cNvSpPr>
            <a:spLocks noGrp="1"/>
          </p:cNvSpPr>
          <p:nvPr>
            <p:ph type="dt" sz="half" idx="10"/>
          </p:nvPr>
        </p:nvSpPr>
        <p:spPr/>
        <p:txBody>
          <a:bodyPr/>
          <a:lstStyle/>
          <a:p>
            <a:fld id="{D763724C-E7A2-4A6D-A4BD-CDB6C1C03172}" type="datetimeFigureOut">
              <a:rPr lang="en-US" smtClean="0"/>
              <a:t>10/2/2024</a:t>
            </a:fld>
            <a:endParaRPr lang="en-US"/>
          </a:p>
        </p:txBody>
      </p:sp>
      <p:sp>
        <p:nvSpPr>
          <p:cNvPr id="5" name="Footer Placeholder 4">
            <a:extLst>
              <a:ext uri="{FF2B5EF4-FFF2-40B4-BE49-F238E27FC236}">
                <a16:creationId xmlns:a16="http://schemas.microsoft.com/office/drawing/2014/main" id="{1EB76594-406D-66B1-2883-FB55EC8846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69C96E-4078-14B9-0DC7-C21FFEB4959C}"/>
              </a:ext>
            </a:extLst>
          </p:cNvPr>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109318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12C90-A1CE-A8A4-3B2C-DD18B8F56DF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5E78CCB-FB20-1821-67F6-90BC39FC8B0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1D1F7E-3D3F-70F7-0735-DA6CCEB38402}"/>
              </a:ext>
            </a:extLst>
          </p:cNvPr>
          <p:cNvSpPr>
            <a:spLocks noGrp="1"/>
          </p:cNvSpPr>
          <p:nvPr>
            <p:ph type="dt" sz="half" idx="10"/>
          </p:nvPr>
        </p:nvSpPr>
        <p:spPr/>
        <p:txBody>
          <a:bodyPr/>
          <a:lstStyle/>
          <a:p>
            <a:fld id="{D763724C-E7A2-4A6D-A4BD-CDB6C1C03172}" type="datetimeFigureOut">
              <a:rPr lang="en-US" smtClean="0"/>
              <a:t>10/2/2024</a:t>
            </a:fld>
            <a:endParaRPr lang="en-US"/>
          </a:p>
        </p:txBody>
      </p:sp>
      <p:sp>
        <p:nvSpPr>
          <p:cNvPr id="5" name="Footer Placeholder 4">
            <a:extLst>
              <a:ext uri="{FF2B5EF4-FFF2-40B4-BE49-F238E27FC236}">
                <a16:creationId xmlns:a16="http://schemas.microsoft.com/office/drawing/2014/main" id="{11CD9FEB-7BF2-74AD-0F1C-CCE9A3EC2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5F331F-75C7-111A-C488-24A2353700FA}"/>
              </a:ext>
            </a:extLst>
          </p:cNvPr>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1303872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EC211-2587-DCE4-B55D-07877D37625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BF3F519-9787-A3DA-DB3F-FDAC08D1E1B4}"/>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1EC53DB-7686-7549-CFDC-4974C7C023EA}"/>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E5087CF-C641-E2A3-DFFB-7D0ECC6DD6F3}"/>
              </a:ext>
            </a:extLst>
          </p:cNvPr>
          <p:cNvSpPr>
            <a:spLocks noGrp="1"/>
          </p:cNvSpPr>
          <p:nvPr>
            <p:ph type="dt" sz="half" idx="10"/>
          </p:nvPr>
        </p:nvSpPr>
        <p:spPr/>
        <p:txBody>
          <a:bodyPr/>
          <a:lstStyle/>
          <a:p>
            <a:fld id="{D763724C-E7A2-4A6D-A4BD-CDB6C1C03172}" type="datetimeFigureOut">
              <a:rPr lang="en-US" smtClean="0"/>
              <a:t>10/2/2024</a:t>
            </a:fld>
            <a:endParaRPr lang="en-US"/>
          </a:p>
        </p:txBody>
      </p:sp>
      <p:sp>
        <p:nvSpPr>
          <p:cNvPr id="6" name="Footer Placeholder 5">
            <a:extLst>
              <a:ext uri="{FF2B5EF4-FFF2-40B4-BE49-F238E27FC236}">
                <a16:creationId xmlns:a16="http://schemas.microsoft.com/office/drawing/2014/main" id="{F29568BF-4B1E-2C6F-4893-ECCF7E0717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9DA461-F6B1-6E9C-1381-807A38ABB8C6}"/>
              </a:ext>
            </a:extLst>
          </p:cNvPr>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2712678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CFE18-649E-202D-EA82-DCC2022C2A72}"/>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830111-DE90-7745-5697-2976FFE2CCA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0450688-2C7C-622A-1B26-2FA430AD64D7}"/>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417D545-A77F-FADD-F244-6E55F26B9CE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C883DBCA-AD0B-CAE9-3F83-7A2F4FA6AEC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94E1BB4-5AC8-530A-45A0-C34B200C1E85}"/>
              </a:ext>
            </a:extLst>
          </p:cNvPr>
          <p:cNvSpPr>
            <a:spLocks noGrp="1"/>
          </p:cNvSpPr>
          <p:nvPr>
            <p:ph type="dt" sz="half" idx="10"/>
          </p:nvPr>
        </p:nvSpPr>
        <p:spPr/>
        <p:txBody>
          <a:bodyPr/>
          <a:lstStyle/>
          <a:p>
            <a:fld id="{D763724C-E7A2-4A6D-A4BD-CDB6C1C03172}" type="datetimeFigureOut">
              <a:rPr lang="en-US" smtClean="0"/>
              <a:t>10/2/2024</a:t>
            </a:fld>
            <a:endParaRPr lang="en-US"/>
          </a:p>
        </p:txBody>
      </p:sp>
      <p:sp>
        <p:nvSpPr>
          <p:cNvPr id="8" name="Footer Placeholder 7">
            <a:extLst>
              <a:ext uri="{FF2B5EF4-FFF2-40B4-BE49-F238E27FC236}">
                <a16:creationId xmlns:a16="http://schemas.microsoft.com/office/drawing/2014/main" id="{9F3D6C3F-79EC-E007-0B45-F27F704FA4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3B59217-EE33-3589-BAC2-2ED17DC9A212}"/>
              </a:ext>
            </a:extLst>
          </p:cNvPr>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2311284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A99F1-F43F-41AA-FAF5-E8DC70A31ED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56DFCC8-CFD1-AC4A-78EE-3428B7AE617D}"/>
              </a:ext>
            </a:extLst>
          </p:cNvPr>
          <p:cNvSpPr>
            <a:spLocks noGrp="1"/>
          </p:cNvSpPr>
          <p:nvPr>
            <p:ph type="dt" sz="half" idx="10"/>
          </p:nvPr>
        </p:nvSpPr>
        <p:spPr/>
        <p:txBody>
          <a:bodyPr/>
          <a:lstStyle/>
          <a:p>
            <a:fld id="{D763724C-E7A2-4A6D-A4BD-CDB6C1C03172}" type="datetimeFigureOut">
              <a:rPr lang="en-US" smtClean="0"/>
              <a:t>10/2/2024</a:t>
            </a:fld>
            <a:endParaRPr lang="en-US"/>
          </a:p>
        </p:txBody>
      </p:sp>
      <p:sp>
        <p:nvSpPr>
          <p:cNvPr id="4" name="Footer Placeholder 3">
            <a:extLst>
              <a:ext uri="{FF2B5EF4-FFF2-40B4-BE49-F238E27FC236}">
                <a16:creationId xmlns:a16="http://schemas.microsoft.com/office/drawing/2014/main" id="{0AEBA1DA-0984-0FC5-6BBB-523DBD1F5F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A35F35-59F5-8FFE-E798-47078BF009C7}"/>
              </a:ext>
            </a:extLst>
          </p:cNvPr>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923288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73305A-8F8A-4E23-AA05-70B7F03D29A4}"/>
              </a:ext>
            </a:extLst>
          </p:cNvPr>
          <p:cNvSpPr>
            <a:spLocks noGrp="1"/>
          </p:cNvSpPr>
          <p:nvPr>
            <p:ph type="dt" sz="half" idx="10"/>
          </p:nvPr>
        </p:nvSpPr>
        <p:spPr/>
        <p:txBody>
          <a:bodyPr/>
          <a:lstStyle/>
          <a:p>
            <a:fld id="{D763724C-E7A2-4A6D-A4BD-CDB6C1C03172}" type="datetimeFigureOut">
              <a:rPr lang="en-US" smtClean="0"/>
              <a:t>10/2/2024</a:t>
            </a:fld>
            <a:endParaRPr lang="en-US"/>
          </a:p>
        </p:txBody>
      </p:sp>
      <p:sp>
        <p:nvSpPr>
          <p:cNvPr id="3" name="Footer Placeholder 2">
            <a:extLst>
              <a:ext uri="{FF2B5EF4-FFF2-40B4-BE49-F238E27FC236}">
                <a16:creationId xmlns:a16="http://schemas.microsoft.com/office/drawing/2014/main" id="{AABB1618-92D2-B0F6-00B6-1BDE6DD30D5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DCDDE3-F3FA-6A6F-062D-57B027781D69}"/>
              </a:ext>
            </a:extLst>
          </p:cNvPr>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688984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81753-CB54-992D-ECAA-796D1DDE6FC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81BB8E4-EBBE-7EDB-926D-30D9EBAC2F5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3B2E647-1885-EE0F-8349-A0BDFD53368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8263D99-E1BA-7DA8-9804-01C63DABDE4F}"/>
              </a:ext>
            </a:extLst>
          </p:cNvPr>
          <p:cNvSpPr>
            <a:spLocks noGrp="1"/>
          </p:cNvSpPr>
          <p:nvPr>
            <p:ph type="dt" sz="half" idx="10"/>
          </p:nvPr>
        </p:nvSpPr>
        <p:spPr/>
        <p:txBody>
          <a:bodyPr/>
          <a:lstStyle/>
          <a:p>
            <a:fld id="{D763724C-E7A2-4A6D-A4BD-CDB6C1C03172}" type="datetimeFigureOut">
              <a:rPr lang="en-US" smtClean="0"/>
              <a:t>10/2/2024</a:t>
            </a:fld>
            <a:endParaRPr lang="en-US"/>
          </a:p>
        </p:txBody>
      </p:sp>
      <p:sp>
        <p:nvSpPr>
          <p:cNvPr id="6" name="Footer Placeholder 5">
            <a:extLst>
              <a:ext uri="{FF2B5EF4-FFF2-40B4-BE49-F238E27FC236}">
                <a16:creationId xmlns:a16="http://schemas.microsoft.com/office/drawing/2014/main" id="{E1569635-719A-7C7B-3675-684337237C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AE9504-1BB1-72F5-D9C4-37F1F5449E12}"/>
              </a:ext>
            </a:extLst>
          </p:cNvPr>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3063443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D2AB9-EB1A-3A2D-843B-4B406793C44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888D9F7-22B7-6EDE-B64A-294BF4F50BB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F12569E0-AE94-B738-3B25-4B5D24A2479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2CB2317-9EDA-93D8-CE98-C0B97F8E7A70}"/>
              </a:ext>
            </a:extLst>
          </p:cNvPr>
          <p:cNvSpPr>
            <a:spLocks noGrp="1"/>
          </p:cNvSpPr>
          <p:nvPr>
            <p:ph type="dt" sz="half" idx="10"/>
          </p:nvPr>
        </p:nvSpPr>
        <p:spPr/>
        <p:txBody>
          <a:bodyPr/>
          <a:lstStyle/>
          <a:p>
            <a:fld id="{D763724C-E7A2-4A6D-A4BD-CDB6C1C03172}" type="datetimeFigureOut">
              <a:rPr lang="en-US" smtClean="0"/>
              <a:t>10/2/2024</a:t>
            </a:fld>
            <a:endParaRPr lang="en-US"/>
          </a:p>
        </p:txBody>
      </p:sp>
      <p:sp>
        <p:nvSpPr>
          <p:cNvPr id="6" name="Footer Placeholder 5">
            <a:extLst>
              <a:ext uri="{FF2B5EF4-FFF2-40B4-BE49-F238E27FC236}">
                <a16:creationId xmlns:a16="http://schemas.microsoft.com/office/drawing/2014/main" id="{2079E47A-0D61-A5FA-EA52-55FDB68FEB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302713-0DDB-B83D-B0DB-BA1927EB06A2}"/>
              </a:ext>
            </a:extLst>
          </p:cNvPr>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673134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0C27A-7363-C5C3-7D93-BBEAD20157F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9B13F0F-3069-2371-BFAC-038944D8FE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5D31433-733E-F133-BF8E-30ADB6746FCC}"/>
              </a:ext>
            </a:extLst>
          </p:cNvPr>
          <p:cNvSpPr>
            <a:spLocks noGrp="1"/>
          </p:cNvSpPr>
          <p:nvPr>
            <p:ph type="dt" sz="half" idx="10"/>
          </p:nvPr>
        </p:nvSpPr>
        <p:spPr/>
        <p:txBody>
          <a:bodyPr/>
          <a:lstStyle/>
          <a:p>
            <a:fld id="{D763724C-E7A2-4A6D-A4BD-CDB6C1C03172}" type="datetimeFigureOut">
              <a:rPr lang="en-US" smtClean="0"/>
              <a:t>10/2/2024</a:t>
            </a:fld>
            <a:endParaRPr lang="en-US"/>
          </a:p>
        </p:txBody>
      </p:sp>
      <p:sp>
        <p:nvSpPr>
          <p:cNvPr id="5" name="Footer Placeholder 4">
            <a:extLst>
              <a:ext uri="{FF2B5EF4-FFF2-40B4-BE49-F238E27FC236}">
                <a16:creationId xmlns:a16="http://schemas.microsoft.com/office/drawing/2014/main" id="{377638DC-D29E-CC45-DF76-6D1AD57BC2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81485D-871F-43E5-13D9-50C2F19EDED2}"/>
              </a:ext>
            </a:extLst>
          </p:cNvPr>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4154850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3A1146-D9BA-16CD-CDFD-CC50AC34C36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107B0F-4186-8704-1A32-6A791C87665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41ACAA-2945-3B42-8293-53EA922ABE80}"/>
              </a:ext>
            </a:extLst>
          </p:cNvPr>
          <p:cNvSpPr>
            <a:spLocks noGrp="1"/>
          </p:cNvSpPr>
          <p:nvPr>
            <p:ph type="dt" sz="half" idx="10"/>
          </p:nvPr>
        </p:nvSpPr>
        <p:spPr/>
        <p:txBody>
          <a:bodyPr/>
          <a:lstStyle/>
          <a:p>
            <a:fld id="{D763724C-E7A2-4A6D-A4BD-CDB6C1C03172}" type="datetimeFigureOut">
              <a:rPr lang="en-US" smtClean="0"/>
              <a:t>10/2/2024</a:t>
            </a:fld>
            <a:endParaRPr lang="en-US"/>
          </a:p>
        </p:txBody>
      </p:sp>
      <p:sp>
        <p:nvSpPr>
          <p:cNvPr id="5" name="Footer Placeholder 4">
            <a:extLst>
              <a:ext uri="{FF2B5EF4-FFF2-40B4-BE49-F238E27FC236}">
                <a16:creationId xmlns:a16="http://schemas.microsoft.com/office/drawing/2014/main" id="{DB2603B1-F5B6-1E03-71E5-79234B753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F4CE43-A6B9-84A1-7FF8-6852B9B8D86C}"/>
              </a:ext>
            </a:extLst>
          </p:cNvPr>
          <p:cNvSpPr>
            <a:spLocks noGrp="1"/>
          </p:cNvSpPr>
          <p:nvPr>
            <p:ph type="sldNum" sz="quarter" idx="12"/>
          </p:nvPr>
        </p:nvSpPr>
        <p:spPr/>
        <p:txBody>
          <a:bodyPr/>
          <a:lstStyle/>
          <a:p>
            <a:fld id="{04A3A10D-7D5E-4932-A76F-CD1632FD3D96}" type="slidenum">
              <a:rPr lang="en-US" smtClean="0"/>
              <a:t>‹#›</a:t>
            </a:fld>
            <a:endParaRPr lang="en-US"/>
          </a:p>
        </p:txBody>
      </p:sp>
    </p:spTree>
    <p:extLst>
      <p:ext uri="{BB962C8B-B14F-4D97-AF65-F5344CB8AC3E}">
        <p14:creationId xmlns:p14="http://schemas.microsoft.com/office/powerpoint/2010/main" val="3200607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51ED45-F2E8-2B9F-6DD0-7C42345FCBF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260EC2-D6F1-4EB3-625E-5A9E004A071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7D8C0B-9AE7-471A-ACEF-A09D19434AF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763724C-E7A2-4A6D-A4BD-CDB6C1C03172}" type="datetimeFigureOut">
              <a:rPr lang="en-US" smtClean="0"/>
              <a:t>10/2/2024</a:t>
            </a:fld>
            <a:endParaRPr lang="en-US" dirty="0"/>
          </a:p>
        </p:txBody>
      </p:sp>
      <p:sp>
        <p:nvSpPr>
          <p:cNvPr id="5" name="Footer Placeholder 4">
            <a:extLst>
              <a:ext uri="{FF2B5EF4-FFF2-40B4-BE49-F238E27FC236}">
                <a16:creationId xmlns:a16="http://schemas.microsoft.com/office/drawing/2014/main" id="{5CA1D098-30F4-72D4-EC44-84F792BF9C3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1E3D582-C7F6-C8A1-8C0F-EE33E492B51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4A3A10D-7D5E-4932-A76F-CD1632FD3D96}" type="slidenum">
              <a:rPr lang="en-US" smtClean="0"/>
              <a:t>‹#›</a:t>
            </a:fld>
            <a:endParaRPr lang="en-US" dirty="0"/>
          </a:p>
        </p:txBody>
      </p:sp>
    </p:spTree>
    <p:extLst>
      <p:ext uri="{BB962C8B-B14F-4D97-AF65-F5344CB8AC3E}">
        <p14:creationId xmlns:p14="http://schemas.microsoft.com/office/powerpoint/2010/main" val="1177955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sv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930940" y="4991479"/>
            <a:ext cx="4001803" cy="1297115"/>
          </a:xfrm>
        </p:spPr>
        <p:txBody>
          <a:bodyPr anchor="t">
            <a:normAutofit/>
          </a:bodyPr>
          <a:lstStyle/>
          <a:p>
            <a:pPr algn="l"/>
            <a:br>
              <a:rPr lang="en-US" sz="3500" dirty="0">
                <a:solidFill>
                  <a:schemeClr val="tx2"/>
                </a:solidFill>
                <a:latin typeface="Abadi" panose="020B0604020104020204" pitchFamily="34" charset="0"/>
              </a:rPr>
            </a:br>
            <a:r>
              <a:rPr lang="en-US" sz="3500" dirty="0">
                <a:solidFill>
                  <a:schemeClr val="tx2"/>
                </a:solidFill>
                <a:latin typeface="Abadi" panose="020B0604020104020204" pitchFamily="34" charset="0"/>
              </a:rPr>
              <a:t>CAMHS Crisis Team</a:t>
            </a:r>
          </a:p>
        </p:txBody>
      </p:sp>
      <p:sp>
        <p:nvSpPr>
          <p:cNvPr id="3" name="Subtitle 2"/>
          <p:cNvSpPr>
            <a:spLocks noGrp="1"/>
          </p:cNvSpPr>
          <p:nvPr>
            <p:ph type="subTitle" idx="1"/>
          </p:nvPr>
        </p:nvSpPr>
        <p:spPr>
          <a:xfrm>
            <a:off x="4962422" y="5259248"/>
            <a:ext cx="3604268" cy="1029346"/>
          </a:xfrm>
        </p:spPr>
        <p:txBody>
          <a:bodyPr anchor="b">
            <a:normAutofit fontScale="85000" lnSpcReduction="20000"/>
          </a:bodyPr>
          <a:lstStyle/>
          <a:p>
            <a:pPr algn="l"/>
            <a:endParaRPr lang="en-US" sz="1700" dirty="0">
              <a:solidFill>
                <a:schemeClr val="tx2"/>
              </a:solidFill>
              <a:latin typeface="Abadi" panose="020B0604020104020204" pitchFamily="34" charset="0"/>
            </a:endParaRPr>
          </a:p>
          <a:p>
            <a:pPr algn="l"/>
            <a:endParaRPr lang="en-US" sz="1700" dirty="0">
              <a:solidFill>
                <a:schemeClr val="tx2"/>
              </a:solidFill>
              <a:latin typeface="Abadi" panose="020B0604020104020204" pitchFamily="34" charset="0"/>
            </a:endParaRPr>
          </a:p>
          <a:p>
            <a:pPr algn="l"/>
            <a:endParaRPr lang="en-US" sz="1700" dirty="0">
              <a:solidFill>
                <a:schemeClr val="tx2"/>
              </a:solidFill>
              <a:latin typeface="Abadi" panose="020B0604020104020204" pitchFamily="34" charset="0"/>
            </a:endParaRPr>
          </a:p>
          <a:p>
            <a:pPr algn="l"/>
            <a:r>
              <a:rPr lang="en-US" sz="1700" dirty="0">
                <a:solidFill>
                  <a:schemeClr val="tx2"/>
                </a:solidFill>
                <a:latin typeface="Abadi" panose="020B0604020104020204" pitchFamily="34" charset="0"/>
              </a:rPr>
              <a:t>Durham and Darlington </a:t>
            </a:r>
          </a:p>
        </p:txBody>
      </p:sp>
      <p:pic>
        <p:nvPicPr>
          <p:cNvPr id="7" name="Graphic 6" descr="Team">
            <a:extLst>
              <a:ext uri="{FF2B5EF4-FFF2-40B4-BE49-F238E27FC236}">
                <a16:creationId xmlns:a16="http://schemas.microsoft.com/office/drawing/2014/main" id="{FD5BC92D-7511-9903-541E-1E23723B1C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5352" y="2333040"/>
            <a:ext cx="3106320" cy="310632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66" name="Group 65">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9" y="-5977"/>
            <a:ext cx="4679005" cy="6863979"/>
            <a:chOff x="305" y="-5977"/>
            <a:chExt cx="6238675" cy="6863979"/>
          </a:xfrm>
        </p:grpSpPr>
        <p:sp>
          <p:nvSpPr>
            <p:cNvPr id="67" name="Freeform: Shape 66">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Shape 67">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Shape 68">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descr="A heart shaped water splashes">
            <a:extLst>
              <a:ext uri="{FF2B5EF4-FFF2-40B4-BE49-F238E27FC236}">
                <a16:creationId xmlns:a16="http://schemas.microsoft.com/office/drawing/2014/main" id="{311654A8-682C-8162-08FE-BE8A216C8FAC}"/>
              </a:ext>
            </a:extLst>
          </p:cNvPr>
          <p:cNvPicPr>
            <a:picLocks noChangeAspect="1"/>
          </p:cNvPicPr>
          <p:nvPr/>
        </p:nvPicPr>
        <p:blipFill rotWithShape="1">
          <a:blip r:embed="rId4" cstate="print">
            <a:alphaModFix/>
            <a:extLst>
              <a:ext uri="{28A0092B-C50C-407E-A947-70E740481C1C}">
                <a14:useLocalDpi xmlns:a14="http://schemas.microsoft.com/office/drawing/2010/main" val="0"/>
              </a:ext>
            </a:extLst>
          </a:blip>
          <a:srcRect r="4454" b="-4"/>
          <a:stretch/>
        </p:blipFill>
        <p:spPr>
          <a:xfrm>
            <a:off x="4764449" y="752609"/>
            <a:ext cx="4180350" cy="4375387"/>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pic>
        <p:nvPicPr>
          <p:cNvPr id="5" name="Picture 4">
            <a:extLst>
              <a:ext uri="{FF2B5EF4-FFF2-40B4-BE49-F238E27FC236}">
                <a16:creationId xmlns:a16="http://schemas.microsoft.com/office/drawing/2014/main" id="{21DF00D8-BB27-85D9-92F6-EEA7CC887A7D}"/>
              </a:ext>
            </a:extLst>
          </p:cNvPr>
          <p:cNvPicPr>
            <a:picLocks noChangeAspect="1"/>
          </p:cNvPicPr>
          <p:nvPr/>
        </p:nvPicPr>
        <p:blipFill rotWithShape="1">
          <a:blip r:embed="rId5"/>
          <a:srcRect l="9838" t="16692" b="27107"/>
          <a:stretch/>
        </p:blipFill>
        <p:spPr>
          <a:xfrm>
            <a:off x="5552812" y="39181"/>
            <a:ext cx="3401283" cy="9524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400"/>
                                        <p:tgtEl>
                                          <p:spTgt spid="3">
                                            <p:txEl>
                                              <p:pRg st="3" end="3"/>
                                            </p:txEl>
                                          </p:spTgt>
                                        </p:tgtEl>
                                      </p:cBhvr>
                                    </p:animEffect>
                                  </p:childTnLst>
                                </p:cTn>
                              </p:par>
                              <p:par>
                                <p:cTn id="11" presetID="10" presetClass="entr" presetSubtype="0" fill="hold" nodeType="withEffect">
                                  <p:stCondLst>
                                    <p:cond delay="500"/>
                                  </p:stCondLst>
                                  <p:iterate>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301B234-BD72-81B9-0DD2-7A58455C4F19}"/>
              </a:ext>
            </a:extLst>
          </p:cNvPr>
          <p:cNvSpPr>
            <a:spLocks noGrp="1"/>
          </p:cNvSpPr>
          <p:nvPr>
            <p:ph type="title"/>
          </p:nvPr>
        </p:nvSpPr>
        <p:spPr>
          <a:xfrm>
            <a:off x="755576" y="1257994"/>
            <a:ext cx="7886700" cy="1325563"/>
          </a:xfrm>
        </p:spPr>
        <p:txBody>
          <a:bodyPr>
            <a:normAutofit/>
          </a:bodyPr>
          <a:lstStyle/>
          <a:p>
            <a:pPr algn="ctr"/>
            <a:r>
              <a:rPr lang="en-GB" b="1" dirty="0">
                <a:solidFill>
                  <a:schemeClr val="accent1"/>
                </a:solidFill>
                <a:latin typeface="Abadi" panose="020B0604020104020204" pitchFamily="34" charset="0"/>
              </a:rPr>
              <a:t>What is a CAMHS Crisis Team?</a:t>
            </a:r>
          </a:p>
        </p:txBody>
      </p:sp>
      <p:sp>
        <p:nvSpPr>
          <p:cNvPr id="35" name="Arc 3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EAF9115-2E8E-399A-48EA-D4144FA500CF}"/>
              </a:ext>
            </a:extLst>
          </p:cNvPr>
          <p:cNvSpPr>
            <a:spLocks noGrp="1"/>
          </p:cNvSpPr>
          <p:nvPr>
            <p:ph idx="1"/>
          </p:nvPr>
        </p:nvSpPr>
        <p:spPr>
          <a:xfrm>
            <a:off x="654698" y="2407853"/>
            <a:ext cx="7886700" cy="4351338"/>
          </a:xfrm>
        </p:spPr>
        <p:txBody>
          <a:bodyPr>
            <a:normAutofit/>
          </a:bodyPr>
          <a:lstStyle/>
          <a:p>
            <a:pPr marL="0" indent="0" algn="ctr">
              <a:buNone/>
            </a:pPr>
            <a:r>
              <a:rPr lang="en-GB" dirty="0">
                <a:latin typeface="Abadi" panose="020B0604020104020204" pitchFamily="34" charset="0"/>
              </a:rPr>
              <a:t>The Crisis aspect of the services allows young people, their families, and professionals to contact the crisis team should they have urgent concerns with regards to the young person’s mental health. </a:t>
            </a:r>
          </a:p>
        </p:txBody>
      </p:sp>
      <p:sp>
        <p:nvSpPr>
          <p:cNvPr id="4" name="TextBox 3">
            <a:extLst>
              <a:ext uri="{FF2B5EF4-FFF2-40B4-BE49-F238E27FC236}">
                <a16:creationId xmlns:a16="http://schemas.microsoft.com/office/drawing/2014/main" id="{36BE0670-9917-BE71-0799-97417D29F141}"/>
              </a:ext>
            </a:extLst>
          </p:cNvPr>
          <p:cNvSpPr txBox="1"/>
          <p:nvPr/>
        </p:nvSpPr>
        <p:spPr>
          <a:xfrm>
            <a:off x="1115616" y="4098541"/>
            <a:ext cx="6912768" cy="1200329"/>
          </a:xfrm>
          <a:prstGeom prst="rect">
            <a:avLst/>
          </a:prstGeom>
          <a:noFill/>
        </p:spPr>
        <p:txBody>
          <a:bodyPr wrap="square" rtlCol="0">
            <a:spAutoFit/>
          </a:bodyPr>
          <a:lstStyle/>
          <a:p>
            <a:pPr algn="ctr"/>
            <a:r>
              <a:rPr lang="en-GB" sz="3600" dirty="0">
                <a:solidFill>
                  <a:srgbClr val="FF0000"/>
                </a:solidFill>
                <a:latin typeface="Abadi" panose="020B0604020104020204" pitchFamily="34" charset="0"/>
              </a:rPr>
              <a:t>To call to the CAMHS Crisis Team call 111 then press option 2</a:t>
            </a:r>
          </a:p>
        </p:txBody>
      </p:sp>
      <p:pic>
        <p:nvPicPr>
          <p:cNvPr id="1026" name="Picture 2" descr="Tees, Esk and Wear Valleys NHS Foundation Trust (TEWV)">
            <a:extLst>
              <a:ext uri="{FF2B5EF4-FFF2-40B4-BE49-F238E27FC236}">
                <a16:creationId xmlns:a16="http://schemas.microsoft.com/office/drawing/2014/main" id="{8C2360F8-D97F-C19D-F6EA-E90D3F807C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61" y="80818"/>
            <a:ext cx="3422998" cy="933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063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83991C0-F297-0FB8-06B0-AE17EF551719}"/>
              </a:ext>
            </a:extLst>
          </p:cNvPr>
          <p:cNvSpPr>
            <a:spLocks noGrp="1"/>
          </p:cNvSpPr>
          <p:nvPr>
            <p:ph idx="1"/>
          </p:nvPr>
        </p:nvSpPr>
        <p:spPr>
          <a:xfrm>
            <a:off x="628650" y="1657538"/>
            <a:ext cx="7886700" cy="4351338"/>
          </a:xfrm>
        </p:spPr>
        <p:txBody>
          <a:bodyPr>
            <a:normAutofit/>
          </a:bodyPr>
          <a:lstStyle/>
          <a:p>
            <a:pPr marL="0" indent="0" algn="ctr">
              <a:buNone/>
            </a:pPr>
            <a:r>
              <a:rPr lang="en-GB" dirty="0">
                <a:latin typeface="Abadi" panose="020B0604020104020204" pitchFamily="34" charset="0"/>
              </a:rPr>
              <a:t>Your call will be answered by a screener (person)</a:t>
            </a:r>
          </a:p>
          <a:p>
            <a:pPr marL="0" indent="0" algn="ctr">
              <a:buNone/>
            </a:pPr>
            <a:endParaRPr lang="en-GB" dirty="0">
              <a:latin typeface="Abadi" panose="020B0604020104020204" pitchFamily="34" charset="0"/>
            </a:endParaRPr>
          </a:p>
          <a:p>
            <a:pPr marL="0" indent="0" algn="ctr">
              <a:buNone/>
            </a:pPr>
            <a:endParaRPr lang="en-GB" dirty="0">
              <a:latin typeface="Abadi" panose="020B0604020104020204" pitchFamily="34" charset="0"/>
            </a:endParaRPr>
          </a:p>
          <a:p>
            <a:pPr marL="0" indent="0" algn="ctr">
              <a:buNone/>
            </a:pPr>
            <a:r>
              <a:rPr lang="en-GB" dirty="0">
                <a:latin typeface="Abadi" panose="020B0604020104020204" pitchFamily="34" charset="0"/>
              </a:rPr>
              <a:t>The screener will transfer your call if you require to speak to the crisis team. </a:t>
            </a:r>
          </a:p>
          <a:p>
            <a:pPr marL="0" indent="0" algn="ctr">
              <a:buNone/>
            </a:pPr>
            <a:r>
              <a:rPr lang="en-GB" i="1" dirty="0">
                <a:latin typeface="Abadi" panose="020B0604020104020204" pitchFamily="34" charset="0"/>
              </a:rPr>
              <a:t>Please note your call is recorded.</a:t>
            </a:r>
          </a:p>
          <a:p>
            <a:pPr algn="ctr"/>
            <a:endParaRPr lang="en-GB" dirty="0">
              <a:latin typeface="Abadi" panose="020B0604020104020204" pitchFamily="34" charset="0"/>
            </a:endParaRPr>
          </a:p>
          <a:p>
            <a:pPr algn="ctr"/>
            <a:endParaRPr lang="en-GB" dirty="0">
              <a:latin typeface="Abadi" panose="020B0604020104020204" pitchFamily="34" charset="0"/>
            </a:endParaRPr>
          </a:p>
          <a:p>
            <a:pPr marL="0" indent="0" algn="ctr">
              <a:buNone/>
            </a:pPr>
            <a:r>
              <a:rPr lang="en-GB" dirty="0">
                <a:latin typeface="Abadi" panose="020B0604020104020204" pitchFamily="34" charset="0"/>
              </a:rPr>
              <a:t>Once your call is accepted by the screener you will be transferred to CAMHS crisis.</a:t>
            </a:r>
          </a:p>
          <a:p>
            <a:pPr marL="0" indent="0" algn="ctr">
              <a:buNone/>
            </a:pPr>
            <a:r>
              <a:rPr lang="en-GB" dirty="0">
                <a:latin typeface="Abadi" panose="020B0604020104020204" pitchFamily="34" charset="0"/>
              </a:rPr>
              <a:t>There may be a wait for your call to be answered. </a:t>
            </a:r>
          </a:p>
        </p:txBody>
      </p:sp>
      <p:sp>
        <p:nvSpPr>
          <p:cNvPr id="4" name="Title 1">
            <a:extLst>
              <a:ext uri="{FF2B5EF4-FFF2-40B4-BE49-F238E27FC236}">
                <a16:creationId xmlns:a16="http://schemas.microsoft.com/office/drawing/2014/main" id="{46ADA48A-F57D-A7EB-1FC5-79D62C0D501C}"/>
              </a:ext>
            </a:extLst>
          </p:cNvPr>
          <p:cNvSpPr txBox="1">
            <a:spLocks/>
          </p:cNvSpPr>
          <p:nvPr/>
        </p:nvSpPr>
        <p:spPr>
          <a:xfrm>
            <a:off x="438842" y="583799"/>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GB" b="1" dirty="0">
                <a:solidFill>
                  <a:schemeClr val="accent1"/>
                </a:solidFill>
                <a:latin typeface="Abadi" panose="020B0604020104020204" pitchFamily="34" charset="0"/>
              </a:rPr>
              <a:t>What happens next?</a:t>
            </a:r>
          </a:p>
        </p:txBody>
      </p:sp>
      <p:cxnSp>
        <p:nvCxnSpPr>
          <p:cNvPr id="9" name="Straight Arrow Connector 8">
            <a:extLst>
              <a:ext uri="{FF2B5EF4-FFF2-40B4-BE49-F238E27FC236}">
                <a16:creationId xmlns:a16="http://schemas.microsoft.com/office/drawing/2014/main" id="{3C09B09E-3469-E117-A56C-61B393CC96AC}"/>
              </a:ext>
            </a:extLst>
          </p:cNvPr>
          <p:cNvCxnSpPr/>
          <p:nvPr/>
        </p:nvCxnSpPr>
        <p:spPr>
          <a:xfrm>
            <a:off x="4382192" y="2060848"/>
            <a:ext cx="0" cy="7200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5DD68D8-C9A2-4BDD-322A-E1B0CC51EBA0}"/>
              </a:ext>
            </a:extLst>
          </p:cNvPr>
          <p:cNvCxnSpPr/>
          <p:nvPr/>
        </p:nvCxnSpPr>
        <p:spPr>
          <a:xfrm>
            <a:off x="4382192" y="3941567"/>
            <a:ext cx="0" cy="7200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3" name="Picture 2" descr="Tees, Esk and Wear Valleys NHS Foundation Trust (TEWV)">
            <a:extLst>
              <a:ext uri="{FF2B5EF4-FFF2-40B4-BE49-F238E27FC236}">
                <a16:creationId xmlns:a16="http://schemas.microsoft.com/office/drawing/2014/main" id="{CABC59B8-CAC2-6A65-3816-3DA6D5AF40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61" y="80818"/>
            <a:ext cx="3422998" cy="933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6387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37E3D27F-6E66-25F7-9BC9-870F53C47886}"/>
              </a:ext>
            </a:extLst>
          </p:cNvPr>
          <p:cNvSpPr/>
          <p:nvPr/>
        </p:nvSpPr>
        <p:spPr>
          <a:xfrm>
            <a:off x="827584" y="2584585"/>
            <a:ext cx="7626069" cy="1325563"/>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5F414A6-7108-A1BA-0362-E4B6555BE134}"/>
              </a:ext>
            </a:extLst>
          </p:cNvPr>
          <p:cNvSpPr>
            <a:spLocks noGrp="1"/>
          </p:cNvSpPr>
          <p:nvPr>
            <p:ph idx="1"/>
          </p:nvPr>
        </p:nvSpPr>
        <p:spPr>
          <a:xfrm>
            <a:off x="1160165" y="2713982"/>
            <a:ext cx="6823670" cy="1099489"/>
          </a:xfrm>
        </p:spPr>
        <p:txBody>
          <a:bodyPr>
            <a:normAutofit/>
          </a:bodyPr>
          <a:lstStyle/>
          <a:p>
            <a:pPr marL="0" indent="0" algn="ctr">
              <a:buNone/>
            </a:pPr>
            <a:r>
              <a:rPr lang="en-GB" sz="2400" b="1" dirty="0">
                <a:latin typeface="Abadi" panose="020B0604020104020204" pitchFamily="34" charset="0"/>
              </a:rPr>
              <a:t>The crisis team supports young people who are presenting with an urgent mental health need and there are significant risks. </a:t>
            </a:r>
          </a:p>
          <a:p>
            <a:pPr marL="0" indent="0">
              <a:buNone/>
            </a:pPr>
            <a:endParaRPr lang="en-GB" sz="2400" dirty="0">
              <a:latin typeface="Abadi" panose="020B0604020104020204" pitchFamily="34" charset="0"/>
            </a:endParaRPr>
          </a:p>
        </p:txBody>
      </p:sp>
      <p:sp>
        <p:nvSpPr>
          <p:cNvPr id="6" name="Title 1">
            <a:extLst>
              <a:ext uri="{FF2B5EF4-FFF2-40B4-BE49-F238E27FC236}">
                <a16:creationId xmlns:a16="http://schemas.microsoft.com/office/drawing/2014/main" id="{F6FA5AAF-014E-402C-7AAA-D69FA68F81A8}"/>
              </a:ext>
            </a:extLst>
          </p:cNvPr>
          <p:cNvSpPr txBox="1">
            <a:spLocks/>
          </p:cNvSpPr>
          <p:nvPr/>
        </p:nvSpPr>
        <p:spPr>
          <a:xfrm>
            <a:off x="566953" y="1199901"/>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GB" b="1" dirty="0">
                <a:solidFill>
                  <a:schemeClr val="accent1"/>
                </a:solidFill>
                <a:latin typeface="Abadi" panose="020B0604020104020204" pitchFamily="34" charset="0"/>
              </a:rPr>
              <a:t>When should I call Crisis?</a:t>
            </a:r>
          </a:p>
        </p:txBody>
      </p:sp>
      <p:pic>
        <p:nvPicPr>
          <p:cNvPr id="9" name="Picture 2" descr="Tees, Esk and Wear Valleys NHS Foundation Trust (TEWV)">
            <a:extLst>
              <a:ext uri="{FF2B5EF4-FFF2-40B4-BE49-F238E27FC236}">
                <a16:creationId xmlns:a16="http://schemas.microsoft.com/office/drawing/2014/main" id="{76DC70C1-2934-98B3-686C-04639A5D4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61" y="80818"/>
            <a:ext cx="3422998" cy="933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577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4DD3E9C-2BFA-AEC8-A47D-F25D00A2C5A3}"/>
              </a:ext>
            </a:extLst>
          </p:cNvPr>
          <p:cNvSpPr>
            <a:spLocks noGrp="1"/>
          </p:cNvSpPr>
          <p:nvPr>
            <p:ph idx="1"/>
          </p:nvPr>
        </p:nvSpPr>
        <p:spPr>
          <a:xfrm>
            <a:off x="621120" y="2910686"/>
            <a:ext cx="7886700" cy="4351338"/>
          </a:xfrm>
        </p:spPr>
        <p:txBody>
          <a:bodyPr>
            <a:normAutofit/>
          </a:bodyPr>
          <a:lstStyle/>
          <a:p>
            <a:pPr marL="0" indent="0" algn="ctr">
              <a:buNone/>
            </a:pPr>
            <a:r>
              <a:rPr lang="en-GB" sz="2400" dirty="0">
                <a:latin typeface="Abadi" panose="020B0604020104020204" pitchFamily="34" charset="0"/>
              </a:rPr>
              <a:t>If your child has self-harmed to the point they need medical treatment or they have taken an overdose, seek medical advice by contacting 111 or attending A and E. </a:t>
            </a:r>
          </a:p>
          <a:p>
            <a:pPr marL="0" indent="0" algn="ctr">
              <a:buNone/>
            </a:pPr>
            <a:endParaRPr lang="en-GB" sz="2400" dirty="0">
              <a:latin typeface="Abadi" panose="020B0604020104020204" pitchFamily="34" charset="0"/>
            </a:endParaRPr>
          </a:p>
          <a:p>
            <a:pPr marL="0" indent="0" algn="ctr">
              <a:buNone/>
            </a:pPr>
            <a:r>
              <a:rPr lang="en-GB" sz="2400" dirty="0">
                <a:latin typeface="Abadi" panose="020B0604020104020204" pitchFamily="34" charset="0"/>
              </a:rPr>
              <a:t>111 or A and E can make a referral to us when appropriate. </a:t>
            </a:r>
          </a:p>
        </p:txBody>
      </p:sp>
      <p:sp>
        <p:nvSpPr>
          <p:cNvPr id="4" name="Title 1">
            <a:extLst>
              <a:ext uri="{FF2B5EF4-FFF2-40B4-BE49-F238E27FC236}">
                <a16:creationId xmlns:a16="http://schemas.microsoft.com/office/drawing/2014/main" id="{841BBCE2-9A40-3F81-7F82-D96792D0759D}"/>
              </a:ext>
            </a:extLst>
          </p:cNvPr>
          <p:cNvSpPr txBox="1">
            <a:spLocks/>
          </p:cNvSpPr>
          <p:nvPr/>
        </p:nvSpPr>
        <p:spPr>
          <a:xfrm>
            <a:off x="628650" y="1411472"/>
            <a:ext cx="7886700" cy="1325563"/>
          </a:xfrm>
          <a:prstGeom prst="rect">
            <a:avLst/>
          </a:prstGeom>
        </p:spPr>
        <p:txBody>
          <a:bodyPr vert="horz" lIns="91440" tIns="45720" rIns="91440" bIns="45720" rtlCol="0" anchor="ctr">
            <a:normAutofit lnSpcReduction="1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GB" b="1" dirty="0">
                <a:solidFill>
                  <a:schemeClr val="accent1"/>
                </a:solidFill>
                <a:latin typeface="Abadi" panose="020B0604020104020204" pitchFamily="34" charset="0"/>
              </a:rPr>
              <a:t>What do I do if my child needs medical attention and urgent support with their mental health?</a:t>
            </a:r>
          </a:p>
        </p:txBody>
      </p:sp>
      <p:pic>
        <p:nvPicPr>
          <p:cNvPr id="7" name="Picture 2" descr="Tees, Esk and Wear Valleys NHS Foundation Trust (TEWV)">
            <a:extLst>
              <a:ext uri="{FF2B5EF4-FFF2-40B4-BE49-F238E27FC236}">
                <a16:creationId xmlns:a16="http://schemas.microsoft.com/office/drawing/2014/main" id="{91418E57-02B0-5689-656E-E5157A2EBA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61" y="80818"/>
            <a:ext cx="3422998" cy="933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083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AA70598-46DD-A147-EF46-A5E2F5115532}"/>
              </a:ext>
            </a:extLst>
          </p:cNvPr>
          <p:cNvSpPr>
            <a:spLocks noGrp="1"/>
          </p:cNvSpPr>
          <p:nvPr>
            <p:ph idx="1"/>
          </p:nvPr>
        </p:nvSpPr>
        <p:spPr>
          <a:xfrm>
            <a:off x="628650" y="2859055"/>
            <a:ext cx="7886700" cy="3371974"/>
          </a:xfrm>
        </p:spPr>
        <p:txBody>
          <a:bodyPr>
            <a:normAutofit/>
          </a:bodyPr>
          <a:lstStyle/>
          <a:p>
            <a:pPr marL="0" indent="0" algn="ctr">
              <a:buNone/>
            </a:pPr>
            <a:r>
              <a:rPr lang="en-GB" dirty="0">
                <a:latin typeface="Abadi" panose="020B0604020104020204" pitchFamily="34" charset="0"/>
              </a:rPr>
              <a:t>On an average day we would have 3 qualified nurses to answer the crisis calls and provide any assessments across the Durham and Darlington area. This would include assessments in hospitals, children’s care homes, patients own homes, urgent care centres and schools. </a:t>
            </a:r>
          </a:p>
          <a:p>
            <a:pPr marL="0" indent="0" algn="ctr">
              <a:buNone/>
            </a:pPr>
            <a:endParaRPr lang="en-GB" dirty="0">
              <a:latin typeface="Abadi" panose="020B0604020104020204" pitchFamily="34" charset="0"/>
            </a:endParaRPr>
          </a:p>
          <a:p>
            <a:pPr marL="0" indent="0" algn="ctr">
              <a:buNone/>
            </a:pPr>
            <a:r>
              <a:rPr lang="en-GB" dirty="0">
                <a:latin typeface="Abadi" panose="020B0604020104020204" pitchFamily="34" charset="0"/>
              </a:rPr>
              <a:t>We work closely with Teesside and on occasion cover phonelines to support when there is high demand. </a:t>
            </a:r>
          </a:p>
        </p:txBody>
      </p:sp>
      <p:sp>
        <p:nvSpPr>
          <p:cNvPr id="4" name="Title 1">
            <a:extLst>
              <a:ext uri="{FF2B5EF4-FFF2-40B4-BE49-F238E27FC236}">
                <a16:creationId xmlns:a16="http://schemas.microsoft.com/office/drawing/2014/main" id="{9C01B3DB-F031-7169-BCD3-BBF4C2DF30D4}"/>
              </a:ext>
            </a:extLst>
          </p:cNvPr>
          <p:cNvSpPr txBox="1">
            <a:spLocks/>
          </p:cNvSpPr>
          <p:nvPr/>
        </p:nvSpPr>
        <p:spPr>
          <a:xfrm>
            <a:off x="628650" y="766746"/>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GB" b="1" dirty="0">
                <a:solidFill>
                  <a:schemeClr val="accent1"/>
                </a:solidFill>
                <a:latin typeface="Abadi" panose="020B0604020104020204" pitchFamily="34" charset="0"/>
              </a:rPr>
              <a:t>How many staff do you have?</a:t>
            </a:r>
          </a:p>
        </p:txBody>
      </p:sp>
      <p:pic>
        <p:nvPicPr>
          <p:cNvPr id="9" name="Graphic 8" descr="Doctor female outline">
            <a:extLst>
              <a:ext uri="{FF2B5EF4-FFF2-40B4-BE49-F238E27FC236}">
                <a16:creationId xmlns:a16="http://schemas.microsoft.com/office/drawing/2014/main" id="{54EBE64A-3580-807A-009B-FEE65545A2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68144" y="1798855"/>
            <a:ext cx="914400" cy="914400"/>
          </a:xfrm>
          <a:prstGeom prst="rect">
            <a:avLst/>
          </a:prstGeom>
        </p:spPr>
      </p:pic>
      <p:pic>
        <p:nvPicPr>
          <p:cNvPr id="13" name="Graphic 12" descr="Doctor male outline">
            <a:extLst>
              <a:ext uri="{FF2B5EF4-FFF2-40B4-BE49-F238E27FC236}">
                <a16:creationId xmlns:a16="http://schemas.microsoft.com/office/drawing/2014/main" id="{B6480E9F-A8BA-F592-3B6E-F37F92B4218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28465" y="1761715"/>
            <a:ext cx="914400" cy="914400"/>
          </a:xfrm>
          <a:prstGeom prst="rect">
            <a:avLst/>
          </a:prstGeom>
        </p:spPr>
      </p:pic>
      <p:pic>
        <p:nvPicPr>
          <p:cNvPr id="14" name="Graphic 13" descr="Doctor female outline">
            <a:extLst>
              <a:ext uri="{FF2B5EF4-FFF2-40B4-BE49-F238E27FC236}">
                <a16:creationId xmlns:a16="http://schemas.microsoft.com/office/drawing/2014/main" id="{DA7445F6-B1CE-876E-1998-3613C5BA3C1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79132" y="1795422"/>
            <a:ext cx="914400" cy="914400"/>
          </a:xfrm>
          <a:prstGeom prst="rect">
            <a:avLst/>
          </a:prstGeom>
        </p:spPr>
      </p:pic>
      <p:pic>
        <p:nvPicPr>
          <p:cNvPr id="15" name="Picture 2" descr="Tees, Esk and Wear Valleys NHS Foundation Trust (TEWV)">
            <a:extLst>
              <a:ext uri="{FF2B5EF4-FFF2-40B4-BE49-F238E27FC236}">
                <a16:creationId xmlns:a16="http://schemas.microsoft.com/office/drawing/2014/main" id="{2D3F47DB-5E31-5352-856B-C8056E3491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61" y="80818"/>
            <a:ext cx="3422998" cy="933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2957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44FFA2-2BDE-592E-8E2A-FA75498B7A74}"/>
              </a:ext>
            </a:extLst>
          </p:cNvPr>
          <p:cNvSpPr>
            <a:spLocks/>
          </p:cNvSpPr>
          <p:nvPr/>
        </p:nvSpPr>
        <p:spPr>
          <a:xfrm>
            <a:off x="463818" y="1342818"/>
            <a:ext cx="8222982" cy="4783346"/>
          </a:xfrm>
          <a:prstGeom prst="rect">
            <a:avLst/>
          </a:prstGeom>
        </p:spPr>
        <p:txBody>
          <a:bodyPr/>
          <a:lstStyle/>
          <a:p>
            <a:endParaRPr lang="en-GB" dirty="0"/>
          </a:p>
        </p:txBody>
      </p:sp>
      <p:sp>
        <p:nvSpPr>
          <p:cNvPr id="12" name="Title 1">
            <a:extLst>
              <a:ext uri="{FF2B5EF4-FFF2-40B4-BE49-F238E27FC236}">
                <a16:creationId xmlns:a16="http://schemas.microsoft.com/office/drawing/2014/main" id="{D2C8E242-87AE-B78A-DA32-228E449DCE7D}"/>
              </a:ext>
            </a:extLst>
          </p:cNvPr>
          <p:cNvSpPr txBox="1">
            <a:spLocks/>
          </p:cNvSpPr>
          <p:nvPr/>
        </p:nvSpPr>
        <p:spPr>
          <a:xfrm>
            <a:off x="628650" y="766723"/>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GB" b="1" dirty="0">
                <a:solidFill>
                  <a:schemeClr val="accent1"/>
                </a:solidFill>
                <a:latin typeface="Abadi" panose="020B0604020104020204" pitchFamily="34" charset="0"/>
              </a:rPr>
              <a:t>What happens in a triage/assessment?</a:t>
            </a:r>
          </a:p>
        </p:txBody>
      </p:sp>
      <p:sp>
        <p:nvSpPr>
          <p:cNvPr id="16" name="Rectangle: Rounded Corners 15">
            <a:extLst>
              <a:ext uri="{FF2B5EF4-FFF2-40B4-BE49-F238E27FC236}">
                <a16:creationId xmlns:a16="http://schemas.microsoft.com/office/drawing/2014/main" id="{57A8915A-4DEF-E67E-D77B-49C5EA69E512}"/>
              </a:ext>
            </a:extLst>
          </p:cNvPr>
          <p:cNvSpPr/>
          <p:nvPr/>
        </p:nvSpPr>
        <p:spPr>
          <a:xfrm>
            <a:off x="811166" y="2496767"/>
            <a:ext cx="2566995" cy="1325563"/>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Assess young person’s mental health if there are urgent/immediate concerns</a:t>
            </a:r>
          </a:p>
        </p:txBody>
      </p:sp>
      <p:sp>
        <p:nvSpPr>
          <p:cNvPr id="17" name="Rectangle: Rounded Corners 16">
            <a:extLst>
              <a:ext uri="{FF2B5EF4-FFF2-40B4-BE49-F238E27FC236}">
                <a16:creationId xmlns:a16="http://schemas.microsoft.com/office/drawing/2014/main" id="{FA92E03F-A8D4-E28D-AADA-3B9C975493BB}"/>
              </a:ext>
            </a:extLst>
          </p:cNvPr>
          <p:cNvSpPr/>
          <p:nvPr/>
        </p:nvSpPr>
        <p:spPr>
          <a:xfrm>
            <a:off x="3725508" y="1994983"/>
            <a:ext cx="2074431" cy="1158319"/>
          </a:xfrm>
          <a:prstGeom prst="roundRect">
            <a:avLst/>
          </a:prstGeom>
          <a:solidFill>
            <a:srgbClr val="F9D0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Offer advice about how/when to get more help</a:t>
            </a:r>
          </a:p>
        </p:txBody>
      </p:sp>
      <p:sp>
        <p:nvSpPr>
          <p:cNvPr id="18" name="Rectangle: Rounded Corners 17">
            <a:extLst>
              <a:ext uri="{FF2B5EF4-FFF2-40B4-BE49-F238E27FC236}">
                <a16:creationId xmlns:a16="http://schemas.microsoft.com/office/drawing/2014/main" id="{CB247110-F05D-D93E-1971-23184E237A21}"/>
              </a:ext>
            </a:extLst>
          </p:cNvPr>
          <p:cNvSpPr/>
          <p:nvPr/>
        </p:nvSpPr>
        <p:spPr>
          <a:xfrm>
            <a:off x="6765742" y="3886491"/>
            <a:ext cx="2074431" cy="1158319"/>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Help make plans to keep a young person safe</a:t>
            </a:r>
          </a:p>
        </p:txBody>
      </p:sp>
      <p:sp>
        <p:nvSpPr>
          <p:cNvPr id="19" name="Rectangle: Rounded Corners 18">
            <a:extLst>
              <a:ext uri="{FF2B5EF4-FFF2-40B4-BE49-F238E27FC236}">
                <a16:creationId xmlns:a16="http://schemas.microsoft.com/office/drawing/2014/main" id="{D174661C-A6A8-8A28-0119-6B4D9B12C050}"/>
              </a:ext>
            </a:extLst>
          </p:cNvPr>
          <p:cNvSpPr/>
          <p:nvPr/>
        </p:nvSpPr>
        <p:spPr>
          <a:xfrm>
            <a:off x="617191" y="4083094"/>
            <a:ext cx="2160240" cy="1080120"/>
          </a:xfrm>
          <a:prstGeom prst="roundRect">
            <a:avLst/>
          </a:prstGeom>
          <a:solidFill>
            <a:srgbClr val="FFE1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Offer telephone advice and signpost</a:t>
            </a:r>
          </a:p>
        </p:txBody>
      </p:sp>
      <p:sp>
        <p:nvSpPr>
          <p:cNvPr id="20" name="Rectangle: Rounded Corners 19">
            <a:extLst>
              <a:ext uri="{FF2B5EF4-FFF2-40B4-BE49-F238E27FC236}">
                <a16:creationId xmlns:a16="http://schemas.microsoft.com/office/drawing/2014/main" id="{B383B54C-6157-771A-8EE8-08953F6600E7}"/>
              </a:ext>
            </a:extLst>
          </p:cNvPr>
          <p:cNvSpPr/>
          <p:nvPr/>
        </p:nvSpPr>
        <p:spPr>
          <a:xfrm>
            <a:off x="2440863" y="5373380"/>
            <a:ext cx="1944216" cy="851020"/>
          </a:xfrm>
          <a:prstGeom prst="round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Visit young people at home*</a:t>
            </a:r>
          </a:p>
        </p:txBody>
      </p:sp>
      <p:sp>
        <p:nvSpPr>
          <p:cNvPr id="21" name="Rectangle: Rounded Corners 20">
            <a:extLst>
              <a:ext uri="{FF2B5EF4-FFF2-40B4-BE49-F238E27FC236}">
                <a16:creationId xmlns:a16="http://schemas.microsoft.com/office/drawing/2014/main" id="{0E94BD47-53A7-A80D-869C-44B1AC45BCA7}"/>
              </a:ext>
            </a:extLst>
          </p:cNvPr>
          <p:cNvSpPr/>
          <p:nvPr/>
        </p:nvSpPr>
        <p:spPr>
          <a:xfrm>
            <a:off x="4961784" y="5247274"/>
            <a:ext cx="2553787" cy="1075362"/>
          </a:xfrm>
          <a:prstGeom prst="roundRect">
            <a:avLst/>
          </a:prstGeom>
          <a:solidFill>
            <a:srgbClr val="FFE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Offer support and advice about how to cope in a crisis</a:t>
            </a:r>
          </a:p>
        </p:txBody>
      </p:sp>
      <p:sp>
        <p:nvSpPr>
          <p:cNvPr id="22" name="Rectangle: Rounded Corners 21">
            <a:extLst>
              <a:ext uri="{FF2B5EF4-FFF2-40B4-BE49-F238E27FC236}">
                <a16:creationId xmlns:a16="http://schemas.microsoft.com/office/drawing/2014/main" id="{B8FDF46C-07A7-AEE7-871C-92284E75CD7C}"/>
              </a:ext>
            </a:extLst>
          </p:cNvPr>
          <p:cNvSpPr/>
          <p:nvPr/>
        </p:nvSpPr>
        <p:spPr>
          <a:xfrm>
            <a:off x="6039628" y="2496767"/>
            <a:ext cx="2407482" cy="1061269"/>
          </a:xfrm>
          <a:prstGeom prst="roundRect">
            <a:avLst/>
          </a:prstGeom>
          <a:solidFill>
            <a:srgbClr val="FCFB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Help young people with coping strategies for managing distress</a:t>
            </a:r>
          </a:p>
        </p:txBody>
      </p:sp>
      <p:pic>
        <p:nvPicPr>
          <p:cNvPr id="24" name="Picture 2" descr="Tees, Esk and Wear Valleys NHS Foundation Trust (TEWV)">
            <a:extLst>
              <a:ext uri="{FF2B5EF4-FFF2-40B4-BE49-F238E27FC236}">
                <a16:creationId xmlns:a16="http://schemas.microsoft.com/office/drawing/2014/main" id="{DFD27BCD-1E38-1099-5E4E-5A1CB1EF23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61" y="80818"/>
            <a:ext cx="3422998" cy="933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812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05A8C6C-8E6F-7643-FE1F-3A6E9DD5144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482600" y="1343405"/>
            <a:ext cx="8178799" cy="4171188"/>
          </a:xfrm>
          <a:prstGeom prst="rect">
            <a:avLst/>
          </a:prstGeom>
        </p:spPr>
      </p:pic>
      <p:pic>
        <p:nvPicPr>
          <p:cNvPr id="2" name="Picture 2" descr="Tees, Esk and Wear Valleys NHS Foundation Trust (TEWV)">
            <a:extLst>
              <a:ext uri="{FF2B5EF4-FFF2-40B4-BE49-F238E27FC236}">
                <a16:creationId xmlns:a16="http://schemas.microsoft.com/office/drawing/2014/main" id="{A3276C9B-69F3-5533-9E35-9168AED2D9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61" y="80818"/>
            <a:ext cx="3422998" cy="933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928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itle 1">
            <a:extLst>
              <a:ext uri="{FF2B5EF4-FFF2-40B4-BE49-F238E27FC236}">
                <a16:creationId xmlns:a16="http://schemas.microsoft.com/office/drawing/2014/main" id="{F6FA5AAF-014E-402C-7AAA-D69FA68F81A8}"/>
              </a:ext>
            </a:extLst>
          </p:cNvPr>
          <p:cNvSpPr txBox="1">
            <a:spLocks/>
          </p:cNvSpPr>
          <p:nvPr/>
        </p:nvSpPr>
        <p:spPr>
          <a:xfrm>
            <a:off x="683568" y="2342435"/>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GB" sz="4400" b="1" dirty="0">
                <a:solidFill>
                  <a:schemeClr val="accent1"/>
                </a:solidFill>
                <a:latin typeface="Abadi" panose="020B0604020104020204" pitchFamily="34" charset="0"/>
              </a:rPr>
              <a:t>Questions?</a:t>
            </a:r>
          </a:p>
        </p:txBody>
      </p:sp>
      <p:pic>
        <p:nvPicPr>
          <p:cNvPr id="5" name="Picture 2" descr="Tees, Esk and Wear Valleys NHS Foundation Trust (TEWV)">
            <a:extLst>
              <a:ext uri="{FF2B5EF4-FFF2-40B4-BE49-F238E27FC236}">
                <a16:creationId xmlns:a16="http://schemas.microsoft.com/office/drawing/2014/main" id="{5B39AFAA-D9DE-CCEC-B305-61B193D63A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61" y="80818"/>
            <a:ext cx="3422998" cy="933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324232"/>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332</TotalTime>
  <Words>395</Words>
  <Application>Microsoft Office PowerPoint</Application>
  <PresentationFormat>On-screen Show (4:3)</PresentationFormat>
  <Paragraphs>40</Paragraphs>
  <Slides>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Abadi</vt:lpstr>
      <vt:lpstr>Arial</vt:lpstr>
      <vt:lpstr>Calibri</vt:lpstr>
      <vt:lpstr>Calibri Light</vt:lpstr>
      <vt:lpstr>Office Theme</vt:lpstr>
      <vt:lpstr> CAMHS Crisis Team</vt:lpstr>
      <vt:lpstr>What is a CAMHS Crisis 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CAMHS Crisis, Liaison and Intensive Home Treatment Team </dc:title>
  <dc:creator>COOPER, Nicola (TEES, ESK AND WEAR VALLEYS NHS FOUNDATION TRUST)</dc:creator>
  <cp:lastModifiedBy>COOPER, Nicola (TEES, ESK AND WEAR VALLEYS NHS FOUNDATION TRUST)</cp:lastModifiedBy>
  <cp:revision>15</cp:revision>
  <dcterms:created xsi:type="dcterms:W3CDTF">2024-04-24T09:44:39Z</dcterms:created>
  <dcterms:modified xsi:type="dcterms:W3CDTF">2024-10-02T09:53:24Z</dcterms:modified>
</cp:coreProperties>
</file>