
<file path=[Content_Types].xml><?xml version="1.0" encoding="utf-8"?>
<Types xmlns="http://schemas.openxmlformats.org/package/2006/content-types">
  <Default Extension="docx" ContentType="application/vnd.openxmlformats-officedocument.wordprocessingml.documen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20"/>
  </p:notesMasterIdLst>
  <p:sldIdLst>
    <p:sldId id="340" r:id="rId4"/>
    <p:sldId id="341" r:id="rId5"/>
    <p:sldId id="342" r:id="rId6"/>
    <p:sldId id="256" r:id="rId7"/>
    <p:sldId id="289" r:id="rId8"/>
    <p:sldId id="290" r:id="rId9"/>
    <p:sldId id="291" r:id="rId10"/>
    <p:sldId id="292" r:id="rId11"/>
    <p:sldId id="283" r:id="rId12"/>
    <p:sldId id="331" r:id="rId13"/>
    <p:sldId id="334" r:id="rId14"/>
    <p:sldId id="277" r:id="rId15"/>
    <p:sldId id="337" r:id="rId16"/>
    <p:sldId id="338" r:id="rId17"/>
    <p:sldId id="335" r:id="rId18"/>
    <p:sldId id="31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29A4E18F-E404-4D29-AB29-AF6E60A2C4ED}">
          <p14:sldIdLst>
            <p14:sldId id="340"/>
            <p14:sldId id="341"/>
            <p14:sldId id="342"/>
            <p14:sldId id="256"/>
            <p14:sldId id="289"/>
            <p14:sldId id="290"/>
            <p14:sldId id="291"/>
            <p14:sldId id="292"/>
            <p14:sldId id="283"/>
            <p14:sldId id="331"/>
            <p14:sldId id="334"/>
            <p14:sldId id="277"/>
            <p14:sldId id="337"/>
            <p14:sldId id="338"/>
            <p14:sldId id="335"/>
            <p14:sldId id="31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291BE14-2C81-4A1B-75FF-F26DDD54966F}" name="Andrea Bracewell" initials="AB" userId="S::andrea.bracewell@durham.gov.uk::251bcdb0-8283-4874-880e-fed908cc89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054C98-B814-4EDD-B388-1CF3543D31C3}" v="664" dt="2024-03-11T10:07:32.1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microsoft.com/office/2018/10/relationships/authors" Target="authors.xml"/><Relationship Id="rId3" Type="http://schemas.openxmlformats.org/officeDocument/2006/relationships/slideMaster" Target="slideMasters/slideMaster1.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822689-DAFD-4328-AAEA-67681035D783}" type="datetimeFigureOut">
              <a:rPr lang="en-GB" smtClean="0"/>
              <a:t>19/11/2024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1FFF7-A85E-40BD-AB35-A4EB7E7DD21B}" type="slidenum">
              <a:rPr lang="en-GB" smtClean="0"/>
              <a:t>‹#›</a:t>
            </a:fld>
            <a:endParaRPr lang="en-GB"/>
          </a:p>
        </p:txBody>
      </p:sp>
    </p:spTree>
    <p:extLst>
      <p:ext uri="{BB962C8B-B14F-4D97-AF65-F5344CB8AC3E}">
        <p14:creationId xmlns:p14="http://schemas.microsoft.com/office/powerpoint/2010/main" val="1401793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D24D5F7-A7E7-CB41-84F2-46C7541BB758}" type="slidenum">
              <a:rPr lang="en-US" smtClean="0"/>
              <a:t>10</a:t>
            </a:fld>
            <a:endParaRPr lang="en-US"/>
          </a:p>
        </p:txBody>
      </p:sp>
    </p:spTree>
    <p:extLst>
      <p:ext uri="{BB962C8B-B14F-4D97-AF65-F5344CB8AC3E}">
        <p14:creationId xmlns:p14="http://schemas.microsoft.com/office/powerpoint/2010/main" val="3134411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D24D5F7-A7E7-CB41-84F2-46C7541BB758}" type="slidenum">
              <a:rPr lang="en-US" smtClean="0"/>
              <a:t>11</a:t>
            </a:fld>
            <a:endParaRPr lang="en-US"/>
          </a:p>
        </p:txBody>
      </p:sp>
    </p:spTree>
    <p:extLst>
      <p:ext uri="{BB962C8B-B14F-4D97-AF65-F5344CB8AC3E}">
        <p14:creationId xmlns:p14="http://schemas.microsoft.com/office/powerpoint/2010/main" val="1741553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Wanted to simplify for schools and would recommend link to Durham Education Offer as we aren’t expecting you to know about everything that is going on in your local community.</a:t>
            </a:r>
          </a:p>
        </p:txBody>
      </p:sp>
      <p:sp>
        <p:nvSpPr>
          <p:cNvPr id="4" name="Slide Number Placeholder 3"/>
          <p:cNvSpPr>
            <a:spLocks noGrp="1"/>
          </p:cNvSpPr>
          <p:nvPr>
            <p:ph type="sldNum" sz="quarter" idx="5"/>
          </p:nvPr>
        </p:nvSpPr>
        <p:spPr/>
        <p:txBody>
          <a:bodyPr/>
          <a:lstStyle/>
          <a:p>
            <a:fld id="{3D24D5F7-A7E7-CB41-84F2-46C7541BB758}" type="slidenum">
              <a:rPr lang="en-US" smtClean="0"/>
              <a:t>15</a:t>
            </a:fld>
            <a:endParaRPr lang="en-US"/>
          </a:p>
        </p:txBody>
      </p:sp>
    </p:spTree>
    <p:extLst>
      <p:ext uri="{BB962C8B-B14F-4D97-AF65-F5344CB8AC3E}">
        <p14:creationId xmlns:p14="http://schemas.microsoft.com/office/powerpoint/2010/main" val="2285529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Regular updates (every 6 months) and Xmas Rainbow Guide</a:t>
            </a:r>
          </a:p>
        </p:txBody>
      </p:sp>
      <p:sp>
        <p:nvSpPr>
          <p:cNvPr id="4" name="Slide Number Placeholder 3"/>
          <p:cNvSpPr>
            <a:spLocks noGrp="1"/>
          </p:cNvSpPr>
          <p:nvPr>
            <p:ph type="sldNum" sz="quarter" idx="5"/>
          </p:nvPr>
        </p:nvSpPr>
        <p:spPr/>
        <p:txBody>
          <a:bodyPr/>
          <a:lstStyle/>
          <a:p>
            <a:fld id="{3D24D5F7-A7E7-CB41-84F2-46C7541BB758}" type="slidenum">
              <a:rPr lang="en-US" smtClean="0"/>
              <a:t>16</a:t>
            </a:fld>
            <a:endParaRPr lang="en-US"/>
          </a:p>
        </p:txBody>
      </p:sp>
    </p:spTree>
    <p:extLst>
      <p:ext uri="{BB962C8B-B14F-4D97-AF65-F5344CB8AC3E}">
        <p14:creationId xmlns:p14="http://schemas.microsoft.com/office/powerpoint/2010/main" val="695137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3D0D2-7742-4BAA-B445-CAE499908D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0ECA989-40E9-43D3-B5E6-5BA1AF3533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61261E5-7591-4B5A-AC9F-BDF21FF89C74}"/>
              </a:ext>
            </a:extLst>
          </p:cNvPr>
          <p:cNvSpPr>
            <a:spLocks noGrp="1"/>
          </p:cNvSpPr>
          <p:nvPr>
            <p:ph type="dt" sz="half" idx="10"/>
          </p:nvPr>
        </p:nvSpPr>
        <p:spPr/>
        <p:txBody>
          <a:bodyPr/>
          <a:lstStyle/>
          <a:p>
            <a:fld id="{B52ADBC4-E012-4231-AB5F-932DB45AB150}" type="datetimeFigureOut">
              <a:rPr lang="en-GB" smtClean="0"/>
              <a:t>19/11/2024</a:t>
            </a:fld>
            <a:endParaRPr lang="en-GB"/>
          </a:p>
        </p:txBody>
      </p:sp>
      <p:sp>
        <p:nvSpPr>
          <p:cNvPr id="5" name="Footer Placeholder 4">
            <a:extLst>
              <a:ext uri="{FF2B5EF4-FFF2-40B4-BE49-F238E27FC236}">
                <a16:creationId xmlns:a16="http://schemas.microsoft.com/office/drawing/2014/main" id="{1AA63ED3-6F7F-41B5-AD2E-216C965F16B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0F5E32-3185-49E1-A7D6-A9423ACE67A9}"/>
              </a:ext>
            </a:extLst>
          </p:cNvPr>
          <p:cNvSpPr>
            <a:spLocks noGrp="1"/>
          </p:cNvSpPr>
          <p:nvPr>
            <p:ph type="sldNum" sz="quarter" idx="12"/>
          </p:nvPr>
        </p:nvSpPr>
        <p:spPr/>
        <p:txBody>
          <a:bodyPr/>
          <a:lstStyle/>
          <a:p>
            <a:fld id="{B6B1D950-06C5-478E-ADA9-EFAAF2E32D03}" type="slidenum">
              <a:rPr lang="en-GB" smtClean="0"/>
              <a:t>‹#›</a:t>
            </a:fld>
            <a:endParaRPr lang="en-GB"/>
          </a:p>
        </p:txBody>
      </p:sp>
    </p:spTree>
    <p:extLst>
      <p:ext uri="{BB962C8B-B14F-4D97-AF65-F5344CB8AC3E}">
        <p14:creationId xmlns:p14="http://schemas.microsoft.com/office/powerpoint/2010/main" val="269709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AB129-DBDA-4B46-960D-046579A0613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119BCBA-090E-44A2-A797-FDE43BB1F4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1D9332-A04E-4E83-AC95-A721657767AD}"/>
              </a:ext>
            </a:extLst>
          </p:cNvPr>
          <p:cNvSpPr>
            <a:spLocks noGrp="1"/>
          </p:cNvSpPr>
          <p:nvPr>
            <p:ph type="dt" sz="half" idx="10"/>
          </p:nvPr>
        </p:nvSpPr>
        <p:spPr/>
        <p:txBody>
          <a:bodyPr/>
          <a:lstStyle/>
          <a:p>
            <a:fld id="{B52ADBC4-E012-4231-AB5F-932DB45AB150}" type="datetimeFigureOut">
              <a:rPr lang="en-GB" smtClean="0"/>
              <a:t>19/11/2024</a:t>
            </a:fld>
            <a:endParaRPr lang="en-GB"/>
          </a:p>
        </p:txBody>
      </p:sp>
      <p:sp>
        <p:nvSpPr>
          <p:cNvPr id="5" name="Footer Placeholder 4">
            <a:extLst>
              <a:ext uri="{FF2B5EF4-FFF2-40B4-BE49-F238E27FC236}">
                <a16:creationId xmlns:a16="http://schemas.microsoft.com/office/drawing/2014/main" id="{B8C5E8FB-F477-4E6A-B8BC-B8DE2FB587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E7AADE-0E4B-43CB-9EAF-C91C825A5CAE}"/>
              </a:ext>
            </a:extLst>
          </p:cNvPr>
          <p:cNvSpPr>
            <a:spLocks noGrp="1"/>
          </p:cNvSpPr>
          <p:nvPr>
            <p:ph type="sldNum" sz="quarter" idx="12"/>
          </p:nvPr>
        </p:nvSpPr>
        <p:spPr/>
        <p:txBody>
          <a:bodyPr/>
          <a:lstStyle/>
          <a:p>
            <a:fld id="{B6B1D950-06C5-478E-ADA9-EFAAF2E32D03}" type="slidenum">
              <a:rPr lang="en-GB" smtClean="0"/>
              <a:t>‹#›</a:t>
            </a:fld>
            <a:endParaRPr lang="en-GB"/>
          </a:p>
        </p:txBody>
      </p:sp>
    </p:spTree>
    <p:extLst>
      <p:ext uri="{BB962C8B-B14F-4D97-AF65-F5344CB8AC3E}">
        <p14:creationId xmlns:p14="http://schemas.microsoft.com/office/powerpoint/2010/main" val="3026445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BCD21-AAAC-4D19-8682-9145D70D66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D8E6478-B8A5-4527-B9B2-16F78D096D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99B7C6-B21A-4187-9135-6FC622A6BA99}"/>
              </a:ext>
            </a:extLst>
          </p:cNvPr>
          <p:cNvSpPr>
            <a:spLocks noGrp="1"/>
          </p:cNvSpPr>
          <p:nvPr>
            <p:ph type="dt" sz="half" idx="10"/>
          </p:nvPr>
        </p:nvSpPr>
        <p:spPr/>
        <p:txBody>
          <a:bodyPr/>
          <a:lstStyle/>
          <a:p>
            <a:fld id="{B52ADBC4-E012-4231-AB5F-932DB45AB150}" type="datetimeFigureOut">
              <a:rPr lang="en-GB" smtClean="0"/>
              <a:t>19/11/2024</a:t>
            </a:fld>
            <a:endParaRPr lang="en-GB"/>
          </a:p>
        </p:txBody>
      </p:sp>
      <p:sp>
        <p:nvSpPr>
          <p:cNvPr id="5" name="Footer Placeholder 4">
            <a:extLst>
              <a:ext uri="{FF2B5EF4-FFF2-40B4-BE49-F238E27FC236}">
                <a16:creationId xmlns:a16="http://schemas.microsoft.com/office/drawing/2014/main" id="{ECBC8092-4B8A-40B4-85D8-CBDF03DBA9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ADBAAE-C453-49D5-966E-CDDE737CBA29}"/>
              </a:ext>
            </a:extLst>
          </p:cNvPr>
          <p:cNvSpPr>
            <a:spLocks noGrp="1"/>
          </p:cNvSpPr>
          <p:nvPr>
            <p:ph type="sldNum" sz="quarter" idx="12"/>
          </p:nvPr>
        </p:nvSpPr>
        <p:spPr/>
        <p:txBody>
          <a:bodyPr/>
          <a:lstStyle/>
          <a:p>
            <a:fld id="{B6B1D950-06C5-478E-ADA9-EFAAF2E32D03}" type="slidenum">
              <a:rPr lang="en-GB" smtClean="0"/>
              <a:t>‹#›</a:t>
            </a:fld>
            <a:endParaRPr lang="en-GB"/>
          </a:p>
        </p:txBody>
      </p:sp>
    </p:spTree>
    <p:extLst>
      <p:ext uri="{BB962C8B-B14F-4D97-AF65-F5344CB8AC3E}">
        <p14:creationId xmlns:p14="http://schemas.microsoft.com/office/powerpoint/2010/main" val="632141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F8B21-7B29-40AA-8440-2F785837E44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A9AE037-0617-42E6-BB36-DF66BA95D2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CBDBB10-CBF6-412C-B3CD-5DF22FDC74D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96D774E-5101-4777-9A7C-A7A1591E5C45}"/>
              </a:ext>
            </a:extLst>
          </p:cNvPr>
          <p:cNvSpPr>
            <a:spLocks noGrp="1"/>
          </p:cNvSpPr>
          <p:nvPr>
            <p:ph type="dt" sz="half" idx="10"/>
          </p:nvPr>
        </p:nvSpPr>
        <p:spPr/>
        <p:txBody>
          <a:bodyPr/>
          <a:lstStyle/>
          <a:p>
            <a:fld id="{B52ADBC4-E012-4231-AB5F-932DB45AB150}" type="datetimeFigureOut">
              <a:rPr lang="en-GB" smtClean="0"/>
              <a:t>19/11/2024</a:t>
            </a:fld>
            <a:endParaRPr lang="en-GB"/>
          </a:p>
        </p:txBody>
      </p:sp>
      <p:sp>
        <p:nvSpPr>
          <p:cNvPr id="6" name="Footer Placeholder 5">
            <a:extLst>
              <a:ext uri="{FF2B5EF4-FFF2-40B4-BE49-F238E27FC236}">
                <a16:creationId xmlns:a16="http://schemas.microsoft.com/office/drawing/2014/main" id="{9227F0EE-E57B-4197-8F73-278A4AEF81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519DA37-7169-4C02-9986-A97FAEF99A6B}"/>
              </a:ext>
            </a:extLst>
          </p:cNvPr>
          <p:cNvSpPr>
            <a:spLocks noGrp="1"/>
          </p:cNvSpPr>
          <p:nvPr>
            <p:ph type="sldNum" sz="quarter" idx="12"/>
          </p:nvPr>
        </p:nvSpPr>
        <p:spPr/>
        <p:txBody>
          <a:bodyPr/>
          <a:lstStyle/>
          <a:p>
            <a:fld id="{B6B1D950-06C5-478E-ADA9-EFAAF2E32D03}" type="slidenum">
              <a:rPr lang="en-GB" smtClean="0"/>
              <a:t>‹#›</a:t>
            </a:fld>
            <a:endParaRPr lang="en-GB"/>
          </a:p>
        </p:txBody>
      </p:sp>
    </p:spTree>
    <p:extLst>
      <p:ext uri="{BB962C8B-B14F-4D97-AF65-F5344CB8AC3E}">
        <p14:creationId xmlns:p14="http://schemas.microsoft.com/office/powerpoint/2010/main" val="1419616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633A3-D7A3-4B97-9316-9F18F4E32C3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BCA6729-514A-449E-9572-15B413E59A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2D5B278-E3E1-4ACB-9799-0EE32FABAF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09B7588-C997-4650-807E-64450D8CD4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FA59A4-6C4C-4686-BFCB-6338CD7629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132B66A-CBDC-412D-A08B-EF470DF7A0C6}"/>
              </a:ext>
            </a:extLst>
          </p:cNvPr>
          <p:cNvSpPr>
            <a:spLocks noGrp="1"/>
          </p:cNvSpPr>
          <p:nvPr>
            <p:ph type="dt" sz="half" idx="10"/>
          </p:nvPr>
        </p:nvSpPr>
        <p:spPr/>
        <p:txBody>
          <a:bodyPr/>
          <a:lstStyle/>
          <a:p>
            <a:fld id="{B52ADBC4-E012-4231-AB5F-932DB45AB150}" type="datetimeFigureOut">
              <a:rPr lang="en-GB" smtClean="0"/>
              <a:t>19/11/2024</a:t>
            </a:fld>
            <a:endParaRPr lang="en-GB"/>
          </a:p>
        </p:txBody>
      </p:sp>
      <p:sp>
        <p:nvSpPr>
          <p:cNvPr id="8" name="Footer Placeholder 7">
            <a:extLst>
              <a:ext uri="{FF2B5EF4-FFF2-40B4-BE49-F238E27FC236}">
                <a16:creationId xmlns:a16="http://schemas.microsoft.com/office/drawing/2014/main" id="{1AA538BC-4FF8-4F2F-9875-4B32E715B29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E15FCAF-8B65-42C9-A49A-BE3508E732D2}"/>
              </a:ext>
            </a:extLst>
          </p:cNvPr>
          <p:cNvSpPr>
            <a:spLocks noGrp="1"/>
          </p:cNvSpPr>
          <p:nvPr>
            <p:ph type="sldNum" sz="quarter" idx="12"/>
          </p:nvPr>
        </p:nvSpPr>
        <p:spPr/>
        <p:txBody>
          <a:bodyPr/>
          <a:lstStyle/>
          <a:p>
            <a:fld id="{B6B1D950-06C5-478E-ADA9-EFAAF2E32D03}" type="slidenum">
              <a:rPr lang="en-GB" smtClean="0"/>
              <a:t>‹#›</a:t>
            </a:fld>
            <a:endParaRPr lang="en-GB"/>
          </a:p>
        </p:txBody>
      </p:sp>
    </p:spTree>
    <p:extLst>
      <p:ext uri="{BB962C8B-B14F-4D97-AF65-F5344CB8AC3E}">
        <p14:creationId xmlns:p14="http://schemas.microsoft.com/office/powerpoint/2010/main" val="4225924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63FD0-A1E5-46AD-A1EA-FE3A4E6967E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87D36E2-6ABA-446F-B8DD-62BD5CDA2DEA}"/>
              </a:ext>
            </a:extLst>
          </p:cNvPr>
          <p:cNvSpPr>
            <a:spLocks noGrp="1"/>
          </p:cNvSpPr>
          <p:nvPr>
            <p:ph type="dt" sz="half" idx="10"/>
          </p:nvPr>
        </p:nvSpPr>
        <p:spPr/>
        <p:txBody>
          <a:bodyPr/>
          <a:lstStyle/>
          <a:p>
            <a:fld id="{B52ADBC4-E012-4231-AB5F-932DB45AB150}" type="datetimeFigureOut">
              <a:rPr lang="en-GB" smtClean="0"/>
              <a:t>19/11/2024</a:t>
            </a:fld>
            <a:endParaRPr lang="en-GB"/>
          </a:p>
        </p:txBody>
      </p:sp>
      <p:sp>
        <p:nvSpPr>
          <p:cNvPr id="4" name="Footer Placeholder 3">
            <a:extLst>
              <a:ext uri="{FF2B5EF4-FFF2-40B4-BE49-F238E27FC236}">
                <a16:creationId xmlns:a16="http://schemas.microsoft.com/office/drawing/2014/main" id="{01E4443C-7A3A-469F-A9D7-B086C5B274D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C49E004-342E-4F75-9E7F-88F238396DC9}"/>
              </a:ext>
            </a:extLst>
          </p:cNvPr>
          <p:cNvSpPr>
            <a:spLocks noGrp="1"/>
          </p:cNvSpPr>
          <p:nvPr>
            <p:ph type="sldNum" sz="quarter" idx="12"/>
          </p:nvPr>
        </p:nvSpPr>
        <p:spPr/>
        <p:txBody>
          <a:bodyPr/>
          <a:lstStyle/>
          <a:p>
            <a:fld id="{B6B1D950-06C5-478E-ADA9-EFAAF2E32D03}" type="slidenum">
              <a:rPr lang="en-GB" smtClean="0"/>
              <a:t>‹#›</a:t>
            </a:fld>
            <a:endParaRPr lang="en-GB"/>
          </a:p>
        </p:txBody>
      </p:sp>
    </p:spTree>
    <p:extLst>
      <p:ext uri="{BB962C8B-B14F-4D97-AF65-F5344CB8AC3E}">
        <p14:creationId xmlns:p14="http://schemas.microsoft.com/office/powerpoint/2010/main" val="2118188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9F9079-902A-4EDF-AF45-FF8536C77DA1}"/>
              </a:ext>
            </a:extLst>
          </p:cNvPr>
          <p:cNvSpPr>
            <a:spLocks noGrp="1"/>
          </p:cNvSpPr>
          <p:nvPr>
            <p:ph type="dt" sz="half" idx="10"/>
          </p:nvPr>
        </p:nvSpPr>
        <p:spPr/>
        <p:txBody>
          <a:bodyPr/>
          <a:lstStyle/>
          <a:p>
            <a:fld id="{B52ADBC4-E012-4231-AB5F-932DB45AB150}" type="datetimeFigureOut">
              <a:rPr lang="en-GB" smtClean="0"/>
              <a:t>19/11/2024</a:t>
            </a:fld>
            <a:endParaRPr lang="en-GB"/>
          </a:p>
        </p:txBody>
      </p:sp>
      <p:sp>
        <p:nvSpPr>
          <p:cNvPr id="3" name="Footer Placeholder 2">
            <a:extLst>
              <a:ext uri="{FF2B5EF4-FFF2-40B4-BE49-F238E27FC236}">
                <a16:creationId xmlns:a16="http://schemas.microsoft.com/office/drawing/2014/main" id="{954B2595-CC04-4CB2-8831-7EC0256E1D9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B561367-8E6E-425B-894E-C11F35C288D6}"/>
              </a:ext>
            </a:extLst>
          </p:cNvPr>
          <p:cNvSpPr>
            <a:spLocks noGrp="1"/>
          </p:cNvSpPr>
          <p:nvPr>
            <p:ph type="sldNum" sz="quarter" idx="12"/>
          </p:nvPr>
        </p:nvSpPr>
        <p:spPr/>
        <p:txBody>
          <a:bodyPr/>
          <a:lstStyle/>
          <a:p>
            <a:fld id="{B6B1D950-06C5-478E-ADA9-EFAAF2E32D03}" type="slidenum">
              <a:rPr lang="en-GB" smtClean="0"/>
              <a:t>‹#›</a:t>
            </a:fld>
            <a:endParaRPr lang="en-GB"/>
          </a:p>
        </p:txBody>
      </p:sp>
    </p:spTree>
    <p:extLst>
      <p:ext uri="{BB962C8B-B14F-4D97-AF65-F5344CB8AC3E}">
        <p14:creationId xmlns:p14="http://schemas.microsoft.com/office/powerpoint/2010/main" val="2900740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FE13F-135E-41DD-AAB1-5EA73017A6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E2C3E78-32B0-4FFA-B440-B6BFD29B7C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05A426A-DA0F-414A-AD52-8F507A2455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4E3ECC-5877-4ABC-ABC6-909C26E07D76}"/>
              </a:ext>
            </a:extLst>
          </p:cNvPr>
          <p:cNvSpPr>
            <a:spLocks noGrp="1"/>
          </p:cNvSpPr>
          <p:nvPr>
            <p:ph type="dt" sz="half" idx="10"/>
          </p:nvPr>
        </p:nvSpPr>
        <p:spPr/>
        <p:txBody>
          <a:bodyPr/>
          <a:lstStyle/>
          <a:p>
            <a:fld id="{B52ADBC4-E012-4231-AB5F-932DB45AB150}" type="datetimeFigureOut">
              <a:rPr lang="en-GB" smtClean="0"/>
              <a:t>19/11/2024</a:t>
            </a:fld>
            <a:endParaRPr lang="en-GB"/>
          </a:p>
        </p:txBody>
      </p:sp>
      <p:sp>
        <p:nvSpPr>
          <p:cNvPr id="6" name="Footer Placeholder 5">
            <a:extLst>
              <a:ext uri="{FF2B5EF4-FFF2-40B4-BE49-F238E27FC236}">
                <a16:creationId xmlns:a16="http://schemas.microsoft.com/office/drawing/2014/main" id="{81B8E5F4-50A8-4A99-BD95-A0884EFB2C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531B40C-901C-4DE1-9FC3-96D5C76A03E3}"/>
              </a:ext>
            </a:extLst>
          </p:cNvPr>
          <p:cNvSpPr>
            <a:spLocks noGrp="1"/>
          </p:cNvSpPr>
          <p:nvPr>
            <p:ph type="sldNum" sz="quarter" idx="12"/>
          </p:nvPr>
        </p:nvSpPr>
        <p:spPr/>
        <p:txBody>
          <a:bodyPr/>
          <a:lstStyle/>
          <a:p>
            <a:fld id="{B6B1D950-06C5-478E-ADA9-EFAAF2E32D03}" type="slidenum">
              <a:rPr lang="en-GB" smtClean="0"/>
              <a:t>‹#›</a:t>
            </a:fld>
            <a:endParaRPr lang="en-GB"/>
          </a:p>
        </p:txBody>
      </p:sp>
    </p:spTree>
    <p:extLst>
      <p:ext uri="{BB962C8B-B14F-4D97-AF65-F5344CB8AC3E}">
        <p14:creationId xmlns:p14="http://schemas.microsoft.com/office/powerpoint/2010/main" val="1235487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B51CC-B693-44C6-8D09-BCBBF96A9F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CF31AB9-2E11-4D76-8212-67BB5DF7D6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A93835E-16E5-40D1-BB4C-6621575402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28770A-A7D5-4637-9D0F-41C435A49087}"/>
              </a:ext>
            </a:extLst>
          </p:cNvPr>
          <p:cNvSpPr>
            <a:spLocks noGrp="1"/>
          </p:cNvSpPr>
          <p:nvPr>
            <p:ph type="dt" sz="half" idx="10"/>
          </p:nvPr>
        </p:nvSpPr>
        <p:spPr/>
        <p:txBody>
          <a:bodyPr/>
          <a:lstStyle/>
          <a:p>
            <a:fld id="{B52ADBC4-E012-4231-AB5F-932DB45AB150}" type="datetimeFigureOut">
              <a:rPr lang="en-GB" smtClean="0"/>
              <a:t>19/11/2024</a:t>
            </a:fld>
            <a:endParaRPr lang="en-GB"/>
          </a:p>
        </p:txBody>
      </p:sp>
      <p:sp>
        <p:nvSpPr>
          <p:cNvPr id="6" name="Footer Placeholder 5">
            <a:extLst>
              <a:ext uri="{FF2B5EF4-FFF2-40B4-BE49-F238E27FC236}">
                <a16:creationId xmlns:a16="http://schemas.microsoft.com/office/drawing/2014/main" id="{ADDB95E0-BDB1-4320-99AA-560243C4162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DE87568-D3BC-4B82-B2BE-18873BC86EF4}"/>
              </a:ext>
            </a:extLst>
          </p:cNvPr>
          <p:cNvSpPr>
            <a:spLocks noGrp="1"/>
          </p:cNvSpPr>
          <p:nvPr>
            <p:ph type="sldNum" sz="quarter" idx="12"/>
          </p:nvPr>
        </p:nvSpPr>
        <p:spPr/>
        <p:txBody>
          <a:bodyPr/>
          <a:lstStyle/>
          <a:p>
            <a:fld id="{B6B1D950-06C5-478E-ADA9-EFAAF2E32D03}" type="slidenum">
              <a:rPr lang="en-GB" smtClean="0"/>
              <a:t>‹#›</a:t>
            </a:fld>
            <a:endParaRPr lang="en-GB"/>
          </a:p>
        </p:txBody>
      </p:sp>
    </p:spTree>
    <p:extLst>
      <p:ext uri="{BB962C8B-B14F-4D97-AF65-F5344CB8AC3E}">
        <p14:creationId xmlns:p14="http://schemas.microsoft.com/office/powerpoint/2010/main" val="2125524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CD04F-4914-434B-A93B-38C7FA3CA2F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AC1CC7C-2634-45F0-B19B-420ABBA17A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3EBB32-1C04-4675-8132-EF71865CFD8B}"/>
              </a:ext>
            </a:extLst>
          </p:cNvPr>
          <p:cNvSpPr>
            <a:spLocks noGrp="1"/>
          </p:cNvSpPr>
          <p:nvPr>
            <p:ph type="dt" sz="half" idx="10"/>
          </p:nvPr>
        </p:nvSpPr>
        <p:spPr/>
        <p:txBody>
          <a:bodyPr/>
          <a:lstStyle/>
          <a:p>
            <a:fld id="{B52ADBC4-E012-4231-AB5F-932DB45AB150}" type="datetimeFigureOut">
              <a:rPr lang="en-GB" smtClean="0"/>
              <a:t>19/11/2024</a:t>
            </a:fld>
            <a:endParaRPr lang="en-GB"/>
          </a:p>
        </p:txBody>
      </p:sp>
      <p:sp>
        <p:nvSpPr>
          <p:cNvPr id="5" name="Footer Placeholder 4">
            <a:extLst>
              <a:ext uri="{FF2B5EF4-FFF2-40B4-BE49-F238E27FC236}">
                <a16:creationId xmlns:a16="http://schemas.microsoft.com/office/drawing/2014/main" id="{358003F5-88DB-4406-A648-2AC809213C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A1F1FA-4A77-4744-B2E2-A1E6DF892B49}"/>
              </a:ext>
            </a:extLst>
          </p:cNvPr>
          <p:cNvSpPr>
            <a:spLocks noGrp="1"/>
          </p:cNvSpPr>
          <p:nvPr>
            <p:ph type="sldNum" sz="quarter" idx="12"/>
          </p:nvPr>
        </p:nvSpPr>
        <p:spPr/>
        <p:txBody>
          <a:bodyPr/>
          <a:lstStyle/>
          <a:p>
            <a:fld id="{B6B1D950-06C5-478E-ADA9-EFAAF2E32D03}" type="slidenum">
              <a:rPr lang="en-GB" smtClean="0"/>
              <a:t>‹#›</a:t>
            </a:fld>
            <a:endParaRPr lang="en-GB"/>
          </a:p>
        </p:txBody>
      </p:sp>
    </p:spTree>
    <p:extLst>
      <p:ext uri="{BB962C8B-B14F-4D97-AF65-F5344CB8AC3E}">
        <p14:creationId xmlns:p14="http://schemas.microsoft.com/office/powerpoint/2010/main" val="3173174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DEEF06-E45D-4343-9E8E-DDE2891796E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F2E8F81-AE5D-4E43-AD69-0CEBF24315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1BECFC-884F-493C-97FC-341BA6270404}"/>
              </a:ext>
            </a:extLst>
          </p:cNvPr>
          <p:cNvSpPr>
            <a:spLocks noGrp="1"/>
          </p:cNvSpPr>
          <p:nvPr>
            <p:ph type="dt" sz="half" idx="10"/>
          </p:nvPr>
        </p:nvSpPr>
        <p:spPr/>
        <p:txBody>
          <a:bodyPr/>
          <a:lstStyle/>
          <a:p>
            <a:fld id="{B52ADBC4-E012-4231-AB5F-932DB45AB150}" type="datetimeFigureOut">
              <a:rPr lang="en-GB" smtClean="0"/>
              <a:t>19/11/2024</a:t>
            </a:fld>
            <a:endParaRPr lang="en-GB"/>
          </a:p>
        </p:txBody>
      </p:sp>
      <p:sp>
        <p:nvSpPr>
          <p:cNvPr id="5" name="Footer Placeholder 4">
            <a:extLst>
              <a:ext uri="{FF2B5EF4-FFF2-40B4-BE49-F238E27FC236}">
                <a16:creationId xmlns:a16="http://schemas.microsoft.com/office/drawing/2014/main" id="{1FF5B966-754E-4F93-92CD-32B0D18A89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36EA36-D445-486D-B198-71D550B474C4}"/>
              </a:ext>
            </a:extLst>
          </p:cNvPr>
          <p:cNvSpPr>
            <a:spLocks noGrp="1"/>
          </p:cNvSpPr>
          <p:nvPr>
            <p:ph type="sldNum" sz="quarter" idx="12"/>
          </p:nvPr>
        </p:nvSpPr>
        <p:spPr/>
        <p:txBody>
          <a:bodyPr/>
          <a:lstStyle/>
          <a:p>
            <a:fld id="{B6B1D950-06C5-478E-ADA9-EFAAF2E32D03}" type="slidenum">
              <a:rPr lang="en-GB" smtClean="0"/>
              <a:t>‹#›</a:t>
            </a:fld>
            <a:endParaRPr lang="en-GB"/>
          </a:p>
        </p:txBody>
      </p:sp>
    </p:spTree>
    <p:extLst>
      <p:ext uri="{BB962C8B-B14F-4D97-AF65-F5344CB8AC3E}">
        <p14:creationId xmlns:p14="http://schemas.microsoft.com/office/powerpoint/2010/main" val="2329986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799645-FE95-484F-9660-402F9C0424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5F96942-79A7-4192-A5D4-FFEA694955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3A3E5AE-7210-4794-83BF-9FEEDB1B0D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2ADBC4-E012-4231-AB5F-932DB45AB150}" type="datetimeFigureOut">
              <a:rPr lang="en-GB" smtClean="0"/>
              <a:t>19/11/2024</a:t>
            </a:fld>
            <a:endParaRPr lang="en-GB"/>
          </a:p>
        </p:txBody>
      </p:sp>
      <p:sp>
        <p:nvSpPr>
          <p:cNvPr id="5" name="Footer Placeholder 4">
            <a:extLst>
              <a:ext uri="{FF2B5EF4-FFF2-40B4-BE49-F238E27FC236}">
                <a16:creationId xmlns:a16="http://schemas.microsoft.com/office/drawing/2014/main" id="{0257CEEA-F240-4571-A8A3-CB5224D980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402D433-EBD6-4F9D-9A1A-E16B06B328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B1D950-06C5-478E-ADA9-EFAAF2E32D03}" type="slidenum">
              <a:rPr lang="en-GB" smtClean="0"/>
              <a:t>‹#›</a:t>
            </a:fld>
            <a:endParaRPr lang="en-GB"/>
          </a:p>
        </p:txBody>
      </p:sp>
    </p:spTree>
    <p:extLst>
      <p:ext uri="{BB962C8B-B14F-4D97-AF65-F5344CB8AC3E}">
        <p14:creationId xmlns:p14="http://schemas.microsoft.com/office/powerpoint/2010/main" val="23330850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implementingthrive.org/wp-content/uploads/2019/03/THRIVE-Framework-for-system-change-2019.pdf"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https://www.youtube.com/embed/ARAaiEoVpjQ?feature=oembed" TargetMode="External"/><Relationship Id="rId5" Type="http://schemas.openxmlformats.org/officeDocument/2006/relationships/image" Target="../media/image4.jpeg"/><Relationship Id="rId4" Type="http://schemas.openxmlformats.org/officeDocument/2006/relationships/hyperlink" Target="https://youtu.be/ARAaiEoVpjQ"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s://gbr01.safelinks.protection.outlook.com/?url=https%3A%2F%2Fwww.durham.gov.uk%2Fhelpforfamilies&amp;data=05%7C02%7Candrew.ellis4%40nhs.net%7Cae198f2e033f4f767e5808dc23387c32%7C37c354b285b047f5b22207b48d774ee3%7C0%7C0%7C638423972741684143%7CUnknown%7CTWFpbGZsb3d8eyJWIjoiMC4wLjAwMDAiLCJQIjoiV2luMzIiLCJBTiI6Ik1haWwiLCJXVCI6Mn0%3D%7C0%7C%7C%7C&amp;sdata=kY9C%2F%2F5l63YBcCv65QaAt6SlOmfyExWk3jSZaht6MtU%3D&amp;reserved=0"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wmf"/></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www.durham.gov.uk/media/40648/Mental-health-and-emotional-support-for-children-young-people-families-in-County-Durham-2023/pdf/MentalHealthAndEmotionalSupportForChildrenAndMoreInCountyDurham.pdf?m=638381636840600000" TargetMode="Externa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 name="Rectangle 1053">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55" name="Rectangle 1054">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56" name="Rectangle 1055">
            <a:extLst>
              <a:ext uri="{FF2B5EF4-FFF2-40B4-BE49-F238E27FC236}">
                <a16:creationId xmlns:a16="http://schemas.microsoft.com/office/drawing/2014/main" id="{541CEA24-8518-4C08-A11E-B7E64FB31F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FC414E-2767-5D83-A071-047E61C69FA8}"/>
              </a:ext>
            </a:extLst>
          </p:cNvPr>
          <p:cNvSpPr>
            <a:spLocks noGrp="1"/>
          </p:cNvSpPr>
          <p:nvPr>
            <p:ph type="title"/>
          </p:nvPr>
        </p:nvSpPr>
        <p:spPr>
          <a:xfrm>
            <a:off x="4918515" y="1416581"/>
            <a:ext cx="6092786" cy="4463223"/>
          </a:xfrm>
        </p:spPr>
        <p:txBody>
          <a:bodyPr vert="horz" lIns="91440" tIns="45720" rIns="91440" bIns="45720" rtlCol="0" anchor="b">
            <a:normAutofit fontScale="90000"/>
          </a:bodyPr>
          <a:lstStyle/>
          <a:p>
            <a:br>
              <a:rPr lang="en-US" kern="1200" dirty="0">
                <a:solidFill>
                  <a:schemeClr val="tx1"/>
                </a:solidFill>
                <a:latin typeface="+mj-lt"/>
                <a:ea typeface="+mj-ea"/>
                <a:cs typeface="+mj-cs"/>
              </a:rPr>
            </a:br>
            <a:br>
              <a:rPr lang="en-US" kern="1200" dirty="0">
                <a:solidFill>
                  <a:schemeClr val="tx1"/>
                </a:solidFill>
                <a:latin typeface="+mj-lt"/>
                <a:ea typeface="+mj-ea"/>
                <a:cs typeface="+mj-cs"/>
              </a:rPr>
            </a:br>
            <a:br>
              <a:rPr lang="en-US" kern="1200" dirty="0">
                <a:solidFill>
                  <a:schemeClr val="tx1"/>
                </a:solidFill>
                <a:latin typeface="+mj-lt"/>
                <a:ea typeface="+mj-ea"/>
                <a:cs typeface="+mj-cs"/>
              </a:rPr>
            </a:br>
            <a:br>
              <a:rPr lang="en-US" kern="1200" dirty="0">
                <a:solidFill>
                  <a:schemeClr val="tx1"/>
                </a:solidFill>
                <a:latin typeface="+mj-lt"/>
                <a:ea typeface="+mj-ea"/>
                <a:cs typeface="+mj-cs"/>
              </a:rPr>
            </a:br>
            <a:br>
              <a:rPr lang="en-US" kern="1200" dirty="0">
                <a:solidFill>
                  <a:schemeClr val="tx1"/>
                </a:solidFill>
                <a:latin typeface="+mj-lt"/>
                <a:ea typeface="+mj-ea"/>
                <a:cs typeface="+mj-cs"/>
              </a:rPr>
            </a:br>
            <a:r>
              <a:rPr lang="en-US" kern="1200" dirty="0">
                <a:solidFill>
                  <a:schemeClr val="tx1"/>
                </a:solidFill>
                <a:latin typeface="+mj-lt"/>
                <a:ea typeface="+mj-ea"/>
                <a:cs typeface="+mj-cs"/>
              </a:rPr>
              <a:t>Child and Adolescent Mental Health Service</a:t>
            </a:r>
            <a:br>
              <a:rPr lang="en-US" kern="1200" dirty="0">
                <a:solidFill>
                  <a:schemeClr val="tx1"/>
                </a:solidFill>
                <a:latin typeface="+mj-lt"/>
                <a:ea typeface="+mj-ea"/>
                <a:cs typeface="+mj-cs"/>
              </a:rPr>
            </a:br>
            <a:r>
              <a:rPr lang="en-US" kern="1200" dirty="0">
                <a:solidFill>
                  <a:schemeClr val="tx1"/>
                </a:solidFill>
                <a:latin typeface="+mj-lt"/>
                <a:ea typeface="+mj-ea"/>
                <a:cs typeface="+mj-cs"/>
              </a:rPr>
              <a:t>(CAMHS) .</a:t>
            </a:r>
            <a:br>
              <a:rPr lang="en-US" kern="1200" dirty="0">
                <a:solidFill>
                  <a:schemeClr val="tx1"/>
                </a:solidFill>
                <a:latin typeface="+mj-lt"/>
                <a:ea typeface="+mj-ea"/>
                <a:cs typeface="+mj-cs"/>
              </a:rPr>
            </a:br>
            <a:r>
              <a:rPr lang="en-US" kern="1200" dirty="0">
                <a:solidFill>
                  <a:schemeClr val="tx1"/>
                </a:solidFill>
                <a:latin typeface="+mj-lt"/>
                <a:ea typeface="+mj-ea"/>
                <a:cs typeface="+mj-cs"/>
              </a:rPr>
              <a:t>I-Thrive Model.</a:t>
            </a:r>
            <a:br>
              <a:rPr lang="en-US" kern="1200" dirty="0">
                <a:solidFill>
                  <a:schemeClr val="tx1"/>
                </a:solidFill>
                <a:latin typeface="+mj-lt"/>
                <a:ea typeface="+mj-ea"/>
                <a:cs typeface="+mj-cs"/>
              </a:rPr>
            </a:br>
            <a:br>
              <a:rPr lang="en-US" kern="1200" dirty="0">
                <a:solidFill>
                  <a:schemeClr val="tx1"/>
                </a:solidFill>
                <a:latin typeface="+mj-lt"/>
                <a:ea typeface="+mj-ea"/>
                <a:cs typeface="+mj-cs"/>
              </a:rPr>
            </a:br>
            <a:r>
              <a:rPr lang="en-US" kern="1200" dirty="0">
                <a:solidFill>
                  <a:schemeClr val="tx1"/>
                </a:solidFill>
                <a:latin typeface="+mj-lt"/>
                <a:ea typeface="+mj-ea"/>
                <a:cs typeface="+mj-cs"/>
              </a:rPr>
              <a:t>Claire Houghton,</a:t>
            </a:r>
            <a:br>
              <a:rPr lang="en-US" dirty="0"/>
            </a:br>
            <a:r>
              <a:rPr lang="en-US" kern="1200" dirty="0">
                <a:solidFill>
                  <a:schemeClr val="tx1"/>
                </a:solidFill>
                <a:latin typeface="+mj-lt"/>
                <a:ea typeface="+mj-ea"/>
                <a:cs typeface="+mj-cs"/>
              </a:rPr>
              <a:t>East Getting Help Services Team Manager.</a:t>
            </a:r>
          </a:p>
        </p:txBody>
      </p:sp>
      <p:cxnSp>
        <p:nvCxnSpPr>
          <p:cNvPr id="1057" name="Straight Connector 1056">
            <a:extLst>
              <a:ext uri="{FF2B5EF4-FFF2-40B4-BE49-F238E27FC236}">
                <a16:creationId xmlns:a16="http://schemas.microsoft.com/office/drawing/2014/main" id="{5D28AB17-F6FA-4C53-B3E3-D0A39D4A33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058" name="Straight Connector 1057">
            <a:extLst>
              <a:ext uri="{FF2B5EF4-FFF2-40B4-BE49-F238E27FC236}">
                <a16:creationId xmlns:a16="http://schemas.microsoft.com/office/drawing/2014/main" id="{3EFADC67-92A1-44FB-8691-D8CD71A21EF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059" name="Rectangle 1058">
            <a:extLst>
              <a:ext uri="{FF2B5EF4-FFF2-40B4-BE49-F238E27FC236}">
                <a16:creationId xmlns:a16="http://schemas.microsoft.com/office/drawing/2014/main" id="{4AA74EAB-FD76-4F40-A962-CEADC3054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1425172"/>
            <a:ext cx="1469410" cy="4695345"/>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1026" name="Picture 243361745">
            <a:extLst>
              <a:ext uri="{FF2B5EF4-FFF2-40B4-BE49-F238E27FC236}">
                <a16:creationId xmlns:a16="http://schemas.microsoft.com/office/drawing/2014/main" id="{6D5C5A2C-3EC5-C048-7DFF-328A31DCFF1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22899" y="1416582"/>
            <a:ext cx="4140925" cy="469534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C0D873BF-A736-E973-7C4E-8D44840D4ADD}"/>
              </a:ext>
            </a:extLst>
          </p:cNvPr>
          <p:cNvSpPr>
            <a:spLocks noGrp="1"/>
          </p:cNvSpPr>
          <p:nvPr>
            <p:ph idx="1"/>
          </p:nvPr>
        </p:nvSpPr>
        <p:spPr>
          <a:xfrm>
            <a:off x="21548870" y="8152229"/>
            <a:ext cx="66082526" cy="12305955"/>
          </a:xfrm>
        </p:spPr>
        <p:txBody>
          <a:bodyPr/>
          <a:lstStyle/>
          <a:p>
            <a:r>
              <a:rPr lang="en-GB" dirty="0"/>
              <a:t>I Thrive Model in CAMHS and our partner agencies.</a:t>
            </a:r>
          </a:p>
          <a:p>
            <a:endParaRPr lang="en-GB" dirty="0"/>
          </a:p>
          <a:p>
            <a:endParaRPr lang="en-GB" dirty="0"/>
          </a:p>
          <a:p>
            <a:endParaRPr lang="en-GB" dirty="0"/>
          </a:p>
        </p:txBody>
      </p:sp>
    </p:spTree>
    <p:extLst>
      <p:ext uri="{BB962C8B-B14F-4D97-AF65-F5344CB8AC3E}">
        <p14:creationId xmlns:p14="http://schemas.microsoft.com/office/powerpoint/2010/main" val="1896378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8E1AD-3410-9119-8525-661DB45D3A08}"/>
              </a:ext>
            </a:extLst>
          </p:cNvPr>
          <p:cNvSpPr>
            <a:spLocks noGrp="1"/>
          </p:cNvSpPr>
          <p:nvPr>
            <p:ph type="title"/>
          </p:nvPr>
        </p:nvSpPr>
        <p:spPr/>
        <p:txBody>
          <a:bodyPr/>
          <a:lstStyle/>
          <a:p>
            <a:r>
              <a:rPr lang="en-GB" dirty="0"/>
              <a:t>What is the Thrive Framework?</a:t>
            </a:r>
          </a:p>
        </p:txBody>
      </p:sp>
      <p:sp>
        <p:nvSpPr>
          <p:cNvPr id="3" name="Content Placeholder 2">
            <a:extLst>
              <a:ext uri="{FF2B5EF4-FFF2-40B4-BE49-F238E27FC236}">
                <a16:creationId xmlns:a16="http://schemas.microsoft.com/office/drawing/2014/main" id="{1EBD0EE1-940A-7949-C2C2-58DFE754FE9E}"/>
              </a:ext>
            </a:extLst>
          </p:cNvPr>
          <p:cNvSpPr>
            <a:spLocks noGrp="1"/>
          </p:cNvSpPr>
          <p:nvPr>
            <p:ph idx="1"/>
          </p:nvPr>
        </p:nvSpPr>
        <p:spPr/>
        <p:txBody>
          <a:bodyPr/>
          <a:lstStyle/>
          <a:p>
            <a:r>
              <a:rPr lang="en-GB" dirty="0"/>
              <a:t>The THRIVE Framework provides a set of principles for creating coherent and resource-efficient communities of mental health and wellbeing support for children, young people and families.</a:t>
            </a:r>
          </a:p>
          <a:p>
            <a:r>
              <a:rPr lang="en-GB" dirty="0"/>
              <a:t> It aims to talk about mental health and mental health support in a common language that everyone understands. The Framework is needs-led. </a:t>
            </a:r>
          </a:p>
          <a:p>
            <a:r>
              <a:rPr lang="en-GB" dirty="0"/>
              <a:t>This means that mental health needs are defined by children, young people and families alongside professionals through shared decision making. Needs are not based on severity, diagnosis or health care pathways</a:t>
            </a:r>
          </a:p>
        </p:txBody>
      </p:sp>
    </p:spTree>
    <p:extLst>
      <p:ext uri="{BB962C8B-B14F-4D97-AF65-F5344CB8AC3E}">
        <p14:creationId xmlns:p14="http://schemas.microsoft.com/office/powerpoint/2010/main" val="2553891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64A37-E22C-4099-D0B5-C047AA8ACC0A}"/>
              </a:ext>
            </a:extLst>
          </p:cNvPr>
          <p:cNvSpPr>
            <a:spLocks noGrp="1"/>
          </p:cNvSpPr>
          <p:nvPr>
            <p:ph type="title"/>
          </p:nvPr>
        </p:nvSpPr>
        <p:spPr/>
        <p:txBody>
          <a:bodyPr/>
          <a:lstStyle/>
          <a:p>
            <a:r>
              <a:rPr lang="en-GB" dirty="0"/>
              <a:t>The THRIVE framework is for:</a:t>
            </a:r>
          </a:p>
        </p:txBody>
      </p:sp>
      <p:sp>
        <p:nvSpPr>
          <p:cNvPr id="3" name="Content Placeholder 2">
            <a:extLst>
              <a:ext uri="{FF2B5EF4-FFF2-40B4-BE49-F238E27FC236}">
                <a16:creationId xmlns:a16="http://schemas.microsoft.com/office/drawing/2014/main" id="{6D530E88-7BDB-1DED-AB8D-C7E92840F738}"/>
              </a:ext>
            </a:extLst>
          </p:cNvPr>
          <p:cNvSpPr>
            <a:spLocks noGrp="1"/>
          </p:cNvSpPr>
          <p:nvPr>
            <p:ph idx="1"/>
          </p:nvPr>
        </p:nvSpPr>
        <p:spPr/>
        <p:txBody>
          <a:bodyPr>
            <a:normAutofit/>
          </a:bodyPr>
          <a:lstStyle/>
          <a:p>
            <a:pPr marL="0" indent="0">
              <a:buNone/>
            </a:pPr>
            <a:r>
              <a:rPr lang="en-GB" sz="3200" dirty="0"/>
              <a:t>• All children and young people aged 0–25 within a specified locality</a:t>
            </a:r>
          </a:p>
          <a:p>
            <a:pPr marL="0" indent="0">
              <a:buNone/>
            </a:pPr>
            <a:r>
              <a:rPr lang="en-GB" sz="3200" dirty="0"/>
              <a:t> • All families and carers of children and young people aged 0–25 within a specified locality </a:t>
            </a:r>
          </a:p>
          <a:p>
            <a:pPr marL="0" indent="0">
              <a:buNone/>
            </a:pPr>
            <a:r>
              <a:rPr lang="en-GB" sz="3200" dirty="0"/>
              <a:t>• Any professionals who seek to promote mental health awareness and help children and young people with mental health and wellbeing needs or those at risk of mental health difficulties (</a:t>
            </a:r>
            <a:r>
              <a:rPr lang="en-GB" sz="3200" dirty="0">
                <a:highlight>
                  <a:srgbClr val="FFFF00"/>
                </a:highlight>
              </a:rPr>
              <a:t>whether staff in educational settings, social care, voluntary or health sectors or others</a:t>
            </a:r>
          </a:p>
        </p:txBody>
      </p:sp>
    </p:spTree>
    <p:extLst>
      <p:ext uri="{BB962C8B-B14F-4D97-AF65-F5344CB8AC3E}">
        <p14:creationId xmlns:p14="http://schemas.microsoft.com/office/powerpoint/2010/main" val="3743971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0C437D-D47B-4FC2-B12A-7025FC547469}"/>
              </a:ext>
            </a:extLst>
          </p:cNvPr>
          <p:cNvPicPr>
            <a:picLocks noChangeAspect="1"/>
          </p:cNvPicPr>
          <p:nvPr/>
        </p:nvPicPr>
        <p:blipFill>
          <a:blip r:embed="rId2"/>
          <a:stretch>
            <a:fillRect/>
          </a:stretch>
        </p:blipFill>
        <p:spPr>
          <a:xfrm>
            <a:off x="3633777" y="705394"/>
            <a:ext cx="4705674" cy="5205215"/>
          </a:xfrm>
          <a:prstGeom prst="rect">
            <a:avLst/>
          </a:prstGeom>
        </p:spPr>
      </p:pic>
      <p:sp>
        <p:nvSpPr>
          <p:cNvPr id="7" name="TextBox 6">
            <a:extLst>
              <a:ext uri="{FF2B5EF4-FFF2-40B4-BE49-F238E27FC236}">
                <a16:creationId xmlns:a16="http://schemas.microsoft.com/office/drawing/2014/main" id="{A1C799AA-FF55-4CD7-BF08-DD18E74EA36A}"/>
              </a:ext>
            </a:extLst>
          </p:cNvPr>
          <p:cNvSpPr txBox="1"/>
          <p:nvPr/>
        </p:nvSpPr>
        <p:spPr>
          <a:xfrm>
            <a:off x="3633776" y="6166884"/>
            <a:ext cx="5850465" cy="646331"/>
          </a:xfrm>
          <a:prstGeom prst="rect">
            <a:avLst/>
          </a:prstGeom>
          <a:noFill/>
        </p:spPr>
        <p:txBody>
          <a:bodyPr wrap="square" rtlCol="0">
            <a:spAutoFit/>
          </a:bodyPr>
          <a:lstStyle/>
          <a:p>
            <a:r>
              <a:rPr lang="en-GB" dirty="0">
                <a:hlinkClick r:id="rId3"/>
              </a:rPr>
              <a:t>THRIVE-Framework-for-system-change-2019.pdf (implementingthrive.org)</a:t>
            </a:r>
            <a:endParaRPr lang="en-GB" dirty="0"/>
          </a:p>
        </p:txBody>
      </p:sp>
    </p:spTree>
    <p:extLst>
      <p:ext uri="{BB962C8B-B14F-4D97-AF65-F5344CB8AC3E}">
        <p14:creationId xmlns:p14="http://schemas.microsoft.com/office/powerpoint/2010/main" val="2677209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9">
            <a:extLst>
              <a:ext uri="{FF2B5EF4-FFF2-40B4-BE49-F238E27FC236}">
                <a16:creationId xmlns:a16="http://schemas.microsoft.com/office/drawing/2014/main" id="{932649EE-BFD7-43BC-A4E4-880EED5E8636}"/>
              </a:ext>
            </a:extLst>
          </p:cNvPr>
          <p:cNvSpPr txBox="1">
            <a:spLocks noChangeArrowheads="1"/>
          </p:cNvSpPr>
          <p:nvPr/>
        </p:nvSpPr>
        <p:spPr bwMode="auto">
          <a:xfrm>
            <a:off x="830510" y="982209"/>
            <a:ext cx="8615493" cy="524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a:spcBef>
                <a:spcPct val="20000"/>
              </a:spcBef>
              <a:buClr>
                <a:srgbClr val="000066"/>
              </a:buClr>
              <a:buChar char="•"/>
              <a:defRPr sz="3200">
                <a:solidFill>
                  <a:srgbClr val="000066"/>
                </a:solidFill>
                <a:latin typeface="Arial" panose="020B0604020202020204" pitchFamily="34" charset="0"/>
                <a:ea typeface="MS PGothic" panose="020B0600070205080204" pitchFamily="34" charset="-128"/>
              </a:defRPr>
            </a:lvl1pPr>
            <a:lvl2pPr marL="742950" indent="-285750">
              <a:spcBef>
                <a:spcPct val="20000"/>
              </a:spcBef>
              <a:buClr>
                <a:srgbClr val="000066"/>
              </a:buClr>
              <a:buChar char="•"/>
              <a:defRPr sz="2800">
                <a:solidFill>
                  <a:srgbClr val="000066"/>
                </a:solidFill>
                <a:latin typeface="Arial" panose="020B0604020202020204" pitchFamily="34" charset="0"/>
                <a:ea typeface="MS PGothic" panose="020B0600070205080204" pitchFamily="34" charset="-128"/>
              </a:defRPr>
            </a:lvl2pPr>
            <a:lvl3pPr marL="1143000" indent="-228600">
              <a:spcBef>
                <a:spcPct val="20000"/>
              </a:spcBef>
              <a:buClr>
                <a:srgbClr val="000066"/>
              </a:buClr>
              <a:buChar char="•"/>
              <a:defRPr sz="2400">
                <a:solidFill>
                  <a:srgbClr val="000066"/>
                </a:solidFill>
                <a:latin typeface="Arial" panose="020B0604020202020204" pitchFamily="34" charset="0"/>
                <a:ea typeface="MS PGothic" panose="020B0600070205080204" pitchFamily="34" charset="-128"/>
              </a:defRPr>
            </a:lvl3pPr>
            <a:lvl4pPr marL="1600200" indent="-228600">
              <a:spcBef>
                <a:spcPct val="20000"/>
              </a:spcBef>
              <a:buClr>
                <a:srgbClr val="000066"/>
              </a:buClr>
              <a:buChar char="•"/>
              <a:defRPr sz="2000">
                <a:solidFill>
                  <a:srgbClr val="000066"/>
                </a:solidFill>
                <a:latin typeface="Arial" panose="020B0604020202020204" pitchFamily="34" charset="0"/>
                <a:ea typeface="MS PGothic" panose="020B0600070205080204" pitchFamily="34" charset="-128"/>
              </a:defRPr>
            </a:lvl4pPr>
            <a:lvl5pPr marL="2057400" indent="-228600">
              <a:spcBef>
                <a:spcPct val="20000"/>
              </a:spcBef>
              <a:buClr>
                <a:srgbClr val="000066"/>
              </a:buClr>
              <a:buChar char="•"/>
              <a:defRPr sz="2000">
                <a:solidFill>
                  <a:srgbClr val="000066"/>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0066"/>
              </a:buClr>
              <a:buChar char="•"/>
              <a:defRPr sz="2000">
                <a:solidFill>
                  <a:srgbClr val="000066"/>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0066"/>
              </a:buClr>
              <a:buChar char="•"/>
              <a:defRPr sz="2000">
                <a:solidFill>
                  <a:srgbClr val="000066"/>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0066"/>
              </a:buClr>
              <a:buChar char="•"/>
              <a:defRPr sz="2000">
                <a:solidFill>
                  <a:srgbClr val="000066"/>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0066"/>
              </a:buClr>
              <a:buChar char="•"/>
              <a:defRPr sz="2000">
                <a:solidFill>
                  <a:srgbClr val="000066"/>
                </a:solidFill>
                <a:latin typeface="Arial" panose="020B0604020202020204" pitchFamily="34" charset="0"/>
                <a:ea typeface="MS PGothic" panose="020B0600070205080204" pitchFamily="34" charset="-128"/>
              </a:defRPr>
            </a:lvl9pPr>
          </a:lstStyle>
          <a:p>
            <a:pPr algn="ctr">
              <a:spcBef>
                <a:spcPct val="0"/>
              </a:spcBef>
              <a:buClrTx/>
              <a:buNone/>
            </a:pPr>
            <a:r>
              <a:rPr lang="en-GB" altLang="en-US" sz="18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Thriving - </a:t>
            </a:r>
            <a:r>
              <a:rPr lang="en-GB" sz="1600" b="1" dirty="0">
                <a:solidFill>
                  <a:schemeClr val="tx1"/>
                </a:solidFill>
                <a:latin typeface="+mn-lt"/>
              </a:rPr>
              <a:t>Those whose current need is support in maintaining mental wellbeing, emotional wellbeing and social wellbeing through effective prevention and resilience-based strategies</a:t>
            </a:r>
            <a:endParaRPr lang="en-GB" altLang="en-US" sz="1600" b="1" dirty="0">
              <a:solidFill>
                <a:schemeClr val="tx1"/>
              </a:solidFill>
              <a:latin typeface="+mn-lt"/>
              <a:ea typeface="Calibri" panose="020F0502020204030204" pitchFamily="34" charset="0"/>
              <a:cs typeface="Times New Roman" panose="02020603050405020304" pitchFamily="18" charset="0"/>
            </a:endParaRPr>
          </a:p>
          <a:p>
            <a:pPr algn="ctr">
              <a:spcBef>
                <a:spcPct val="0"/>
              </a:spcBef>
              <a:buClrTx/>
              <a:buNone/>
            </a:pPr>
            <a:endParaRPr lang="en-GB" alt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spcBef>
                <a:spcPct val="0"/>
              </a:spcBef>
              <a:buClrTx/>
              <a:buNone/>
            </a:pPr>
            <a:r>
              <a:rPr lang="en-GB" alt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This group includes children and young people who are doing well mentally, emotionally and socially and don't need individualised advice or support for their ups and downs in life. </a:t>
            </a:r>
            <a:r>
              <a:rPr lang="en-GB" altLang="en-US" sz="2000" dirty="0">
                <a:solidFill>
                  <a:schemeClr val="tx1"/>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About 82% of children in County Durham fall into this category at any given time</a:t>
            </a:r>
            <a:r>
              <a:rPr lang="en-GB" alt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While they may not need specific advice or support, they can still benefit from general prevention and promotion efforts. Communities such as schools following the </a:t>
            </a:r>
            <a:r>
              <a:rPr lang="en-GB" altLang="en-US" sz="20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i</a:t>
            </a:r>
            <a:r>
              <a:rPr lang="en-GB" alt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-THRIVE Framework should think about how to support these initiatives at a larger level.</a:t>
            </a:r>
          </a:p>
          <a:p>
            <a:pPr>
              <a:spcBef>
                <a:spcPct val="0"/>
              </a:spcBef>
              <a:buClrTx/>
              <a:buNone/>
            </a:pPr>
            <a:endParaRPr lang="en-GB" alt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spcBef>
                <a:spcPct val="0"/>
              </a:spcBef>
              <a:buClrTx/>
              <a:buNone/>
            </a:pPr>
            <a:r>
              <a:rPr lang="en-GB" alt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Within this group, there are children and young people who face extra challenges due to social factors like poverty or environmental factors like discrimination. The system should take special care to address these issues systematically and ensure that these groups have access to prevention and resilience-based strategies tailored to their needs.</a:t>
            </a:r>
          </a:p>
          <a:p>
            <a:pPr indent="-171450">
              <a:spcBef>
                <a:spcPct val="0"/>
              </a:spcBef>
              <a:buClrTx/>
            </a:pPr>
            <a:endParaRPr lang="en-GB" altLang="en-US" sz="12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indent="-171450">
              <a:spcBef>
                <a:spcPct val="0"/>
              </a:spcBef>
              <a:buClrTx/>
            </a:pPr>
            <a:endParaRPr lang="en-GB" altLang="en-US" sz="12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indent="-171450">
              <a:spcBef>
                <a:spcPct val="0"/>
              </a:spcBef>
              <a:buClrTx/>
            </a:pPr>
            <a:endParaRPr lang="en-GB" altLang="en-US" sz="12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indent="-171450" algn="ctr">
              <a:spcBef>
                <a:spcPct val="0"/>
              </a:spcBef>
              <a:buClrTx/>
            </a:pPr>
            <a:endParaRPr lang="en-GB" altLang="en-US" sz="1200" b="1" dirty="0">
              <a:solidFill>
                <a:srgbClr val="026BAF"/>
              </a:solidFill>
              <a:latin typeface="Calibri" panose="020F0502020204030204" pitchFamily="34" charset="0"/>
              <a:ea typeface="Calibri" panose="020F0502020204030204" pitchFamily="34" charset="0"/>
              <a:cs typeface="Times New Roman" panose="02020603050405020304" pitchFamily="18" charset="0"/>
            </a:endParaRPr>
          </a:p>
          <a:p>
            <a:pPr indent="-171450" algn="ctr">
              <a:spcBef>
                <a:spcPct val="0"/>
              </a:spcBef>
              <a:buClrTx/>
            </a:pPr>
            <a:endParaRPr lang="en-GB" altLang="en-US" sz="1200" b="1" dirty="0">
              <a:solidFill>
                <a:srgbClr val="026BAF"/>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7" name="TextBox 26">
            <a:extLst>
              <a:ext uri="{FF2B5EF4-FFF2-40B4-BE49-F238E27FC236}">
                <a16:creationId xmlns:a16="http://schemas.microsoft.com/office/drawing/2014/main" id="{F1201CAB-1B2F-4E0A-9887-28FDBBA84A3A}"/>
              </a:ext>
            </a:extLst>
          </p:cNvPr>
          <p:cNvSpPr txBox="1"/>
          <p:nvPr/>
        </p:nvSpPr>
        <p:spPr>
          <a:xfrm>
            <a:off x="7835460" y="1399517"/>
            <a:ext cx="184731" cy="369332"/>
          </a:xfrm>
          <a:prstGeom prst="rect">
            <a:avLst/>
          </a:prstGeom>
          <a:noFill/>
        </p:spPr>
        <p:txBody>
          <a:bodyPr wrap="none" rtlCol="0">
            <a:spAutoFit/>
          </a:bodyPr>
          <a:lstStyle/>
          <a:p>
            <a:endParaRPr lang="en-GB"/>
          </a:p>
        </p:txBody>
      </p:sp>
      <p:sp>
        <p:nvSpPr>
          <p:cNvPr id="5" name="Flowchart: Connector 4">
            <a:extLst>
              <a:ext uri="{FF2B5EF4-FFF2-40B4-BE49-F238E27FC236}">
                <a16:creationId xmlns:a16="http://schemas.microsoft.com/office/drawing/2014/main" id="{EE200E99-97F7-79BA-C94F-E21CF338977B}"/>
              </a:ext>
            </a:extLst>
          </p:cNvPr>
          <p:cNvSpPr>
            <a:spLocks noChangeAspect="1"/>
          </p:cNvSpPr>
          <p:nvPr/>
        </p:nvSpPr>
        <p:spPr>
          <a:xfrm>
            <a:off x="9446004" y="175212"/>
            <a:ext cx="2607863" cy="2607863"/>
          </a:xfrm>
          <a:prstGeom prst="flowChartConnector">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C9BCCD9A-9AA5-B90C-2EF1-F61C0BBD201A}"/>
              </a:ext>
            </a:extLst>
          </p:cNvPr>
          <p:cNvSpPr txBox="1"/>
          <p:nvPr/>
        </p:nvSpPr>
        <p:spPr>
          <a:xfrm>
            <a:off x="9852313" y="1168684"/>
            <a:ext cx="1795244" cy="461665"/>
          </a:xfrm>
          <a:prstGeom prst="rect">
            <a:avLst/>
          </a:prstGeom>
          <a:noFill/>
        </p:spPr>
        <p:txBody>
          <a:bodyPr wrap="square" rtlCol="0">
            <a:spAutoFit/>
          </a:bodyPr>
          <a:lstStyle/>
          <a:p>
            <a:pPr algn="ctr"/>
            <a:r>
              <a:rPr lang="en-GB" sz="2400"/>
              <a:t>Thriving</a:t>
            </a:r>
          </a:p>
        </p:txBody>
      </p:sp>
    </p:spTree>
    <p:extLst>
      <p:ext uri="{BB962C8B-B14F-4D97-AF65-F5344CB8AC3E}">
        <p14:creationId xmlns:p14="http://schemas.microsoft.com/office/powerpoint/2010/main" val="2747767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04194B72-3F52-43A5-9DC8-DFFEBCC489D3}"/>
              </a:ext>
            </a:extLst>
          </p:cNvPr>
          <p:cNvSpPr/>
          <p:nvPr/>
        </p:nvSpPr>
        <p:spPr>
          <a:xfrm>
            <a:off x="8888801" y="388413"/>
            <a:ext cx="5176812" cy="5112496"/>
          </a:xfrm>
          <a:custGeom>
            <a:avLst/>
            <a:gdLst>
              <a:gd name="connsiteX0" fmla="*/ 0 w 3655123"/>
              <a:gd name="connsiteY0" fmla="*/ 1827562 h 3655123"/>
              <a:gd name="connsiteX1" fmla="*/ 1827562 w 3655123"/>
              <a:gd name="connsiteY1" fmla="*/ 0 h 3655123"/>
              <a:gd name="connsiteX2" fmla="*/ 1827562 w 3655123"/>
              <a:gd name="connsiteY2" fmla="*/ 1827562 h 3655123"/>
              <a:gd name="connsiteX3" fmla="*/ 0 w 3655123"/>
              <a:gd name="connsiteY3" fmla="*/ 1827562 h 3655123"/>
            </a:gdLst>
            <a:ahLst/>
            <a:cxnLst>
              <a:cxn ang="0">
                <a:pos x="connsiteX0" y="connsiteY0"/>
              </a:cxn>
              <a:cxn ang="0">
                <a:pos x="connsiteX1" y="connsiteY1"/>
              </a:cxn>
              <a:cxn ang="0">
                <a:pos x="connsiteX2" y="connsiteY2"/>
              </a:cxn>
              <a:cxn ang="0">
                <a:pos x="connsiteX3" y="connsiteY3"/>
              </a:cxn>
            </a:cxnLst>
            <a:rect l="l" t="t" r="r" b="b"/>
            <a:pathLst>
              <a:path w="3655123" h="3655123">
                <a:moveTo>
                  <a:pt x="0" y="1827562"/>
                </a:moveTo>
                <a:cubicBezTo>
                  <a:pt x="0" y="818227"/>
                  <a:pt x="818227" y="0"/>
                  <a:pt x="1827562" y="0"/>
                </a:cubicBezTo>
                <a:lnTo>
                  <a:pt x="1827562" y="1827562"/>
                </a:lnTo>
                <a:lnTo>
                  <a:pt x="0" y="1827562"/>
                </a:lnTo>
                <a:close/>
              </a:path>
            </a:pathLst>
          </a:custGeom>
          <a:solidFill>
            <a:schemeClr val="accent6"/>
          </a:solidFill>
        </p:spPr>
        <p:style>
          <a:lnRef idx="0">
            <a:schemeClr val="lt1">
              <a:hueOff val="0"/>
              <a:satOff val="0"/>
              <a:lumOff val="0"/>
              <a:alphaOff val="0"/>
            </a:schemeClr>
          </a:lnRef>
          <a:fillRef idx="3">
            <a:schemeClr val="accent5">
              <a:hueOff val="0"/>
              <a:satOff val="0"/>
              <a:lumOff val="0"/>
              <a:alphaOff val="0"/>
            </a:schemeClr>
          </a:fillRef>
          <a:effectRef idx="3">
            <a:schemeClr val="accent5">
              <a:hueOff val="0"/>
              <a:satOff val="0"/>
              <a:lumOff val="0"/>
              <a:alphaOff val="0"/>
            </a:schemeClr>
          </a:effectRef>
          <a:fontRef idx="minor">
            <a:schemeClr val="lt1"/>
          </a:fontRef>
        </p:style>
        <p:txBody>
          <a:bodyPr spcFirstLastPara="0" vert="horz" wrap="square" lIns="420557" tIns="812178" rIns="1994872" bIns="1951358" numCol="1" spcCol="1270" anchor="ctr" anchorCtr="0">
            <a:noAutofit/>
          </a:bodyPr>
          <a:lstStyle/>
          <a:p>
            <a:pPr marL="0" lvl="0" indent="0" algn="ctr" defTabSz="1911350">
              <a:lnSpc>
                <a:spcPct val="90000"/>
              </a:lnSpc>
              <a:spcBef>
                <a:spcPct val="0"/>
              </a:spcBef>
              <a:spcAft>
                <a:spcPct val="35000"/>
              </a:spcAft>
              <a:buNone/>
            </a:pPr>
            <a:endParaRPr lang="en-GB" sz="4300" kern="1200"/>
          </a:p>
        </p:txBody>
      </p:sp>
      <p:sp>
        <p:nvSpPr>
          <p:cNvPr id="27" name="TextBox 26">
            <a:extLst>
              <a:ext uri="{FF2B5EF4-FFF2-40B4-BE49-F238E27FC236}">
                <a16:creationId xmlns:a16="http://schemas.microsoft.com/office/drawing/2014/main" id="{F1201CAB-1B2F-4E0A-9887-28FDBBA84A3A}"/>
              </a:ext>
            </a:extLst>
          </p:cNvPr>
          <p:cNvSpPr txBox="1"/>
          <p:nvPr/>
        </p:nvSpPr>
        <p:spPr>
          <a:xfrm>
            <a:off x="7835460" y="1399517"/>
            <a:ext cx="184731" cy="369332"/>
          </a:xfrm>
          <a:prstGeom prst="rect">
            <a:avLst/>
          </a:prstGeom>
          <a:noFill/>
        </p:spPr>
        <p:txBody>
          <a:bodyPr wrap="none" rtlCol="0">
            <a:spAutoFit/>
          </a:bodyPr>
          <a:lstStyle/>
          <a:p>
            <a:endParaRPr lang="en-GB"/>
          </a:p>
        </p:txBody>
      </p:sp>
      <p:sp>
        <p:nvSpPr>
          <p:cNvPr id="34" name="TextBox 33">
            <a:extLst>
              <a:ext uri="{FF2B5EF4-FFF2-40B4-BE49-F238E27FC236}">
                <a16:creationId xmlns:a16="http://schemas.microsoft.com/office/drawing/2014/main" id="{7473C443-66A6-45BE-9BBF-99C8E55F70C9}"/>
              </a:ext>
            </a:extLst>
          </p:cNvPr>
          <p:cNvSpPr txBox="1"/>
          <p:nvPr/>
        </p:nvSpPr>
        <p:spPr>
          <a:xfrm rot="18434795">
            <a:off x="8429206" y="-110061"/>
            <a:ext cx="6096000" cy="461665"/>
          </a:xfrm>
          <a:prstGeom prst="rect">
            <a:avLst/>
          </a:prstGeom>
          <a:noFill/>
        </p:spPr>
        <p:txBody>
          <a:bodyPr wrap="square">
            <a:spAutoFit/>
          </a:bodyPr>
          <a:lstStyle/>
          <a:p>
            <a:r>
              <a:rPr lang="en-GB" sz="2400">
                <a:solidFill>
                  <a:schemeClr val="bg1"/>
                </a:solidFill>
              </a:rPr>
              <a:t>Getting  Advice</a:t>
            </a:r>
          </a:p>
        </p:txBody>
      </p:sp>
      <p:sp>
        <p:nvSpPr>
          <p:cNvPr id="29" name="TextBox 28">
            <a:extLst>
              <a:ext uri="{FF2B5EF4-FFF2-40B4-BE49-F238E27FC236}">
                <a16:creationId xmlns:a16="http://schemas.microsoft.com/office/drawing/2014/main" id="{8EFAE07F-2404-415D-AEAE-0B2E98C50460}"/>
              </a:ext>
            </a:extLst>
          </p:cNvPr>
          <p:cNvSpPr txBox="1"/>
          <p:nvPr/>
        </p:nvSpPr>
        <p:spPr>
          <a:xfrm rot="18996237">
            <a:off x="7034536" y="4888835"/>
            <a:ext cx="1786579" cy="369332"/>
          </a:xfrm>
          <a:prstGeom prst="rect">
            <a:avLst/>
          </a:prstGeom>
          <a:noFill/>
        </p:spPr>
        <p:txBody>
          <a:bodyPr wrap="none" rtlCol="0">
            <a:spAutoFit/>
          </a:bodyPr>
          <a:lstStyle/>
          <a:p>
            <a:r>
              <a:rPr lang="en-GB">
                <a:solidFill>
                  <a:schemeClr val="bg1"/>
                </a:solidFill>
              </a:rPr>
              <a:t>Getting More ep</a:t>
            </a:r>
          </a:p>
        </p:txBody>
      </p:sp>
      <p:sp>
        <p:nvSpPr>
          <p:cNvPr id="8" name="TextBox 7">
            <a:extLst>
              <a:ext uri="{FF2B5EF4-FFF2-40B4-BE49-F238E27FC236}">
                <a16:creationId xmlns:a16="http://schemas.microsoft.com/office/drawing/2014/main" id="{D1350679-2B35-93EF-E72C-84A75970A20C}"/>
              </a:ext>
            </a:extLst>
          </p:cNvPr>
          <p:cNvSpPr txBox="1"/>
          <p:nvPr/>
        </p:nvSpPr>
        <p:spPr>
          <a:xfrm>
            <a:off x="879894" y="785065"/>
            <a:ext cx="7823888" cy="5293757"/>
          </a:xfrm>
          <a:prstGeom prst="rect">
            <a:avLst/>
          </a:prstGeom>
          <a:noFill/>
        </p:spPr>
        <p:txBody>
          <a:bodyPr wrap="square">
            <a:spAutoFit/>
          </a:bodyPr>
          <a:lstStyle/>
          <a:p>
            <a:pPr algn="ctr"/>
            <a:r>
              <a:rPr lang="en-GB" b="1" dirty="0"/>
              <a:t>Getting Advice - Those who need advice and signposting</a:t>
            </a:r>
          </a:p>
          <a:p>
            <a:pPr algn="ctr"/>
            <a:endParaRPr lang="en-GB" sz="2000" dirty="0"/>
          </a:p>
          <a:p>
            <a:r>
              <a:rPr lang="en-GB" sz="2000" dirty="0"/>
              <a:t>This category includes children and young people who need advice and direction. </a:t>
            </a:r>
            <a:r>
              <a:rPr lang="en-GB" sz="2000" dirty="0">
                <a:highlight>
                  <a:srgbClr val="FFFF00"/>
                </a:highlight>
              </a:rPr>
              <a:t>In County Durham around 5% </a:t>
            </a:r>
            <a:r>
              <a:rPr lang="en-GB" sz="2000" dirty="0"/>
              <a:t>of children and young people will need advice and guidance. It covers those facing mild or temporary difficulties and those dealing with ongoing severe problems but managing their mental wellbeing, emotional wellbeing and social wellbeing independently.</a:t>
            </a:r>
          </a:p>
          <a:p>
            <a:endParaRPr lang="en-GB" sz="2000" dirty="0"/>
          </a:p>
          <a:p>
            <a:r>
              <a:rPr lang="en-GB" sz="2000" dirty="0"/>
              <a:t>Information shared should aim to empower young people and families in finding the best ways to support their own mental wellbeing, emotional wellbeing and social wellbeing. </a:t>
            </a:r>
          </a:p>
          <a:p>
            <a:endParaRPr lang="en-GB" sz="2000" dirty="0"/>
          </a:p>
          <a:p>
            <a:r>
              <a:rPr lang="en-GB" sz="2000" dirty="0"/>
              <a:t>This group might include vulnerable individuals due to social factors like poverty or individual factors such as abuse. The system needs to address these challenges systematically and make sure these groups have access to prevention and </a:t>
            </a:r>
            <a:r>
              <a:rPr lang="en-GB" alt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resilience-based strategies </a:t>
            </a:r>
            <a:r>
              <a:rPr lang="en-GB" sz="2000" dirty="0"/>
              <a:t>meeting their needs.</a:t>
            </a:r>
          </a:p>
        </p:txBody>
      </p:sp>
    </p:spTree>
    <p:extLst>
      <p:ext uri="{BB962C8B-B14F-4D97-AF65-F5344CB8AC3E}">
        <p14:creationId xmlns:p14="http://schemas.microsoft.com/office/powerpoint/2010/main" val="3652535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06600A86-1589-428E-A64B-80A715F7AAFE}"/>
              </a:ext>
            </a:extLst>
          </p:cNvPr>
          <p:cNvSpPr/>
          <p:nvPr/>
        </p:nvSpPr>
        <p:spPr>
          <a:xfrm>
            <a:off x="6458620" y="149940"/>
            <a:ext cx="5546436" cy="5239440"/>
          </a:xfrm>
          <a:custGeom>
            <a:avLst/>
            <a:gdLst>
              <a:gd name="connsiteX0" fmla="*/ 1958049 w 3916099"/>
              <a:gd name="connsiteY0" fmla="*/ 0 h 3745880"/>
              <a:gd name="connsiteX1" fmla="*/ 3916099 w 3916099"/>
              <a:gd name="connsiteY1" fmla="*/ 1872940 h 3745880"/>
              <a:gd name="connsiteX2" fmla="*/ 1958050 w 3916099"/>
              <a:gd name="connsiteY2" fmla="*/ 1872940 h 3745880"/>
              <a:gd name="connsiteX3" fmla="*/ 1958049 w 3916099"/>
              <a:gd name="connsiteY3" fmla="*/ 0 h 3745880"/>
            </a:gdLst>
            <a:ahLst/>
            <a:cxnLst>
              <a:cxn ang="0">
                <a:pos x="connsiteX0" y="connsiteY0"/>
              </a:cxn>
              <a:cxn ang="0">
                <a:pos x="connsiteX1" y="connsiteY1"/>
              </a:cxn>
              <a:cxn ang="0">
                <a:pos x="connsiteX2" y="connsiteY2"/>
              </a:cxn>
              <a:cxn ang="0">
                <a:pos x="connsiteX3" y="connsiteY3"/>
              </a:cxn>
            </a:cxnLst>
            <a:rect l="l" t="t" r="r" b="b"/>
            <a:pathLst>
              <a:path w="3916099" h="3745880">
                <a:moveTo>
                  <a:pt x="1958049" y="0"/>
                </a:moveTo>
                <a:cubicBezTo>
                  <a:pt x="3039450" y="0"/>
                  <a:pt x="3916099" y="838544"/>
                  <a:pt x="3916099" y="1872940"/>
                </a:cubicBezTo>
                <a:lnTo>
                  <a:pt x="1958050" y="1872940"/>
                </a:lnTo>
                <a:cubicBezTo>
                  <a:pt x="1958050" y="1248627"/>
                  <a:pt x="1958049" y="624313"/>
                  <a:pt x="1958049" y="0"/>
                </a:cubicBezTo>
                <a:close/>
              </a:path>
            </a:pathLst>
          </a:custGeom>
          <a:solidFill>
            <a:schemeClr val="accent1">
              <a:lumMod val="75000"/>
            </a:schemeClr>
          </a:solidFill>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spcFirstLastPara="0" vert="horz" wrap="square" lIns="2137216" tIns="834799" rIns="450496" bIns="2002264" numCol="1" spcCol="1270" anchor="ctr" anchorCtr="0">
            <a:noAutofit/>
          </a:bodyPr>
          <a:lstStyle/>
          <a:p>
            <a:pPr marL="0" lvl="0" indent="0" algn="ctr" defTabSz="2044700">
              <a:lnSpc>
                <a:spcPct val="90000"/>
              </a:lnSpc>
              <a:spcBef>
                <a:spcPct val="0"/>
              </a:spcBef>
              <a:spcAft>
                <a:spcPct val="35000"/>
              </a:spcAft>
              <a:buNone/>
            </a:pPr>
            <a:endParaRPr lang="en-GB" sz="4600" kern="1200"/>
          </a:p>
        </p:txBody>
      </p:sp>
      <p:sp>
        <p:nvSpPr>
          <p:cNvPr id="27" name="TextBox 26">
            <a:extLst>
              <a:ext uri="{FF2B5EF4-FFF2-40B4-BE49-F238E27FC236}">
                <a16:creationId xmlns:a16="http://schemas.microsoft.com/office/drawing/2014/main" id="{F1201CAB-1B2F-4E0A-9887-28FDBBA84A3A}"/>
              </a:ext>
            </a:extLst>
          </p:cNvPr>
          <p:cNvSpPr txBox="1"/>
          <p:nvPr/>
        </p:nvSpPr>
        <p:spPr>
          <a:xfrm>
            <a:off x="7835460" y="1399517"/>
            <a:ext cx="184731" cy="369332"/>
          </a:xfrm>
          <a:prstGeom prst="rect">
            <a:avLst/>
          </a:prstGeom>
          <a:noFill/>
        </p:spPr>
        <p:txBody>
          <a:bodyPr wrap="none" rtlCol="0">
            <a:spAutoFit/>
          </a:bodyPr>
          <a:lstStyle/>
          <a:p>
            <a:endParaRPr lang="en-GB"/>
          </a:p>
        </p:txBody>
      </p:sp>
      <p:sp>
        <p:nvSpPr>
          <p:cNvPr id="32" name="TextBox 31">
            <a:extLst>
              <a:ext uri="{FF2B5EF4-FFF2-40B4-BE49-F238E27FC236}">
                <a16:creationId xmlns:a16="http://schemas.microsoft.com/office/drawing/2014/main" id="{0EFA585D-2575-4BDF-9861-33FDDB1EA987}"/>
              </a:ext>
            </a:extLst>
          </p:cNvPr>
          <p:cNvSpPr txBox="1"/>
          <p:nvPr/>
        </p:nvSpPr>
        <p:spPr>
          <a:xfrm rot="2358302">
            <a:off x="9144000" y="2784414"/>
            <a:ext cx="6096000" cy="430887"/>
          </a:xfrm>
          <a:prstGeom prst="rect">
            <a:avLst/>
          </a:prstGeom>
          <a:noFill/>
        </p:spPr>
        <p:txBody>
          <a:bodyPr wrap="square">
            <a:spAutoFit/>
          </a:bodyPr>
          <a:lstStyle/>
          <a:p>
            <a:r>
              <a:rPr lang="en-GB" sz="2200">
                <a:solidFill>
                  <a:schemeClr val="bg1"/>
                </a:solidFill>
              </a:rPr>
              <a:t>Getting  Help</a:t>
            </a:r>
          </a:p>
        </p:txBody>
      </p:sp>
      <p:sp>
        <p:nvSpPr>
          <p:cNvPr id="34" name="TextBox 33">
            <a:extLst>
              <a:ext uri="{FF2B5EF4-FFF2-40B4-BE49-F238E27FC236}">
                <a16:creationId xmlns:a16="http://schemas.microsoft.com/office/drawing/2014/main" id="{7473C443-66A6-45BE-9BBF-99C8E55F70C9}"/>
              </a:ext>
            </a:extLst>
          </p:cNvPr>
          <p:cNvSpPr txBox="1"/>
          <p:nvPr/>
        </p:nvSpPr>
        <p:spPr>
          <a:xfrm rot="18434795">
            <a:off x="2898826" y="177441"/>
            <a:ext cx="6096000" cy="369332"/>
          </a:xfrm>
          <a:prstGeom prst="rect">
            <a:avLst/>
          </a:prstGeom>
          <a:noFill/>
        </p:spPr>
        <p:txBody>
          <a:bodyPr wrap="square">
            <a:spAutoFit/>
          </a:bodyPr>
          <a:lstStyle/>
          <a:p>
            <a:r>
              <a:rPr lang="en-GB">
                <a:solidFill>
                  <a:schemeClr val="bg1"/>
                </a:solidFill>
              </a:rPr>
              <a:t>Getting  dice</a:t>
            </a:r>
          </a:p>
        </p:txBody>
      </p:sp>
      <p:sp>
        <p:nvSpPr>
          <p:cNvPr id="2" name="TextBox 1">
            <a:extLst>
              <a:ext uri="{FF2B5EF4-FFF2-40B4-BE49-F238E27FC236}">
                <a16:creationId xmlns:a16="http://schemas.microsoft.com/office/drawing/2014/main" id="{29FD2739-E3AE-436C-8765-0BC8F9ADCA14}"/>
              </a:ext>
            </a:extLst>
          </p:cNvPr>
          <p:cNvSpPr txBox="1"/>
          <p:nvPr/>
        </p:nvSpPr>
        <p:spPr>
          <a:xfrm rot="3242096">
            <a:off x="3620577" y="4743194"/>
            <a:ext cx="2106987" cy="369332"/>
          </a:xfrm>
          <a:prstGeom prst="rect">
            <a:avLst/>
          </a:prstGeom>
          <a:noFill/>
        </p:spPr>
        <p:txBody>
          <a:bodyPr wrap="none" rtlCol="0">
            <a:spAutoFit/>
          </a:bodyPr>
          <a:lstStyle/>
          <a:p>
            <a:r>
              <a:rPr lang="en-GB">
                <a:solidFill>
                  <a:schemeClr val="bg1"/>
                </a:solidFill>
              </a:rPr>
              <a:t>Getting Risk Support</a:t>
            </a:r>
          </a:p>
        </p:txBody>
      </p:sp>
      <p:sp>
        <p:nvSpPr>
          <p:cNvPr id="29" name="TextBox 28">
            <a:extLst>
              <a:ext uri="{FF2B5EF4-FFF2-40B4-BE49-F238E27FC236}">
                <a16:creationId xmlns:a16="http://schemas.microsoft.com/office/drawing/2014/main" id="{8EFAE07F-2404-415D-AEAE-0B2E98C50460}"/>
              </a:ext>
            </a:extLst>
          </p:cNvPr>
          <p:cNvSpPr txBox="1"/>
          <p:nvPr/>
        </p:nvSpPr>
        <p:spPr>
          <a:xfrm rot="18996237">
            <a:off x="6962401" y="4888835"/>
            <a:ext cx="1930850" cy="369332"/>
          </a:xfrm>
          <a:prstGeom prst="rect">
            <a:avLst/>
          </a:prstGeom>
          <a:noFill/>
        </p:spPr>
        <p:txBody>
          <a:bodyPr wrap="none" rtlCol="0">
            <a:spAutoFit/>
          </a:bodyPr>
          <a:lstStyle/>
          <a:p>
            <a:r>
              <a:rPr lang="en-GB">
                <a:solidFill>
                  <a:schemeClr val="bg1"/>
                </a:solidFill>
              </a:rPr>
              <a:t>Getting More Help</a:t>
            </a:r>
          </a:p>
        </p:txBody>
      </p:sp>
      <p:sp>
        <p:nvSpPr>
          <p:cNvPr id="12" name="TextBox 11">
            <a:extLst>
              <a:ext uri="{FF2B5EF4-FFF2-40B4-BE49-F238E27FC236}">
                <a16:creationId xmlns:a16="http://schemas.microsoft.com/office/drawing/2014/main" id="{1BC86378-5814-E982-4FE8-127C2D02D415}"/>
              </a:ext>
            </a:extLst>
          </p:cNvPr>
          <p:cNvSpPr txBox="1"/>
          <p:nvPr/>
        </p:nvSpPr>
        <p:spPr>
          <a:xfrm>
            <a:off x="619590" y="767894"/>
            <a:ext cx="8569254" cy="6401753"/>
          </a:xfrm>
          <a:prstGeom prst="rect">
            <a:avLst/>
          </a:prstGeom>
          <a:noFill/>
        </p:spPr>
        <p:txBody>
          <a:bodyPr wrap="square">
            <a:spAutoFit/>
          </a:bodyPr>
          <a:lstStyle/>
          <a:p>
            <a:pPr algn="ctr"/>
            <a:r>
              <a:rPr lang="en-GB" b="1" dirty="0"/>
              <a:t>Getting Help - Those who need focused goals-based input</a:t>
            </a:r>
          </a:p>
          <a:p>
            <a:endParaRPr lang="en-GB" dirty="0"/>
          </a:p>
          <a:p>
            <a:r>
              <a:rPr lang="en-GB" sz="2000" dirty="0"/>
              <a:t>This group includes children and young people who need specific help for mental wellbeing, emotional wellbeing or social wellbeing focusing on agreed-upon outcomes. It involves professionals taking direct responsibility to assist individuals or groups.  </a:t>
            </a:r>
            <a:r>
              <a:rPr lang="en-GB" sz="2000" dirty="0">
                <a:highlight>
                  <a:srgbClr val="FFFF00"/>
                </a:highlight>
              </a:rPr>
              <a:t>About 11% of children and young people in County Durham will need services in the Getting Help part of the offer.</a:t>
            </a:r>
          </a:p>
          <a:p>
            <a:endParaRPr lang="en-GB" sz="2000" dirty="0"/>
          </a:p>
          <a:p>
            <a:r>
              <a:rPr lang="en-GB" sz="2000" dirty="0"/>
              <a:t>These professionals may not be mental health experts but can offer targeted help for specific issues relating to mental wellbeing, emotional wellbeing, socially wellbeing and resilience building. Interventions have clear goals from the start, outlining what success looks like, the likelihood of achieving it by a certain date, and what happens if the goals aren't met. If an intervention isn't working or the benefits no longer outweigh the costs, it's stopped.</a:t>
            </a:r>
          </a:p>
          <a:p>
            <a:endParaRPr lang="en-GB" sz="2000" dirty="0"/>
          </a:p>
          <a:p>
            <a:r>
              <a:rPr lang="en-GB" sz="2000" dirty="0"/>
              <a:t>This grouping comprises those children, young people and families who would benefit from focused, evidence-based help and support, with clear aims, and criteria for assessing whether these aims have been achieved. </a:t>
            </a:r>
          </a:p>
          <a:p>
            <a:endParaRPr lang="en-GB" dirty="0"/>
          </a:p>
          <a:p>
            <a:endParaRPr lang="en-GB" dirty="0"/>
          </a:p>
          <a:p>
            <a:endParaRPr lang="en-GB" dirty="0"/>
          </a:p>
        </p:txBody>
      </p:sp>
    </p:spTree>
    <p:extLst>
      <p:ext uri="{BB962C8B-B14F-4D97-AF65-F5344CB8AC3E}">
        <p14:creationId xmlns:p14="http://schemas.microsoft.com/office/powerpoint/2010/main" val="2822237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301F3803-AD12-4ED9-A664-7589CAB1193F}"/>
              </a:ext>
            </a:extLst>
          </p:cNvPr>
          <p:cNvSpPr/>
          <p:nvPr/>
        </p:nvSpPr>
        <p:spPr>
          <a:xfrm>
            <a:off x="6713952" y="-2022055"/>
            <a:ext cx="5341027" cy="5076186"/>
          </a:xfrm>
          <a:custGeom>
            <a:avLst/>
            <a:gdLst>
              <a:gd name="connsiteX0" fmla="*/ 3655123 w 3655123"/>
              <a:gd name="connsiteY0" fmla="*/ 1827562 h 3655123"/>
              <a:gd name="connsiteX1" fmla="*/ 1827561 w 3655123"/>
              <a:gd name="connsiteY1" fmla="*/ 3655124 h 3655123"/>
              <a:gd name="connsiteX2" fmla="*/ 1827562 w 3655123"/>
              <a:gd name="connsiteY2" fmla="*/ 1827562 h 3655123"/>
              <a:gd name="connsiteX3" fmla="*/ 3655123 w 3655123"/>
              <a:gd name="connsiteY3" fmla="*/ 1827562 h 3655123"/>
            </a:gdLst>
            <a:ahLst/>
            <a:cxnLst>
              <a:cxn ang="0">
                <a:pos x="connsiteX0" y="connsiteY0"/>
              </a:cxn>
              <a:cxn ang="0">
                <a:pos x="connsiteX1" y="connsiteY1"/>
              </a:cxn>
              <a:cxn ang="0">
                <a:pos x="connsiteX2" y="connsiteY2"/>
              </a:cxn>
              <a:cxn ang="0">
                <a:pos x="connsiteX3" y="connsiteY3"/>
              </a:cxn>
            </a:cxnLst>
            <a:rect l="l" t="t" r="r" b="b"/>
            <a:pathLst>
              <a:path w="3655123" h="3655123">
                <a:moveTo>
                  <a:pt x="3655123" y="1827562"/>
                </a:moveTo>
                <a:cubicBezTo>
                  <a:pt x="3655123" y="2836897"/>
                  <a:pt x="2836896" y="3655124"/>
                  <a:pt x="1827561" y="3655124"/>
                </a:cubicBezTo>
                <a:cubicBezTo>
                  <a:pt x="1827561" y="3045937"/>
                  <a:pt x="1827562" y="2436749"/>
                  <a:pt x="1827562" y="1827562"/>
                </a:cubicBezTo>
                <a:lnTo>
                  <a:pt x="3655123" y="1827562"/>
                </a:lnTo>
                <a:close/>
              </a:path>
            </a:pathLst>
          </a:custGeom>
          <a:solidFill>
            <a:srgbClr val="AE78D6"/>
          </a:solidFill>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txBody>
          <a:bodyPr spcFirstLastPara="0" vert="horz" wrap="square" lIns="1994871" tIns="1951358" rIns="420558" bIns="812178" numCol="1" spcCol="1270" anchor="ctr" anchorCtr="0">
            <a:noAutofit/>
          </a:bodyPr>
          <a:lstStyle/>
          <a:p>
            <a:pPr marL="0" lvl="0" indent="0" algn="ctr" defTabSz="1911350">
              <a:lnSpc>
                <a:spcPct val="90000"/>
              </a:lnSpc>
              <a:spcBef>
                <a:spcPct val="0"/>
              </a:spcBef>
              <a:spcAft>
                <a:spcPct val="35000"/>
              </a:spcAft>
              <a:buNone/>
            </a:pPr>
            <a:endParaRPr lang="en-GB" sz="4300" kern="1200"/>
          </a:p>
        </p:txBody>
      </p:sp>
      <p:sp>
        <p:nvSpPr>
          <p:cNvPr id="27" name="TextBox 26">
            <a:extLst>
              <a:ext uri="{FF2B5EF4-FFF2-40B4-BE49-F238E27FC236}">
                <a16:creationId xmlns:a16="http://schemas.microsoft.com/office/drawing/2014/main" id="{F1201CAB-1B2F-4E0A-9887-28FDBBA84A3A}"/>
              </a:ext>
            </a:extLst>
          </p:cNvPr>
          <p:cNvSpPr txBox="1"/>
          <p:nvPr/>
        </p:nvSpPr>
        <p:spPr>
          <a:xfrm>
            <a:off x="7835460" y="1399517"/>
            <a:ext cx="184731" cy="369332"/>
          </a:xfrm>
          <a:prstGeom prst="rect">
            <a:avLst/>
          </a:prstGeom>
          <a:noFill/>
        </p:spPr>
        <p:txBody>
          <a:bodyPr wrap="none" rtlCol="0">
            <a:spAutoFit/>
          </a:bodyPr>
          <a:lstStyle/>
          <a:p>
            <a:endParaRPr lang="en-GB"/>
          </a:p>
        </p:txBody>
      </p:sp>
      <p:sp>
        <p:nvSpPr>
          <p:cNvPr id="32" name="TextBox 31">
            <a:extLst>
              <a:ext uri="{FF2B5EF4-FFF2-40B4-BE49-F238E27FC236}">
                <a16:creationId xmlns:a16="http://schemas.microsoft.com/office/drawing/2014/main" id="{0EFA585D-2575-4BDF-9861-33FDDB1EA987}"/>
              </a:ext>
            </a:extLst>
          </p:cNvPr>
          <p:cNvSpPr txBox="1"/>
          <p:nvPr/>
        </p:nvSpPr>
        <p:spPr>
          <a:xfrm rot="2358302">
            <a:off x="6694688" y="3200173"/>
            <a:ext cx="6096000" cy="369332"/>
          </a:xfrm>
          <a:prstGeom prst="rect">
            <a:avLst/>
          </a:prstGeom>
          <a:noFill/>
        </p:spPr>
        <p:txBody>
          <a:bodyPr wrap="square">
            <a:spAutoFit/>
          </a:bodyPr>
          <a:lstStyle/>
          <a:p>
            <a:r>
              <a:rPr lang="en-GB">
                <a:solidFill>
                  <a:schemeClr val="bg1"/>
                </a:solidFill>
              </a:rPr>
              <a:t>Getting  Help</a:t>
            </a:r>
          </a:p>
        </p:txBody>
      </p:sp>
      <p:sp>
        <p:nvSpPr>
          <p:cNvPr id="34" name="TextBox 33">
            <a:extLst>
              <a:ext uri="{FF2B5EF4-FFF2-40B4-BE49-F238E27FC236}">
                <a16:creationId xmlns:a16="http://schemas.microsoft.com/office/drawing/2014/main" id="{7473C443-66A6-45BE-9BBF-99C8E55F70C9}"/>
              </a:ext>
            </a:extLst>
          </p:cNvPr>
          <p:cNvSpPr txBox="1"/>
          <p:nvPr/>
        </p:nvSpPr>
        <p:spPr>
          <a:xfrm rot="18434795">
            <a:off x="2898826" y="177441"/>
            <a:ext cx="6096000" cy="369332"/>
          </a:xfrm>
          <a:prstGeom prst="rect">
            <a:avLst/>
          </a:prstGeom>
          <a:noFill/>
        </p:spPr>
        <p:txBody>
          <a:bodyPr wrap="square">
            <a:spAutoFit/>
          </a:bodyPr>
          <a:lstStyle/>
          <a:p>
            <a:r>
              <a:rPr lang="en-GB">
                <a:solidFill>
                  <a:schemeClr val="bg1"/>
                </a:solidFill>
              </a:rPr>
              <a:t>Getting  Advice</a:t>
            </a:r>
          </a:p>
        </p:txBody>
      </p:sp>
      <p:sp>
        <p:nvSpPr>
          <p:cNvPr id="2" name="TextBox 1">
            <a:extLst>
              <a:ext uri="{FF2B5EF4-FFF2-40B4-BE49-F238E27FC236}">
                <a16:creationId xmlns:a16="http://schemas.microsoft.com/office/drawing/2014/main" id="{29FD2739-E3AE-436C-8765-0BC8F9ADCA14}"/>
              </a:ext>
            </a:extLst>
          </p:cNvPr>
          <p:cNvSpPr txBox="1"/>
          <p:nvPr/>
        </p:nvSpPr>
        <p:spPr>
          <a:xfrm rot="3242096">
            <a:off x="3620577" y="4743194"/>
            <a:ext cx="2106987" cy="369332"/>
          </a:xfrm>
          <a:prstGeom prst="rect">
            <a:avLst/>
          </a:prstGeom>
          <a:noFill/>
        </p:spPr>
        <p:txBody>
          <a:bodyPr wrap="none" rtlCol="0">
            <a:spAutoFit/>
          </a:bodyPr>
          <a:lstStyle/>
          <a:p>
            <a:r>
              <a:rPr lang="en-GB">
                <a:solidFill>
                  <a:schemeClr val="bg1"/>
                </a:solidFill>
              </a:rPr>
              <a:t>Getting Risk Support</a:t>
            </a:r>
          </a:p>
        </p:txBody>
      </p:sp>
      <p:sp>
        <p:nvSpPr>
          <p:cNvPr id="29" name="TextBox 28">
            <a:extLst>
              <a:ext uri="{FF2B5EF4-FFF2-40B4-BE49-F238E27FC236}">
                <a16:creationId xmlns:a16="http://schemas.microsoft.com/office/drawing/2014/main" id="{8EFAE07F-2404-415D-AEAE-0B2E98C50460}"/>
              </a:ext>
            </a:extLst>
          </p:cNvPr>
          <p:cNvSpPr txBox="1"/>
          <p:nvPr/>
        </p:nvSpPr>
        <p:spPr>
          <a:xfrm rot="18996237">
            <a:off x="9144235" y="1353350"/>
            <a:ext cx="2506968" cy="461665"/>
          </a:xfrm>
          <a:prstGeom prst="rect">
            <a:avLst/>
          </a:prstGeom>
          <a:noFill/>
        </p:spPr>
        <p:txBody>
          <a:bodyPr wrap="none" rtlCol="0">
            <a:spAutoFit/>
          </a:bodyPr>
          <a:lstStyle/>
          <a:p>
            <a:r>
              <a:rPr lang="en-GB" sz="2400">
                <a:solidFill>
                  <a:schemeClr val="bg1"/>
                </a:solidFill>
              </a:rPr>
              <a:t>Getting More Help</a:t>
            </a:r>
          </a:p>
        </p:txBody>
      </p:sp>
      <p:sp>
        <p:nvSpPr>
          <p:cNvPr id="6" name="TextBox 5">
            <a:extLst>
              <a:ext uri="{FF2B5EF4-FFF2-40B4-BE49-F238E27FC236}">
                <a16:creationId xmlns:a16="http://schemas.microsoft.com/office/drawing/2014/main" id="{4F85E6EA-CB28-68F1-0D2F-DE87F8AF405E}"/>
              </a:ext>
            </a:extLst>
          </p:cNvPr>
          <p:cNvSpPr txBox="1"/>
          <p:nvPr/>
        </p:nvSpPr>
        <p:spPr>
          <a:xfrm>
            <a:off x="645553" y="362107"/>
            <a:ext cx="8558464" cy="5355312"/>
          </a:xfrm>
          <a:prstGeom prst="rect">
            <a:avLst/>
          </a:prstGeom>
          <a:noFill/>
        </p:spPr>
        <p:txBody>
          <a:bodyPr wrap="square">
            <a:spAutoFit/>
          </a:bodyPr>
          <a:lstStyle/>
          <a:p>
            <a:r>
              <a:rPr lang="en-GB" b="1" dirty="0"/>
              <a:t>Getting More Help - Those who need more extensive and specialised goals-based help</a:t>
            </a:r>
          </a:p>
          <a:p>
            <a:endParaRPr lang="en-GB" dirty="0"/>
          </a:p>
          <a:p>
            <a:r>
              <a:rPr lang="en-GB" dirty="0"/>
              <a:t>Getting More Help is similar, to </a:t>
            </a:r>
            <a:r>
              <a:rPr lang="en-GB" dirty="0">
                <a:highlight>
                  <a:srgbClr val="FFFF00"/>
                </a:highlight>
              </a:rPr>
              <a:t>Getting Help but covers approximately only 1% of children and young people</a:t>
            </a:r>
            <a:r>
              <a:rPr lang="en-GB" dirty="0"/>
              <a:t>. It is a separate needs-based intensive support offer with individuals requiring more support with a collaborative approach if more than one service is involved in their care.</a:t>
            </a:r>
          </a:p>
          <a:p>
            <a:endParaRPr lang="en-GB" dirty="0"/>
          </a:p>
          <a:p>
            <a:r>
              <a:rPr lang="en-GB" dirty="0"/>
              <a:t>Children and young people requiring Getting More Help include</a:t>
            </a:r>
          </a:p>
          <a:p>
            <a:r>
              <a:rPr lang="en-GB" dirty="0"/>
              <a:t>• the child or young person is completely unable to participate age appropriately in daily activities in at least one context (e.g. school, home, with peers) </a:t>
            </a:r>
          </a:p>
          <a:p>
            <a:r>
              <a:rPr lang="en-GB" dirty="0"/>
              <a:t>• they may even be unable to function in all domains (e.g. staying at home or in bed all day without taking part in social activities) </a:t>
            </a:r>
          </a:p>
          <a:p>
            <a:r>
              <a:rPr lang="en-GB" dirty="0"/>
              <a:t>• they need constant supervision (due to their level of difficulties they are no longer managing self-care) and experience distress on a daily basis.</a:t>
            </a:r>
          </a:p>
          <a:p>
            <a:endParaRPr lang="en-GB" dirty="0"/>
          </a:p>
          <a:p>
            <a:r>
              <a:rPr lang="en-GB" dirty="0"/>
              <a:t>This grouping can include those children and young people that were unable to achieve the goals as part of the Getting Help support. It might also include children with a range of overlapping needs that mean they may require greater input, such as the coexistence of autistic spectrum disorder (ASD), major trauma or broken attachments.</a:t>
            </a:r>
          </a:p>
        </p:txBody>
      </p:sp>
    </p:spTree>
    <p:extLst>
      <p:ext uri="{BB962C8B-B14F-4D97-AF65-F5344CB8AC3E}">
        <p14:creationId xmlns:p14="http://schemas.microsoft.com/office/powerpoint/2010/main" val="2838426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6DDCED4C-F987-4D15-84D1-FD1FA6F1A3FD}"/>
              </a:ext>
            </a:extLst>
          </p:cNvPr>
          <p:cNvSpPr/>
          <p:nvPr/>
        </p:nvSpPr>
        <p:spPr>
          <a:xfrm>
            <a:off x="9058966" y="-2091134"/>
            <a:ext cx="5176812" cy="5112496"/>
          </a:xfrm>
          <a:custGeom>
            <a:avLst/>
            <a:gdLst>
              <a:gd name="connsiteX0" fmla="*/ 1827562 w 3655123"/>
              <a:gd name="connsiteY0" fmla="*/ 3655123 h 3655123"/>
              <a:gd name="connsiteX1" fmla="*/ 0 w 3655123"/>
              <a:gd name="connsiteY1" fmla="*/ 1827561 h 3655123"/>
              <a:gd name="connsiteX2" fmla="*/ 1827562 w 3655123"/>
              <a:gd name="connsiteY2" fmla="*/ 1827562 h 3655123"/>
              <a:gd name="connsiteX3" fmla="*/ 1827562 w 3655123"/>
              <a:gd name="connsiteY3" fmla="*/ 3655123 h 3655123"/>
            </a:gdLst>
            <a:ahLst/>
            <a:cxnLst>
              <a:cxn ang="0">
                <a:pos x="connsiteX0" y="connsiteY0"/>
              </a:cxn>
              <a:cxn ang="0">
                <a:pos x="connsiteX1" y="connsiteY1"/>
              </a:cxn>
              <a:cxn ang="0">
                <a:pos x="connsiteX2" y="connsiteY2"/>
              </a:cxn>
              <a:cxn ang="0">
                <a:pos x="connsiteX3" y="connsiteY3"/>
              </a:cxn>
            </a:cxnLst>
            <a:rect l="l" t="t" r="r" b="b"/>
            <a:pathLst>
              <a:path w="3655123" h="3655123">
                <a:moveTo>
                  <a:pt x="1827562" y="3655123"/>
                </a:moveTo>
                <a:cubicBezTo>
                  <a:pt x="818227" y="3655123"/>
                  <a:pt x="0" y="2836896"/>
                  <a:pt x="0" y="1827561"/>
                </a:cubicBezTo>
                <a:lnTo>
                  <a:pt x="1827562" y="1827562"/>
                </a:lnTo>
                <a:lnTo>
                  <a:pt x="1827562" y="3655123"/>
                </a:lnTo>
                <a:close/>
              </a:path>
            </a:pathLst>
          </a:custGeom>
          <a:solidFill>
            <a:schemeClr val="accent2"/>
          </a:solidFill>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spcFirstLastPara="0" vert="horz" wrap="square" lIns="420557" tIns="1951358" rIns="1994872" bIns="812178" numCol="1" spcCol="1270" anchor="ctr" anchorCtr="0">
            <a:noAutofit/>
          </a:bodyPr>
          <a:lstStyle/>
          <a:p>
            <a:pPr marL="0" lvl="0" indent="0" algn="ctr" defTabSz="1911350">
              <a:lnSpc>
                <a:spcPct val="90000"/>
              </a:lnSpc>
              <a:spcBef>
                <a:spcPct val="0"/>
              </a:spcBef>
              <a:spcAft>
                <a:spcPct val="35000"/>
              </a:spcAft>
              <a:buNone/>
            </a:pPr>
            <a:endParaRPr lang="en-GB" sz="4300" kern="1200"/>
          </a:p>
        </p:txBody>
      </p:sp>
      <p:sp>
        <p:nvSpPr>
          <p:cNvPr id="27" name="TextBox 26">
            <a:extLst>
              <a:ext uri="{FF2B5EF4-FFF2-40B4-BE49-F238E27FC236}">
                <a16:creationId xmlns:a16="http://schemas.microsoft.com/office/drawing/2014/main" id="{F1201CAB-1B2F-4E0A-9887-28FDBBA84A3A}"/>
              </a:ext>
            </a:extLst>
          </p:cNvPr>
          <p:cNvSpPr txBox="1"/>
          <p:nvPr/>
        </p:nvSpPr>
        <p:spPr>
          <a:xfrm>
            <a:off x="7835460" y="1399517"/>
            <a:ext cx="184731" cy="369332"/>
          </a:xfrm>
          <a:prstGeom prst="rect">
            <a:avLst/>
          </a:prstGeom>
          <a:noFill/>
        </p:spPr>
        <p:txBody>
          <a:bodyPr wrap="none" rtlCol="0">
            <a:spAutoFit/>
          </a:bodyPr>
          <a:lstStyle/>
          <a:p>
            <a:endParaRPr lang="en-GB"/>
          </a:p>
        </p:txBody>
      </p:sp>
      <p:sp>
        <p:nvSpPr>
          <p:cNvPr id="32" name="TextBox 31">
            <a:extLst>
              <a:ext uri="{FF2B5EF4-FFF2-40B4-BE49-F238E27FC236}">
                <a16:creationId xmlns:a16="http://schemas.microsoft.com/office/drawing/2014/main" id="{0EFA585D-2575-4BDF-9861-33FDDB1EA987}"/>
              </a:ext>
            </a:extLst>
          </p:cNvPr>
          <p:cNvSpPr txBox="1"/>
          <p:nvPr/>
        </p:nvSpPr>
        <p:spPr>
          <a:xfrm rot="2358302">
            <a:off x="6694688" y="3200173"/>
            <a:ext cx="6096000" cy="369332"/>
          </a:xfrm>
          <a:prstGeom prst="rect">
            <a:avLst/>
          </a:prstGeom>
          <a:noFill/>
        </p:spPr>
        <p:txBody>
          <a:bodyPr wrap="square">
            <a:spAutoFit/>
          </a:bodyPr>
          <a:lstStyle/>
          <a:p>
            <a:r>
              <a:rPr lang="en-GB">
                <a:solidFill>
                  <a:schemeClr val="bg1"/>
                </a:solidFill>
              </a:rPr>
              <a:t>Getting  Help</a:t>
            </a:r>
          </a:p>
        </p:txBody>
      </p:sp>
      <p:sp>
        <p:nvSpPr>
          <p:cNvPr id="34" name="TextBox 33">
            <a:extLst>
              <a:ext uri="{FF2B5EF4-FFF2-40B4-BE49-F238E27FC236}">
                <a16:creationId xmlns:a16="http://schemas.microsoft.com/office/drawing/2014/main" id="{7473C443-66A6-45BE-9BBF-99C8E55F70C9}"/>
              </a:ext>
            </a:extLst>
          </p:cNvPr>
          <p:cNvSpPr txBox="1"/>
          <p:nvPr/>
        </p:nvSpPr>
        <p:spPr>
          <a:xfrm rot="18434795">
            <a:off x="2898826" y="177441"/>
            <a:ext cx="6096000" cy="369332"/>
          </a:xfrm>
          <a:prstGeom prst="rect">
            <a:avLst/>
          </a:prstGeom>
          <a:noFill/>
        </p:spPr>
        <p:txBody>
          <a:bodyPr wrap="square">
            <a:spAutoFit/>
          </a:bodyPr>
          <a:lstStyle/>
          <a:p>
            <a:r>
              <a:rPr lang="en-GB">
                <a:solidFill>
                  <a:schemeClr val="bg1"/>
                </a:solidFill>
              </a:rPr>
              <a:t>Getting  Advice</a:t>
            </a:r>
          </a:p>
        </p:txBody>
      </p:sp>
      <p:sp>
        <p:nvSpPr>
          <p:cNvPr id="2" name="TextBox 1">
            <a:extLst>
              <a:ext uri="{FF2B5EF4-FFF2-40B4-BE49-F238E27FC236}">
                <a16:creationId xmlns:a16="http://schemas.microsoft.com/office/drawing/2014/main" id="{29FD2739-E3AE-436C-8765-0BC8F9ADCA14}"/>
              </a:ext>
            </a:extLst>
          </p:cNvPr>
          <p:cNvSpPr txBox="1"/>
          <p:nvPr/>
        </p:nvSpPr>
        <p:spPr>
          <a:xfrm rot="2636675">
            <a:off x="9177086" y="1353351"/>
            <a:ext cx="2741841" cy="461665"/>
          </a:xfrm>
          <a:prstGeom prst="rect">
            <a:avLst/>
          </a:prstGeom>
          <a:noFill/>
        </p:spPr>
        <p:txBody>
          <a:bodyPr wrap="none" rtlCol="0">
            <a:spAutoFit/>
          </a:bodyPr>
          <a:lstStyle/>
          <a:p>
            <a:r>
              <a:rPr lang="en-GB" sz="2400">
                <a:solidFill>
                  <a:schemeClr val="bg1"/>
                </a:solidFill>
              </a:rPr>
              <a:t>Getting Risk Support</a:t>
            </a:r>
          </a:p>
        </p:txBody>
      </p:sp>
      <p:sp>
        <p:nvSpPr>
          <p:cNvPr id="29" name="TextBox 28">
            <a:extLst>
              <a:ext uri="{FF2B5EF4-FFF2-40B4-BE49-F238E27FC236}">
                <a16:creationId xmlns:a16="http://schemas.microsoft.com/office/drawing/2014/main" id="{8EFAE07F-2404-415D-AEAE-0B2E98C50460}"/>
              </a:ext>
            </a:extLst>
          </p:cNvPr>
          <p:cNvSpPr txBox="1"/>
          <p:nvPr/>
        </p:nvSpPr>
        <p:spPr>
          <a:xfrm rot="18996237">
            <a:off x="6962401" y="4888835"/>
            <a:ext cx="1930850" cy="369332"/>
          </a:xfrm>
          <a:prstGeom prst="rect">
            <a:avLst/>
          </a:prstGeom>
          <a:noFill/>
        </p:spPr>
        <p:txBody>
          <a:bodyPr wrap="none" rtlCol="0">
            <a:spAutoFit/>
          </a:bodyPr>
          <a:lstStyle/>
          <a:p>
            <a:r>
              <a:rPr lang="en-GB">
                <a:solidFill>
                  <a:schemeClr val="bg1"/>
                </a:solidFill>
              </a:rPr>
              <a:t>Getting More Help</a:t>
            </a:r>
          </a:p>
        </p:txBody>
      </p:sp>
      <p:sp>
        <p:nvSpPr>
          <p:cNvPr id="6" name="TextBox 5">
            <a:extLst>
              <a:ext uri="{FF2B5EF4-FFF2-40B4-BE49-F238E27FC236}">
                <a16:creationId xmlns:a16="http://schemas.microsoft.com/office/drawing/2014/main" id="{EAC7F1A3-E7E5-4273-FBB5-C81138F996D0}"/>
              </a:ext>
            </a:extLst>
          </p:cNvPr>
          <p:cNvSpPr txBox="1"/>
          <p:nvPr/>
        </p:nvSpPr>
        <p:spPr>
          <a:xfrm>
            <a:off x="521070" y="568683"/>
            <a:ext cx="8537896" cy="5632311"/>
          </a:xfrm>
          <a:prstGeom prst="rect">
            <a:avLst/>
          </a:prstGeom>
          <a:noFill/>
        </p:spPr>
        <p:txBody>
          <a:bodyPr wrap="square">
            <a:spAutoFit/>
          </a:bodyPr>
          <a:lstStyle/>
          <a:p>
            <a:pPr algn="ctr"/>
            <a:r>
              <a:rPr lang="en-GB" b="1" dirty="0"/>
              <a:t>Getting Risk Support - Those who have not benefitted from or are unable to use help, but are of such a risk that they are still in contact with services</a:t>
            </a:r>
          </a:p>
          <a:p>
            <a:pPr algn="ctr"/>
            <a:endParaRPr lang="en-GB" b="1" dirty="0"/>
          </a:p>
          <a:p>
            <a:r>
              <a:rPr lang="en-GB" dirty="0">
                <a:highlight>
                  <a:srgbClr val="FFFF00"/>
                </a:highlight>
              </a:rPr>
              <a:t>The aim of Getting Risk Support is for all partners to be clear that what is being provided is managing risk ONLY.</a:t>
            </a:r>
          </a:p>
          <a:p>
            <a:endParaRPr lang="en-GB" dirty="0"/>
          </a:p>
          <a:p>
            <a:r>
              <a:rPr lang="en-GB" dirty="0"/>
              <a:t>It is important to note that children and young people may be in any category of the </a:t>
            </a:r>
            <a:r>
              <a:rPr lang="en-GB" dirty="0" err="1"/>
              <a:t>i</a:t>
            </a:r>
            <a:r>
              <a:rPr lang="en-GB" dirty="0"/>
              <a:t>-Thrive framework prior to needing risk management. However, in many cases they will be receiving advice, Getting Help or Getting More Help, but despite extensive input, there are concerns that they are making little progress and remain a risk to themselves or others. Children, young people and families account for 1% of children and young people in County Durham and will often have multi-agency support such as social services, Full Circle and youth justice.</a:t>
            </a:r>
          </a:p>
          <a:p>
            <a:endParaRPr lang="en-GB" dirty="0"/>
          </a:p>
          <a:p>
            <a:r>
              <a:rPr lang="en-GB" dirty="0"/>
              <a:t>This group includes children, young people, and families who can't benefit from evidence-based treatment right now but still pose a significant concern and risk. It might involve those who regularly experience crises but can't use the offered help, or situations where the assistance provided hasn't made a positive difference. This category may also cover individuals who engage in self-harm or have emerging personality disorders or ongoing issues that haven't responded to interventions.</a:t>
            </a:r>
          </a:p>
        </p:txBody>
      </p:sp>
    </p:spTree>
    <p:extLst>
      <p:ext uri="{BB962C8B-B14F-4D97-AF65-F5344CB8AC3E}">
        <p14:creationId xmlns:p14="http://schemas.microsoft.com/office/powerpoint/2010/main" val="548035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FB75-645E-7243-A8F8-691E638A71F4}"/>
              </a:ext>
            </a:extLst>
          </p:cNvPr>
          <p:cNvSpPr>
            <a:spLocks noGrp="1"/>
          </p:cNvSpPr>
          <p:nvPr>
            <p:ph type="title"/>
          </p:nvPr>
        </p:nvSpPr>
        <p:spPr>
          <a:xfrm>
            <a:off x="284710" y="327882"/>
            <a:ext cx="11438021" cy="1325563"/>
          </a:xfrm>
        </p:spPr>
        <p:txBody>
          <a:bodyPr>
            <a:normAutofit fontScale="90000"/>
          </a:bodyPr>
          <a:lstStyle/>
          <a:p>
            <a:pPr algn="ctr"/>
            <a:r>
              <a:rPr lang="en-US" b="1">
                <a:latin typeface="Segoe UI" panose="020B0502040204020203" pitchFamily="34" charset="0"/>
                <a:cs typeface="Segoe UI" panose="020B0502040204020203" pitchFamily="34" charset="0"/>
              </a:rPr>
              <a:t>Estimate of Prevalence </a:t>
            </a:r>
            <a:br>
              <a:rPr lang="en-US" b="1">
                <a:latin typeface="Segoe UI" panose="020B0502040204020203" pitchFamily="34" charset="0"/>
                <a:cs typeface="Segoe UI" panose="020B0502040204020203" pitchFamily="34" charset="0"/>
              </a:rPr>
            </a:br>
            <a:r>
              <a:rPr lang="en-US" sz="4400" b="1">
                <a:latin typeface="Segoe UI" panose="020B0502040204020203" pitchFamily="34" charset="0"/>
                <a:cs typeface="Segoe UI" panose="020B0502040204020203" pitchFamily="34" charset="0"/>
              </a:rPr>
              <a:t>(based on </a:t>
            </a:r>
            <a:r>
              <a:rPr lang="en-US" sz="4400" b="1" err="1">
                <a:latin typeface="Segoe UI" panose="020B0502040204020203" pitchFamily="34" charset="0"/>
                <a:cs typeface="Segoe UI" panose="020B0502040204020203" pitchFamily="34" charset="0"/>
              </a:rPr>
              <a:t>i</a:t>
            </a:r>
            <a:r>
              <a:rPr lang="en-US" sz="4400" b="1">
                <a:latin typeface="Segoe UI" panose="020B0502040204020203" pitchFamily="34" charset="0"/>
                <a:cs typeface="Segoe UI" panose="020B0502040204020203" pitchFamily="34" charset="0"/>
              </a:rPr>
              <a:t>-Thrive model and TEWV estimate)</a:t>
            </a:r>
            <a:endParaRPr lang="en-US" b="1">
              <a:latin typeface="Segoe UI" panose="020B0502040204020203" pitchFamily="34" charset="0"/>
              <a:cs typeface="Segoe UI" panose="020B0502040204020203" pitchFamily="34" charset="0"/>
            </a:endParaRPr>
          </a:p>
        </p:txBody>
      </p:sp>
      <p:pic>
        <p:nvPicPr>
          <p:cNvPr id="4" name="Picture 3">
            <a:extLst>
              <a:ext uri="{FF2B5EF4-FFF2-40B4-BE49-F238E27FC236}">
                <a16:creationId xmlns:a16="http://schemas.microsoft.com/office/drawing/2014/main" id="{68793080-E558-5B8D-94F9-45AECCEC58C7}"/>
              </a:ext>
            </a:extLst>
          </p:cNvPr>
          <p:cNvPicPr>
            <a:picLocks noChangeAspect="1"/>
          </p:cNvPicPr>
          <p:nvPr/>
        </p:nvPicPr>
        <p:blipFill>
          <a:blip r:embed="rId3"/>
          <a:stretch>
            <a:fillRect/>
          </a:stretch>
        </p:blipFill>
        <p:spPr>
          <a:xfrm>
            <a:off x="2693906" y="1613173"/>
            <a:ext cx="6619630" cy="4683329"/>
          </a:xfrm>
          <a:prstGeom prst="rect">
            <a:avLst/>
          </a:prstGeom>
        </p:spPr>
      </p:pic>
    </p:spTree>
    <p:extLst>
      <p:ext uri="{BB962C8B-B14F-4D97-AF65-F5344CB8AC3E}">
        <p14:creationId xmlns:p14="http://schemas.microsoft.com/office/powerpoint/2010/main" val="4254396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1B159E8-0B6F-F1D5-EC3C-72507F1A5417}"/>
              </a:ext>
            </a:extLst>
          </p:cNvPr>
          <p:cNvSpPr txBox="1"/>
          <p:nvPr/>
        </p:nvSpPr>
        <p:spPr>
          <a:xfrm>
            <a:off x="144379" y="5930207"/>
            <a:ext cx="8755980" cy="369332"/>
          </a:xfrm>
          <a:prstGeom prst="rect">
            <a:avLst/>
          </a:prstGeom>
          <a:noFill/>
        </p:spPr>
        <p:txBody>
          <a:bodyPr wrap="square">
            <a:spAutoFit/>
          </a:bodyPr>
          <a:lstStyle/>
          <a:p>
            <a:r>
              <a:rPr lang="en-GB" b="0" i="0" u="none" strike="noStrike">
                <a:solidFill>
                  <a:srgbClr val="FFFFFF"/>
                </a:solidFill>
                <a:effectLst/>
                <a:latin typeface="YouTube Noto"/>
                <a:hlinkClick r:id="rId4"/>
              </a:rPr>
              <a:t>https://youtu.be/ARAaiEoVpjQ</a:t>
            </a:r>
            <a:endParaRPr lang="en-GB"/>
          </a:p>
        </p:txBody>
      </p:sp>
      <p:pic>
        <p:nvPicPr>
          <p:cNvPr id="3" name="Online Media 2" title="THRIVE Framework for system change (Wolpert et al., 2019) Animation">
            <a:hlinkClick r:id="" action="ppaction://media"/>
            <a:extLst>
              <a:ext uri="{FF2B5EF4-FFF2-40B4-BE49-F238E27FC236}">
                <a16:creationId xmlns:a16="http://schemas.microsoft.com/office/drawing/2014/main" id="{9C22FB47-BC41-5DC1-7317-35C339A64A8D}"/>
              </a:ext>
            </a:extLst>
          </p:cNvPr>
          <p:cNvPicPr>
            <a:picLocks noRot="1" noChangeAspect="1"/>
          </p:cNvPicPr>
          <p:nvPr>
            <a:videoFile r:link="rId1"/>
          </p:nvPr>
        </p:nvPicPr>
        <p:blipFill>
          <a:blip r:embed="rId5"/>
          <a:stretch>
            <a:fillRect/>
          </a:stretch>
        </p:blipFill>
        <p:spPr>
          <a:xfrm>
            <a:off x="2797467" y="1333607"/>
            <a:ext cx="6597066" cy="3727343"/>
          </a:xfrm>
          <a:prstGeom prst="rect">
            <a:avLst/>
          </a:prstGeom>
        </p:spPr>
      </p:pic>
    </p:spTree>
    <p:extLst>
      <p:ext uri="{BB962C8B-B14F-4D97-AF65-F5344CB8AC3E}">
        <p14:creationId xmlns:p14="http://schemas.microsoft.com/office/powerpoint/2010/main" val="355438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6CC266EE-56AE-4617-B871-E063672116DF}"/>
              </a:ext>
            </a:extLst>
          </p:cNvPr>
          <p:cNvGrpSpPr>
            <a:grpSpLocks noChangeAspect="1"/>
          </p:cNvGrpSpPr>
          <p:nvPr/>
        </p:nvGrpSpPr>
        <p:grpSpPr>
          <a:xfrm>
            <a:off x="3672042" y="987033"/>
            <a:ext cx="5546436" cy="5298806"/>
            <a:chOff x="4106846" y="2111198"/>
            <a:chExt cx="3916099" cy="3788323"/>
          </a:xfrm>
        </p:grpSpPr>
        <p:sp>
          <p:nvSpPr>
            <p:cNvPr id="16" name="Freeform: Shape 15">
              <a:extLst>
                <a:ext uri="{FF2B5EF4-FFF2-40B4-BE49-F238E27FC236}">
                  <a16:creationId xmlns:a16="http://schemas.microsoft.com/office/drawing/2014/main" id="{06600A86-1589-428E-A64B-80A715F7AAFE}"/>
                </a:ext>
              </a:extLst>
            </p:cNvPr>
            <p:cNvSpPr/>
            <p:nvPr/>
          </p:nvSpPr>
          <p:spPr>
            <a:xfrm>
              <a:off x="4106846" y="2111198"/>
              <a:ext cx="3916099" cy="3745880"/>
            </a:xfrm>
            <a:custGeom>
              <a:avLst/>
              <a:gdLst>
                <a:gd name="connsiteX0" fmla="*/ 1958049 w 3916099"/>
                <a:gd name="connsiteY0" fmla="*/ 0 h 3745880"/>
                <a:gd name="connsiteX1" fmla="*/ 3916099 w 3916099"/>
                <a:gd name="connsiteY1" fmla="*/ 1872940 h 3745880"/>
                <a:gd name="connsiteX2" fmla="*/ 1958050 w 3916099"/>
                <a:gd name="connsiteY2" fmla="*/ 1872940 h 3745880"/>
                <a:gd name="connsiteX3" fmla="*/ 1958049 w 3916099"/>
                <a:gd name="connsiteY3" fmla="*/ 0 h 3745880"/>
              </a:gdLst>
              <a:ahLst/>
              <a:cxnLst>
                <a:cxn ang="0">
                  <a:pos x="connsiteX0" y="connsiteY0"/>
                </a:cxn>
                <a:cxn ang="0">
                  <a:pos x="connsiteX1" y="connsiteY1"/>
                </a:cxn>
                <a:cxn ang="0">
                  <a:pos x="connsiteX2" y="connsiteY2"/>
                </a:cxn>
                <a:cxn ang="0">
                  <a:pos x="connsiteX3" y="connsiteY3"/>
                </a:cxn>
              </a:cxnLst>
              <a:rect l="l" t="t" r="r" b="b"/>
              <a:pathLst>
                <a:path w="3916099" h="3745880">
                  <a:moveTo>
                    <a:pt x="1958049" y="0"/>
                  </a:moveTo>
                  <a:cubicBezTo>
                    <a:pt x="3039450" y="0"/>
                    <a:pt x="3916099" y="838544"/>
                    <a:pt x="3916099" y="1872940"/>
                  </a:cubicBezTo>
                  <a:lnTo>
                    <a:pt x="1958050" y="1872940"/>
                  </a:lnTo>
                  <a:cubicBezTo>
                    <a:pt x="1958050" y="1248627"/>
                    <a:pt x="1958049" y="624313"/>
                    <a:pt x="1958049" y="0"/>
                  </a:cubicBezTo>
                  <a:close/>
                </a:path>
              </a:pathLst>
            </a:custGeom>
            <a:solidFill>
              <a:schemeClr val="accent1">
                <a:lumMod val="75000"/>
              </a:schemeClr>
            </a:solidFill>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spcFirstLastPara="0" vert="horz" wrap="square" lIns="2137216" tIns="834799" rIns="450496" bIns="2002264" numCol="1" spcCol="1270" anchor="ctr" anchorCtr="0">
              <a:noAutofit/>
            </a:bodyPr>
            <a:lstStyle/>
            <a:p>
              <a:pPr marL="0" lvl="0" indent="0" algn="ctr" defTabSz="2044700">
                <a:lnSpc>
                  <a:spcPct val="90000"/>
                </a:lnSpc>
                <a:spcBef>
                  <a:spcPct val="0"/>
                </a:spcBef>
                <a:spcAft>
                  <a:spcPct val="35000"/>
                </a:spcAft>
                <a:buNone/>
              </a:pPr>
              <a:endParaRPr lang="en-GB" sz="4600" kern="1200"/>
            </a:p>
          </p:txBody>
        </p:sp>
        <p:sp>
          <p:nvSpPr>
            <p:cNvPr id="17" name="Freeform: Shape 16">
              <a:extLst>
                <a:ext uri="{FF2B5EF4-FFF2-40B4-BE49-F238E27FC236}">
                  <a16:creationId xmlns:a16="http://schemas.microsoft.com/office/drawing/2014/main" id="{301F3803-AD12-4ED9-A664-7589CAB1193F}"/>
                </a:ext>
              </a:extLst>
            </p:cNvPr>
            <p:cNvSpPr/>
            <p:nvPr/>
          </p:nvSpPr>
          <p:spPr>
            <a:xfrm>
              <a:off x="4365996" y="2244398"/>
              <a:ext cx="3655123" cy="3655123"/>
            </a:xfrm>
            <a:custGeom>
              <a:avLst/>
              <a:gdLst>
                <a:gd name="connsiteX0" fmla="*/ 3655123 w 3655123"/>
                <a:gd name="connsiteY0" fmla="*/ 1827562 h 3655123"/>
                <a:gd name="connsiteX1" fmla="*/ 1827561 w 3655123"/>
                <a:gd name="connsiteY1" fmla="*/ 3655124 h 3655123"/>
                <a:gd name="connsiteX2" fmla="*/ 1827562 w 3655123"/>
                <a:gd name="connsiteY2" fmla="*/ 1827562 h 3655123"/>
                <a:gd name="connsiteX3" fmla="*/ 3655123 w 3655123"/>
                <a:gd name="connsiteY3" fmla="*/ 1827562 h 3655123"/>
              </a:gdLst>
              <a:ahLst/>
              <a:cxnLst>
                <a:cxn ang="0">
                  <a:pos x="connsiteX0" y="connsiteY0"/>
                </a:cxn>
                <a:cxn ang="0">
                  <a:pos x="connsiteX1" y="connsiteY1"/>
                </a:cxn>
                <a:cxn ang="0">
                  <a:pos x="connsiteX2" y="connsiteY2"/>
                </a:cxn>
                <a:cxn ang="0">
                  <a:pos x="connsiteX3" y="connsiteY3"/>
                </a:cxn>
              </a:cxnLst>
              <a:rect l="l" t="t" r="r" b="b"/>
              <a:pathLst>
                <a:path w="3655123" h="3655123">
                  <a:moveTo>
                    <a:pt x="3655123" y="1827562"/>
                  </a:moveTo>
                  <a:cubicBezTo>
                    <a:pt x="3655123" y="2836897"/>
                    <a:pt x="2836896" y="3655124"/>
                    <a:pt x="1827561" y="3655124"/>
                  </a:cubicBezTo>
                  <a:cubicBezTo>
                    <a:pt x="1827561" y="3045937"/>
                    <a:pt x="1827562" y="2436749"/>
                    <a:pt x="1827562" y="1827562"/>
                  </a:cubicBezTo>
                  <a:lnTo>
                    <a:pt x="3655123" y="1827562"/>
                  </a:lnTo>
                  <a:close/>
                </a:path>
              </a:pathLst>
            </a:custGeom>
            <a:solidFill>
              <a:srgbClr val="AE78D6"/>
            </a:solidFill>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txBody>
            <a:bodyPr spcFirstLastPara="0" vert="horz" wrap="square" lIns="1994871" tIns="1951358" rIns="420558" bIns="812178" numCol="1" spcCol="1270" anchor="ctr" anchorCtr="0">
              <a:noAutofit/>
            </a:bodyPr>
            <a:lstStyle/>
            <a:p>
              <a:pPr marL="0" lvl="0" indent="0" algn="ctr" defTabSz="1911350">
                <a:lnSpc>
                  <a:spcPct val="90000"/>
                </a:lnSpc>
                <a:spcBef>
                  <a:spcPct val="0"/>
                </a:spcBef>
                <a:spcAft>
                  <a:spcPct val="35000"/>
                </a:spcAft>
                <a:buNone/>
              </a:pPr>
              <a:endParaRPr lang="en-GB" sz="4300" kern="1200"/>
            </a:p>
          </p:txBody>
        </p:sp>
        <p:sp>
          <p:nvSpPr>
            <p:cNvPr id="18" name="Freeform: Shape 17">
              <a:extLst>
                <a:ext uri="{FF2B5EF4-FFF2-40B4-BE49-F238E27FC236}">
                  <a16:creationId xmlns:a16="http://schemas.microsoft.com/office/drawing/2014/main" id="{6DDCED4C-F987-4D15-84D1-FD1FA6F1A3FD}"/>
                </a:ext>
              </a:extLst>
            </p:cNvPr>
            <p:cNvSpPr/>
            <p:nvPr/>
          </p:nvSpPr>
          <p:spPr>
            <a:xfrm>
              <a:off x="4145730" y="2239775"/>
              <a:ext cx="3655123" cy="3655123"/>
            </a:xfrm>
            <a:custGeom>
              <a:avLst/>
              <a:gdLst>
                <a:gd name="connsiteX0" fmla="*/ 1827562 w 3655123"/>
                <a:gd name="connsiteY0" fmla="*/ 3655123 h 3655123"/>
                <a:gd name="connsiteX1" fmla="*/ 0 w 3655123"/>
                <a:gd name="connsiteY1" fmla="*/ 1827561 h 3655123"/>
                <a:gd name="connsiteX2" fmla="*/ 1827562 w 3655123"/>
                <a:gd name="connsiteY2" fmla="*/ 1827562 h 3655123"/>
                <a:gd name="connsiteX3" fmla="*/ 1827562 w 3655123"/>
                <a:gd name="connsiteY3" fmla="*/ 3655123 h 3655123"/>
              </a:gdLst>
              <a:ahLst/>
              <a:cxnLst>
                <a:cxn ang="0">
                  <a:pos x="connsiteX0" y="connsiteY0"/>
                </a:cxn>
                <a:cxn ang="0">
                  <a:pos x="connsiteX1" y="connsiteY1"/>
                </a:cxn>
                <a:cxn ang="0">
                  <a:pos x="connsiteX2" y="connsiteY2"/>
                </a:cxn>
                <a:cxn ang="0">
                  <a:pos x="connsiteX3" y="connsiteY3"/>
                </a:cxn>
              </a:cxnLst>
              <a:rect l="l" t="t" r="r" b="b"/>
              <a:pathLst>
                <a:path w="3655123" h="3655123">
                  <a:moveTo>
                    <a:pt x="1827562" y="3655123"/>
                  </a:moveTo>
                  <a:cubicBezTo>
                    <a:pt x="818227" y="3655123"/>
                    <a:pt x="0" y="2836896"/>
                    <a:pt x="0" y="1827561"/>
                  </a:cubicBezTo>
                  <a:lnTo>
                    <a:pt x="1827562" y="1827562"/>
                  </a:lnTo>
                  <a:lnTo>
                    <a:pt x="1827562" y="3655123"/>
                  </a:lnTo>
                  <a:close/>
                </a:path>
              </a:pathLst>
            </a:custGeom>
            <a:solidFill>
              <a:schemeClr val="accent2"/>
            </a:solidFill>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spcFirstLastPara="0" vert="horz" wrap="square" lIns="420557" tIns="1951358" rIns="1994872" bIns="812178" numCol="1" spcCol="1270" anchor="ctr" anchorCtr="0">
              <a:noAutofit/>
            </a:bodyPr>
            <a:lstStyle/>
            <a:p>
              <a:pPr marL="0" lvl="0" indent="0" algn="ctr" defTabSz="1911350">
                <a:lnSpc>
                  <a:spcPct val="90000"/>
                </a:lnSpc>
                <a:spcBef>
                  <a:spcPct val="0"/>
                </a:spcBef>
                <a:spcAft>
                  <a:spcPct val="35000"/>
                </a:spcAft>
                <a:buNone/>
              </a:pPr>
              <a:endParaRPr lang="en-GB" sz="4300" kern="1200"/>
            </a:p>
          </p:txBody>
        </p:sp>
        <p:sp>
          <p:nvSpPr>
            <p:cNvPr id="19" name="Freeform: Shape 18">
              <a:extLst>
                <a:ext uri="{FF2B5EF4-FFF2-40B4-BE49-F238E27FC236}">
                  <a16:creationId xmlns:a16="http://schemas.microsoft.com/office/drawing/2014/main" id="{04194B72-3F52-43A5-9DC8-DFFEBCC489D3}"/>
                </a:ext>
              </a:extLst>
            </p:cNvPr>
            <p:cNvSpPr/>
            <p:nvPr/>
          </p:nvSpPr>
          <p:spPr>
            <a:xfrm>
              <a:off x="4145730" y="2117067"/>
              <a:ext cx="3655123" cy="3655123"/>
            </a:xfrm>
            <a:custGeom>
              <a:avLst/>
              <a:gdLst>
                <a:gd name="connsiteX0" fmla="*/ 0 w 3655123"/>
                <a:gd name="connsiteY0" fmla="*/ 1827562 h 3655123"/>
                <a:gd name="connsiteX1" fmla="*/ 1827562 w 3655123"/>
                <a:gd name="connsiteY1" fmla="*/ 0 h 3655123"/>
                <a:gd name="connsiteX2" fmla="*/ 1827562 w 3655123"/>
                <a:gd name="connsiteY2" fmla="*/ 1827562 h 3655123"/>
                <a:gd name="connsiteX3" fmla="*/ 0 w 3655123"/>
                <a:gd name="connsiteY3" fmla="*/ 1827562 h 3655123"/>
              </a:gdLst>
              <a:ahLst/>
              <a:cxnLst>
                <a:cxn ang="0">
                  <a:pos x="connsiteX0" y="connsiteY0"/>
                </a:cxn>
                <a:cxn ang="0">
                  <a:pos x="connsiteX1" y="connsiteY1"/>
                </a:cxn>
                <a:cxn ang="0">
                  <a:pos x="connsiteX2" y="connsiteY2"/>
                </a:cxn>
                <a:cxn ang="0">
                  <a:pos x="connsiteX3" y="connsiteY3"/>
                </a:cxn>
              </a:cxnLst>
              <a:rect l="l" t="t" r="r" b="b"/>
              <a:pathLst>
                <a:path w="3655123" h="3655123">
                  <a:moveTo>
                    <a:pt x="0" y="1827562"/>
                  </a:moveTo>
                  <a:cubicBezTo>
                    <a:pt x="0" y="818227"/>
                    <a:pt x="818227" y="0"/>
                    <a:pt x="1827562" y="0"/>
                  </a:cubicBezTo>
                  <a:lnTo>
                    <a:pt x="1827562" y="1827562"/>
                  </a:lnTo>
                  <a:lnTo>
                    <a:pt x="0" y="1827562"/>
                  </a:lnTo>
                  <a:close/>
                </a:path>
              </a:pathLst>
            </a:custGeom>
            <a:solidFill>
              <a:schemeClr val="accent6"/>
            </a:solidFill>
          </p:spPr>
          <p:style>
            <a:lnRef idx="0">
              <a:schemeClr val="lt1">
                <a:hueOff val="0"/>
                <a:satOff val="0"/>
                <a:lumOff val="0"/>
                <a:alphaOff val="0"/>
              </a:schemeClr>
            </a:lnRef>
            <a:fillRef idx="3">
              <a:schemeClr val="accent5">
                <a:hueOff val="0"/>
                <a:satOff val="0"/>
                <a:lumOff val="0"/>
                <a:alphaOff val="0"/>
              </a:schemeClr>
            </a:fillRef>
            <a:effectRef idx="3">
              <a:schemeClr val="accent5">
                <a:hueOff val="0"/>
                <a:satOff val="0"/>
                <a:lumOff val="0"/>
                <a:alphaOff val="0"/>
              </a:schemeClr>
            </a:effectRef>
            <a:fontRef idx="minor">
              <a:schemeClr val="lt1"/>
            </a:fontRef>
          </p:style>
          <p:txBody>
            <a:bodyPr spcFirstLastPara="0" vert="horz" wrap="square" lIns="420557" tIns="812178" rIns="1994872" bIns="1951358" numCol="1" spcCol="1270" anchor="ctr" anchorCtr="0">
              <a:noAutofit/>
            </a:bodyPr>
            <a:lstStyle/>
            <a:p>
              <a:pPr marL="0" lvl="0" indent="0" algn="ctr" defTabSz="1911350">
                <a:lnSpc>
                  <a:spcPct val="90000"/>
                </a:lnSpc>
                <a:spcBef>
                  <a:spcPct val="0"/>
                </a:spcBef>
                <a:spcAft>
                  <a:spcPct val="35000"/>
                </a:spcAft>
                <a:buNone/>
              </a:pPr>
              <a:endParaRPr lang="en-GB" sz="4300" kern="1200"/>
            </a:p>
          </p:txBody>
        </p:sp>
      </p:grpSp>
      <p:sp>
        <p:nvSpPr>
          <p:cNvPr id="25" name="Flowchart: Connector 24">
            <a:extLst>
              <a:ext uri="{FF2B5EF4-FFF2-40B4-BE49-F238E27FC236}">
                <a16:creationId xmlns:a16="http://schemas.microsoft.com/office/drawing/2014/main" id="{AE7B7F15-BFD8-4E5F-A4D4-83E5EE9CC761}"/>
              </a:ext>
            </a:extLst>
          </p:cNvPr>
          <p:cNvSpPr>
            <a:spLocks noChangeAspect="1"/>
          </p:cNvSpPr>
          <p:nvPr/>
        </p:nvSpPr>
        <p:spPr>
          <a:xfrm>
            <a:off x="4450958" y="1541028"/>
            <a:ext cx="4055307" cy="4055307"/>
          </a:xfrm>
          <a:prstGeom prst="flowChartConnector">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 Box 19">
            <a:extLst>
              <a:ext uri="{FF2B5EF4-FFF2-40B4-BE49-F238E27FC236}">
                <a16:creationId xmlns:a16="http://schemas.microsoft.com/office/drawing/2014/main" id="{932649EE-BFD7-43BC-A4E4-880EED5E8636}"/>
              </a:ext>
            </a:extLst>
          </p:cNvPr>
          <p:cNvSpPr txBox="1">
            <a:spLocks noChangeArrowheads="1"/>
          </p:cNvSpPr>
          <p:nvPr/>
        </p:nvSpPr>
        <p:spPr bwMode="auto">
          <a:xfrm>
            <a:off x="5125949" y="1700615"/>
            <a:ext cx="2998639" cy="12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a:spcBef>
                <a:spcPct val="20000"/>
              </a:spcBef>
              <a:buClr>
                <a:srgbClr val="000066"/>
              </a:buClr>
              <a:buChar char="•"/>
              <a:defRPr sz="3200">
                <a:solidFill>
                  <a:srgbClr val="000066"/>
                </a:solidFill>
                <a:latin typeface="Arial" panose="020B0604020202020204" pitchFamily="34" charset="0"/>
                <a:ea typeface="MS PGothic" panose="020B0600070205080204" pitchFamily="34" charset="-128"/>
              </a:defRPr>
            </a:lvl1pPr>
            <a:lvl2pPr marL="742950" indent="-285750">
              <a:spcBef>
                <a:spcPct val="20000"/>
              </a:spcBef>
              <a:buClr>
                <a:srgbClr val="000066"/>
              </a:buClr>
              <a:buChar char="•"/>
              <a:defRPr sz="2800">
                <a:solidFill>
                  <a:srgbClr val="000066"/>
                </a:solidFill>
                <a:latin typeface="Arial" panose="020B0604020202020204" pitchFamily="34" charset="0"/>
                <a:ea typeface="MS PGothic" panose="020B0600070205080204" pitchFamily="34" charset="-128"/>
              </a:defRPr>
            </a:lvl2pPr>
            <a:lvl3pPr marL="1143000" indent="-228600">
              <a:spcBef>
                <a:spcPct val="20000"/>
              </a:spcBef>
              <a:buClr>
                <a:srgbClr val="000066"/>
              </a:buClr>
              <a:buChar char="•"/>
              <a:defRPr sz="2400">
                <a:solidFill>
                  <a:srgbClr val="000066"/>
                </a:solidFill>
                <a:latin typeface="Arial" panose="020B0604020202020204" pitchFamily="34" charset="0"/>
                <a:ea typeface="MS PGothic" panose="020B0600070205080204" pitchFamily="34" charset="-128"/>
              </a:defRPr>
            </a:lvl3pPr>
            <a:lvl4pPr marL="1600200" indent="-228600">
              <a:spcBef>
                <a:spcPct val="20000"/>
              </a:spcBef>
              <a:buClr>
                <a:srgbClr val="000066"/>
              </a:buClr>
              <a:buChar char="•"/>
              <a:defRPr sz="2000">
                <a:solidFill>
                  <a:srgbClr val="000066"/>
                </a:solidFill>
                <a:latin typeface="Arial" panose="020B0604020202020204" pitchFamily="34" charset="0"/>
                <a:ea typeface="MS PGothic" panose="020B0600070205080204" pitchFamily="34" charset="-128"/>
              </a:defRPr>
            </a:lvl4pPr>
            <a:lvl5pPr marL="2057400" indent="-228600">
              <a:spcBef>
                <a:spcPct val="20000"/>
              </a:spcBef>
              <a:buClr>
                <a:srgbClr val="000066"/>
              </a:buClr>
              <a:buChar char="•"/>
              <a:defRPr sz="2000">
                <a:solidFill>
                  <a:srgbClr val="000066"/>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000066"/>
              </a:buClr>
              <a:buChar char="•"/>
              <a:defRPr sz="2000">
                <a:solidFill>
                  <a:srgbClr val="000066"/>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000066"/>
              </a:buClr>
              <a:buChar char="•"/>
              <a:defRPr sz="2000">
                <a:solidFill>
                  <a:srgbClr val="000066"/>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000066"/>
              </a:buClr>
              <a:buChar char="•"/>
              <a:defRPr sz="2000">
                <a:solidFill>
                  <a:srgbClr val="000066"/>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000066"/>
              </a:buClr>
              <a:buChar char="•"/>
              <a:defRPr sz="2000">
                <a:solidFill>
                  <a:srgbClr val="000066"/>
                </a:solidFill>
                <a:latin typeface="Arial" panose="020B0604020202020204" pitchFamily="34" charset="0"/>
                <a:ea typeface="MS PGothic" panose="020B0600070205080204" pitchFamily="34" charset="-128"/>
              </a:defRPr>
            </a:lvl9pPr>
          </a:lstStyle>
          <a:p>
            <a:pPr>
              <a:lnSpc>
                <a:spcPct val="107000"/>
              </a:lnSpc>
              <a:spcBef>
                <a:spcPct val="0"/>
              </a:spcBef>
              <a:spcAft>
                <a:spcPts val="800"/>
              </a:spcAft>
              <a:buClrTx/>
              <a:buFontTx/>
              <a:buNone/>
            </a:pPr>
            <a:r>
              <a:rPr lang="en-GB" altLang="en-US" sz="1800" b="1">
                <a:solidFill>
                  <a:srgbClr val="026BAF"/>
                </a:solidFill>
                <a:latin typeface="Calibri" panose="020F0502020204030204" pitchFamily="34" charset="0"/>
                <a:ea typeface="Calibri" panose="020F0502020204030204" pitchFamily="34" charset="0"/>
                <a:cs typeface="Times New Roman" panose="02020603050405020304" pitchFamily="18" charset="0"/>
              </a:rPr>
              <a:t>           </a:t>
            </a:r>
            <a:r>
              <a:rPr lang="en-GB" altLang="en-US" sz="1300" b="1">
                <a:solidFill>
                  <a:srgbClr val="026BAF"/>
                </a:solidFill>
                <a:latin typeface="Calibri" panose="020F0502020204030204" pitchFamily="34" charset="0"/>
                <a:ea typeface="Calibri" panose="020F0502020204030204" pitchFamily="34" charset="0"/>
                <a:cs typeface="Times New Roman" panose="02020603050405020304" pitchFamily="18" charset="0"/>
              </a:rPr>
              <a:t>Thriving</a:t>
            </a:r>
            <a:endParaRPr lang="en-GB" altLang="en-US" sz="130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indent="-171450">
              <a:spcBef>
                <a:spcPct val="0"/>
              </a:spcBef>
              <a:buClrTx/>
            </a:pPr>
            <a:r>
              <a:rPr lang="en-GB" altLang="en-US" sz="1050">
                <a:solidFill>
                  <a:schemeClr val="tx1"/>
                </a:solidFill>
                <a:latin typeface="+mj-lt"/>
                <a:ea typeface="Calibri" panose="020F0502020204030204" pitchFamily="34" charset="0"/>
                <a:cs typeface="Calibri" panose="020F0502020204030204" pitchFamily="34" charset="0"/>
              </a:rPr>
              <a:t>Voluntary and Community Groups</a:t>
            </a:r>
            <a:endParaRPr lang="en-GB" altLang="en-US" sz="1050" i="1">
              <a:solidFill>
                <a:schemeClr val="tx1"/>
              </a:solidFill>
              <a:latin typeface="+mj-lt"/>
              <a:ea typeface="Calibri" panose="020F0502020204030204" pitchFamily="34" charset="0"/>
              <a:cs typeface="Calibri" panose="020F0502020204030204" pitchFamily="34" charset="0"/>
            </a:endParaRPr>
          </a:p>
          <a:p>
            <a:pPr indent="-171450">
              <a:spcBef>
                <a:spcPct val="0"/>
              </a:spcBef>
              <a:buClrTx/>
            </a:pPr>
            <a:r>
              <a:rPr lang="en-GB" sz="1050">
                <a:solidFill>
                  <a:schemeClr val="tx1"/>
                </a:solidFill>
                <a:latin typeface="+mj-lt"/>
                <a:cs typeface="Calibri" panose="020F0502020204030204" pitchFamily="34" charset="0"/>
              </a:rPr>
              <a:t>AAP Funded Projects</a:t>
            </a:r>
            <a:endParaRPr lang="en-GB" altLang="en-US" sz="1050" i="1">
              <a:solidFill>
                <a:schemeClr val="tx1"/>
              </a:solidFill>
              <a:latin typeface="+mj-lt"/>
              <a:ea typeface="Calibri" panose="020F0502020204030204" pitchFamily="34" charset="0"/>
              <a:cs typeface="Calibri" panose="020F0502020204030204" pitchFamily="34" charset="0"/>
            </a:endParaRPr>
          </a:p>
          <a:p>
            <a:pPr indent="-171450">
              <a:spcBef>
                <a:spcPct val="0"/>
              </a:spcBef>
              <a:buClrTx/>
            </a:pPr>
            <a:r>
              <a:rPr lang="en-GB" altLang="en-US" sz="1050">
                <a:solidFill>
                  <a:schemeClr val="tx1"/>
                </a:solidFill>
                <a:latin typeface="+mj-lt"/>
                <a:ea typeface="Calibri" panose="020F0502020204030204" pitchFamily="34" charset="0"/>
                <a:cs typeface="Calibri" panose="020F0502020204030204" pitchFamily="34" charset="0"/>
              </a:rPr>
              <a:t>Youth Groups and After School Clubs</a:t>
            </a:r>
          </a:p>
          <a:p>
            <a:pPr indent="-171450">
              <a:spcBef>
                <a:spcPct val="0"/>
              </a:spcBef>
              <a:buClrTx/>
            </a:pPr>
            <a:r>
              <a:rPr lang="en-GB" altLang="en-US" sz="1050">
                <a:solidFill>
                  <a:schemeClr val="tx1"/>
                </a:solidFill>
                <a:latin typeface="+mj-lt"/>
                <a:ea typeface="Calibri" panose="020F0502020204030204" pitchFamily="34" charset="0"/>
                <a:cs typeface="Calibri" panose="020F0502020204030204" pitchFamily="34" charset="0"/>
              </a:rPr>
              <a:t>Social Media</a:t>
            </a:r>
          </a:p>
          <a:p>
            <a:pPr indent="-171450">
              <a:spcBef>
                <a:spcPct val="0"/>
              </a:spcBef>
              <a:buClrTx/>
            </a:pPr>
            <a:r>
              <a:rPr lang="en-GB" altLang="en-US" sz="1050">
                <a:solidFill>
                  <a:schemeClr val="tx1"/>
                </a:solidFill>
                <a:latin typeface="+mj-lt"/>
                <a:ea typeface="Calibri" panose="020F0502020204030204" pitchFamily="34" charset="0"/>
                <a:cs typeface="Calibri" panose="020F0502020204030204" pitchFamily="34" charset="0"/>
              </a:rPr>
              <a:t>Five Ways to Wellbeing Campaigns</a:t>
            </a:r>
          </a:p>
          <a:p>
            <a:pPr indent="-171450">
              <a:spcBef>
                <a:spcPct val="0"/>
              </a:spcBef>
              <a:buClrTx/>
            </a:pPr>
            <a:r>
              <a:rPr lang="en-GB" altLang="en-US" sz="1050">
                <a:solidFill>
                  <a:schemeClr val="tx1"/>
                </a:solidFill>
                <a:latin typeface="+mj-lt"/>
                <a:ea typeface="Calibri" panose="020F0502020204030204" pitchFamily="34" charset="0"/>
                <a:cs typeface="Calibri" panose="020F0502020204030204" pitchFamily="34" charset="0"/>
              </a:rPr>
              <a:t>Nurturing Our Wellbeing – Primary Schools</a:t>
            </a:r>
          </a:p>
          <a:p>
            <a:pPr indent="-171450">
              <a:spcBef>
                <a:spcPct val="0"/>
              </a:spcBef>
              <a:buClrTx/>
            </a:pPr>
            <a:r>
              <a:rPr lang="en-GB" altLang="en-US" sz="1050">
                <a:solidFill>
                  <a:schemeClr val="tx1"/>
                </a:solidFill>
                <a:latin typeface="+mj-lt"/>
                <a:ea typeface="Calibri" panose="020F0502020204030204" pitchFamily="34" charset="0"/>
                <a:cs typeface="Calibri" panose="020F0502020204030204" pitchFamily="34" charset="0"/>
              </a:rPr>
              <a:t>Youth Aware Mental Health – Secondary Schools</a:t>
            </a:r>
          </a:p>
          <a:p>
            <a:pPr indent="-171450">
              <a:spcBef>
                <a:spcPct val="0"/>
              </a:spcBef>
              <a:buClrTx/>
            </a:pPr>
            <a:r>
              <a:rPr lang="en-GB" altLang="en-US" sz="1050">
                <a:solidFill>
                  <a:schemeClr val="tx1"/>
                </a:solidFill>
                <a:latin typeface="+mj-lt"/>
                <a:ea typeface="Calibri" panose="020F0502020204030204" pitchFamily="34" charset="0"/>
                <a:cs typeface="Calibri" panose="020F0502020204030204" pitchFamily="34" charset="0"/>
              </a:rPr>
              <a:t>Health and Wellbeing Framework</a:t>
            </a:r>
          </a:p>
          <a:p>
            <a:pPr indent="-171450">
              <a:spcBef>
                <a:spcPct val="0"/>
              </a:spcBef>
              <a:buClrTx/>
            </a:pPr>
            <a:r>
              <a:rPr lang="en-GB" altLang="en-US" sz="1050">
                <a:solidFill>
                  <a:schemeClr val="tx1"/>
                </a:solidFill>
                <a:latin typeface="+mj-lt"/>
                <a:ea typeface="Calibri" panose="020F0502020204030204" pitchFamily="34" charset="0"/>
                <a:cs typeface="Calibri" panose="020F0502020204030204" pitchFamily="34" charset="0"/>
              </a:rPr>
              <a:t>RSHE Curriculum</a:t>
            </a:r>
          </a:p>
          <a:p>
            <a:pPr indent="-171450">
              <a:spcBef>
                <a:spcPct val="0"/>
              </a:spcBef>
              <a:buClrTx/>
            </a:pPr>
            <a:r>
              <a:rPr lang="en-GB" altLang="en-US" sz="1050">
                <a:solidFill>
                  <a:schemeClr val="tx1"/>
                </a:solidFill>
                <a:latin typeface="+mj-lt"/>
                <a:ea typeface="Calibri" panose="020F0502020204030204" pitchFamily="34" charset="0"/>
                <a:cs typeface="Calibri" panose="020F0502020204030204" pitchFamily="34" charset="0"/>
              </a:rPr>
              <a:t>Peer Mentors</a:t>
            </a:r>
          </a:p>
          <a:p>
            <a:pPr indent="-171450">
              <a:spcBef>
                <a:spcPct val="0"/>
              </a:spcBef>
              <a:buClrTx/>
            </a:pPr>
            <a:r>
              <a:rPr lang="en-GB" altLang="en-US" sz="1050">
                <a:solidFill>
                  <a:schemeClr val="tx1"/>
                </a:solidFill>
                <a:latin typeface="+mj-lt"/>
                <a:ea typeface="Calibri" panose="020F0502020204030204" pitchFamily="34" charset="0"/>
                <a:cs typeface="Calibri" panose="020F0502020204030204" pitchFamily="34" charset="0"/>
              </a:rPr>
              <a:t>Family Hubs</a:t>
            </a:r>
          </a:p>
          <a:p>
            <a:pPr indent="-171450">
              <a:spcBef>
                <a:spcPct val="0"/>
              </a:spcBef>
              <a:buClrTx/>
            </a:pPr>
            <a:r>
              <a:rPr lang="en-GB" altLang="en-US" sz="1050">
                <a:solidFill>
                  <a:schemeClr val="tx1"/>
                </a:solidFill>
                <a:latin typeface="+mj-lt"/>
                <a:ea typeface="Calibri" panose="020F0502020204030204" pitchFamily="34" charset="0"/>
                <a:cs typeface="Calibri" panose="020F0502020204030204" pitchFamily="34" charset="0"/>
              </a:rPr>
              <a:t>Family Health Service (HDFT)</a:t>
            </a:r>
          </a:p>
          <a:p>
            <a:pPr indent="-171450">
              <a:spcBef>
                <a:spcPct val="0"/>
              </a:spcBef>
              <a:buClrTx/>
            </a:pPr>
            <a:r>
              <a:rPr lang="en-GB" altLang="en-US" sz="1050">
                <a:solidFill>
                  <a:schemeClr val="tx1"/>
                </a:solidFill>
                <a:latin typeface="+mj-lt"/>
                <a:ea typeface="Calibri" panose="020F0502020204030204" pitchFamily="34" charset="0"/>
                <a:cs typeface="Calibri" panose="020F0502020204030204" pitchFamily="34" charset="0"/>
              </a:rPr>
              <a:t>Education Staff including Senior Mental Health Leads and  Youth Mental Health First Aider</a:t>
            </a:r>
          </a:p>
          <a:p>
            <a:pPr indent="-171450">
              <a:spcBef>
                <a:spcPct val="0"/>
              </a:spcBef>
              <a:buClrTx/>
            </a:pPr>
            <a:r>
              <a:rPr lang="en-GB" altLang="en-US" sz="1050">
                <a:solidFill>
                  <a:schemeClr val="tx1"/>
                </a:solidFill>
                <a:latin typeface="+mj-lt"/>
                <a:ea typeface="Calibri" panose="020F0502020204030204" pitchFamily="34" charset="0"/>
                <a:cs typeface="Times New Roman" panose="02020603050405020304" pitchFamily="18" charset="0"/>
              </a:rPr>
              <a:t>Durham County Council teams including Emotional Wellbeing and Effective Learning Team/</a:t>
            </a:r>
            <a:r>
              <a:rPr lang="en-GB" altLang="en-US" sz="1200">
                <a:solidFill>
                  <a:schemeClr val="tx1"/>
                </a:solidFill>
                <a:latin typeface="+mj-lt"/>
                <a:ea typeface="Calibri" panose="020F0502020204030204" pitchFamily="34" charset="0"/>
                <a:cs typeface="Times New Roman" panose="02020603050405020304" pitchFamily="18" charset="0"/>
              </a:rPr>
              <a:t> SEND and Inclusion Team</a:t>
            </a:r>
          </a:p>
          <a:p>
            <a:pPr indent="-171450" algn="ctr">
              <a:spcBef>
                <a:spcPct val="0"/>
              </a:spcBef>
              <a:buClrTx/>
            </a:pPr>
            <a:endParaRPr lang="en-GB" altLang="en-US" sz="1200" b="1">
              <a:solidFill>
                <a:srgbClr val="026BAF"/>
              </a:solidFill>
              <a:latin typeface="Calibri" panose="020F0502020204030204" pitchFamily="34" charset="0"/>
              <a:ea typeface="Calibri" panose="020F0502020204030204" pitchFamily="34" charset="0"/>
              <a:cs typeface="Times New Roman" panose="02020603050405020304" pitchFamily="18" charset="0"/>
            </a:endParaRPr>
          </a:p>
          <a:p>
            <a:pPr algn="ctr">
              <a:spcBef>
                <a:spcPct val="0"/>
              </a:spcBef>
              <a:buClrTx/>
              <a:buNone/>
            </a:pPr>
            <a:endParaRPr lang="en-GB" altLang="en-US" sz="1200" b="1">
              <a:solidFill>
                <a:srgbClr val="026BAF"/>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7" name="TextBox 26">
            <a:extLst>
              <a:ext uri="{FF2B5EF4-FFF2-40B4-BE49-F238E27FC236}">
                <a16:creationId xmlns:a16="http://schemas.microsoft.com/office/drawing/2014/main" id="{F1201CAB-1B2F-4E0A-9887-28FDBBA84A3A}"/>
              </a:ext>
            </a:extLst>
          </p:cNvPr>
          <p:cNvSpPr txBox="1"/>
          <p:nvPr/>
        </p:nvSpPr>
        <p:spPr>
          <a:xfrm>
            <a:off x="7835460" y="1399517"/>
            <a:ext cx="184731" cy="369332"/>
          </a:xfrm>
          <a:prstGeom prst="rect">
            <a:avLst/>
          </a:prstGeom>
          <a:noFill/>
        </p:spPr>
        <p:txBody>
          <a:bodyPr wrap="none" rtlCol="0">
            <a:spAutoFit/>
          </a:bodyPr>
          <a:lstStyle/>
          <a:p>
            <a:endParaRPr lang="en-GB"/>
          </a:p>
        </p:txBody>
      </p:sp>
      <p:sp>
        <p:nvSpPr>
          <p:cNvPr id="32" name="TextBox 31">
            <a:extLst>
              <a:ext uri="{FF2B5EF4-FFF2-40B4-BE49-F238E27FC236}">
                <a16:creationId xmlns:a16="http://schemas.microsoft.com/office/drawing/2014/main" id="{0EFA585D-2575-4BDF-9861-33FDDB1EA987}"/>
              </a:ext>
            </a:extLst>
          </p:cNvPr>
          <p:cNvSpPr txBox="1"/>
          <p:nvPr/>
        </p:nvSpPr>
        <p:spPr>
          <a:xfrm rot="2358302">
            <a:off x="6694688" y="3200173"/>
            <a:ext cx="6096000" cy="369332"/>
          </a:xfrm>
          <a:prstGeom prst="rect">
            <a:avLst/>
          </a:prstGeom>
          <a:noFill/>
        </p:spPr>
        <p:txBody>
          <a:bodyPr wrap="square">
            <a:spAutoFit/>
          </a:bodyPr>
          <a:lstStyle/>
          <a:p>
            <a:r>
              <a:rPr lang="en-GB">
                <a:solidFill>
                  <a:schemeClr val="bg1"/>
                </a:solidFill>
              </a:rPr>
              <a:t>Getting  Help</a:t>
            </a:r>
          </a:p>
        </p:txBody>
      </p:sp>
      <p:sp>
        <p:nvSpPr>
          <p:cNvPr id="34" name="TextBox 33">
            <a:extLst>
              <a:ext uri="{FF2B5EF4-FFF2-40B4-BE49-F238E27FC236}">
                <a16:creationId xmlns:a16="http://schemas.microsoft.com/office/drawing/2014/main" id="{7473C443-66A6-45BE-9BBF-99C8E55F70C9}"/>
              </a:ext>
            </a:extLst>
          </p:cNvPr>
          <p:cNvSpPr txBox="1"/>
          <p:nvPr/>
        </p:nvSpPr>
        <p:spPr>
          <a:xfrm rot="18434795">
            <a:off x="2898826" y="177441"/>
            <a:ext cx="6096000" cy="369332"/>
          </a:xfrm>
          <a:prstGeom prst="rect">
            <a:avLst/>
          </a:prstGeom>
          <a:noFill/>
        </p:spPr>
        <p:txBody>
          <a:bodyPr wrap="square">
            <a:spAutoFit/>
          </a:bodyPr>
          <a:lstStyle/>
          <a:p>
            <a:r>
              <a:rPr lang="en-GB">
                <a:solidFill>
                  <a:schemeClr val="bg1"/>
                </a:solidFill>
              </a:rPr>
              <a:t>Getting  Advice</a:t>
            </a:r>
          </a:p>
        </p:txBody>
      </p:sp>
      <p:sp>
        <p:nvSpPr>
          <p:cNvPr id="2" name="TextBox 1">
            <a:extLst>
              <a:ext uri="{FF2B5EF4-FFF2-40B4-BE49-F238E27FC236}">
                <a16:creationId xmlns:a16="http://schemas.microsoft.com/office/drawing/2014/main" id="{29FD2739-E3AE-436C-8765-0BC8F9ADCA14}"/>
              </a:ext>
            </a:extLst>
          </p:cNvPr>
          <p:cNvSpPr txBox="1"/>
          <p:nvPr/>
        </p:nvSpPr>
        <p:spPr>
          <a:xfrm rot="3242096">
            <a:off x="3620577" y="4743194"/>
            <a:ext cx="2106987" cy="369332"/>
          </a:xfrm>
          <a:prstGeom prst="rect">
            <a:avLst/>
          </a:prstGeom>
          <a:noFill/>
        </p:spPr>
        <p:txBody>
          <a:bodyPr wrap="none" rtlCol="0">
            <a:spAutoFit/>
          </a:bodyPr>
          <a:lstStyle/>
          <a:p>
            <a:r>
              <a:rPr lang="en-GB">
                <a:solidFill>
                  <a:schemeClr val="bg1"/>
                </a:solidFill>
              </a:rPr>
              <a:t>Getting Risk Support</a:t>
            </a:r>
          </a:p>
        </p:txBody>
      </p:sp>
      <p:sp>
        <p:nvSpPr>
          <p:cNvPr id="24" name="TextBox 23">
            <a:extLst>
              <a:ext uri="{FF2B5EF4-FFF2-40B4-BE49-F238E27FC236}">
                <a16:creationId xmlns:a16="http://schemas.microsoft.com/office/drawing/2014/main" id="{E5014038-F051-46A6-9DF2-5330060480BB}"/>
              </a:ext>
            </a:extLst>
          </p:cNvPr>
          <p:cNvSpPr txBox="1"/>
          <p:nvPr/>
        </p:nvSpPr>
        <p:spPr>
          <a:xfrm>
            <a:off x="9289535" y="34637"/>
            <a:ext cx="2912522" cy="2123658"/>
          </a:xfrm>
          <a:prstGeom prst="rect">
            <a:avLst/>
          </a:prstGeom>
          <a:noFill/>
          <a:ln>
            <a:solidFill>
              <a:schemeClr val="accent1"/>
            </a:solidFill>
          </a:ln>
        </p:spPr>
        <p:txBody>
          <a:bodyPr wrap="square" rtlCol="0">
            <a:spAutoFit/>
          </a:bodyPr>
          <a:lstStyle/>
          <a:p>
            <a:pPr marL="285750" indent="-285750">
              <a:buFont typeface="Arial" panose="020B0604020202020204" pitchFamily="34" charset="0"/>
              <a:buChar char="•"/>
            </a:pPr>
            <a:r>
              <a:rPr lang="en-GB" sz="1100"/>
              <a:t>Piece of Mind  (Mental Health Support Teams) </a:t>
            </a:r>
          </a:p>
          <a:p>
            <a:pPr marL="285750" indent="-285750">
              <a:buFont typeface="Arial" panose="020B0604020202020204" pitchFamily="34" charset="0"/>
              <a:buChar char="•"/>
            </a:pPr>
            <a:r>
              <a:rPr lang="en-GB" sz="1100"/>
              <a:t>Family Hubs</a:t>
            </a:r>
          </a:p>
          <a:p>
            <a:pPr marL="285750" indent="-285750">
              <a:buFont typeface="Arial" panose="020B0604020202020204" pitchFamily="34" charset="0"/>
              <a:buChar char="•"/>
            </a:pPr>
            <a:r>
              <a:rPr lang="en-GB" altLang="en-US" sz="1100">
                <a:ea typeface="Calibri" panose="020F0502020204030204" pitchFamily="34" charset="0"/>
                <a:cs typeface="Times New Roman" panose="02020603050405020304" pitchFamily="18" charset="0"/>
              </a:rPr>
              <a:t>Emotional Health and Resilience Team (HDFT)</a:t>
            </a:r>
          </a:p>
          <a:p>
            <a:pPr marL="285750" indent="-285750">
              <a:buFont typeface="Arial" panose="020B0604020202020204" pitchFamily="34" charset="0"/>
              <a:buChar char="•"/>
            </a:pPr>
            <a:r>
              <a:rPr lang="en-GB" altLang="en-US" sz="1100" err="1">
                <a:ea typeface="Calibri" panose="020F0502020204030204" pitchFamily="34" charset="0"/>
                <a:cs typeface="Times New Roman" panose="02020603050405020304" pitchFamily="18" charset="0"/>
              </a:rPr>
              <a:t>DurhamWorks</a:t>
            </a:r>
            <a:endParaRPr lang="en-GB" altLang="en-US" sz="110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altLang="en-US" sz="1100">
                <a:ea typeface="Calibri" panose="020F0502020204030204" pitchFamily="34" charset="0"/>
                <a:cs typeface="Times New Roman" panose="02020603050405020304" pitchFamily="18" charset="0"/>
              </a:rPr>
              <a:t>Bereavement Support</a:t>
            </a:r>
          </a:p>
          <a:p>
            <a:pPr marL="285750" indent="-285750">
              <a:buFont typeface="Arial" panose="020B0604020202020204" pitchFamily="34" charset="0"/>
              <a:buChar char="•"/>
            </a:pPr>
            <a:r>
              <a:rPr lang="en-GB" altLang="en-US" sz="1100">
                <a:ea typeface="Calibri" panose="020F0502020204030204" pitchFamily="34" charset="0"/>
                <a:cs typeface="Times New Roman" panose="02020603050405020304" pitchFamily="18" charset="0"/>
              </a:rPr>
              <a:t>Humankind – LGBTQ+ and Alcohol and Drugs Service</a:t>
            </a:r>
          </a:p>
          <a:p>
            <a:pPr marL="285750" indent="-285750">
              <a:buFont typeface="Arial" panose="020B0604020202020204" pitchFamily="34" charset="0"/>
              <a:buChar char="•"/>
            </a:pPr>
            <a:r>
              <a:rPr lang="en-GB" altLang="en-US" sz="1100">
                <a:ea typeface="Calibri" panose="020F0502020204030204" pitchFamily="34" charset="0"/>
                <a:cs typeface="Times New Roman" panose="02020603050405020304" pitchFamily="18" charset="0"/>
              </a:rPr>
              <a:t>Child and Adolescent Mental Health Service (CAMHS) Single Point of Access</a:t>
            </a:r>
          </a:p>
          <a:p>
            <a:pPr marL="285750" indent="-285750">
              <a:buFont typeface="Arial" panose="020B0604020202020204" pitchFamily="34" charset="0"/>
              <a:buChar char="•"/>
            </a:pPr>
            <a:r>
              <a:rPr lang="en-GB" sz="1100"/>
              <a:t>School Counselling Service</a:t>
            </a:r>
            <a:endParaRPr lang="en-GB" altLang="en-US" sz="1100" i="1">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8" name="TextBox 27">
            <a:extLst>
              <a:ext uri="{FF2B5EF4-FFF2-40B4-BE49-F238E27FC236}">
                <a16:creationId xmlns:a16="http://schemas.microsoft.com/office/drawing/2014/main" id="{4C91F9FB-F850-45E6-BDC2-A5DD420807D6}"/>
              </a:ext>
            </a:extLst>
          </p:cNvPr>
          <p:cNvSpPr txBox="1"/>
          <p:nvPr/>
        </p:nvSpPr>
        <p:spPr>
          <a:xfrm>
            <a:off x="9302359" y="4471316"/>
            <a:ext cx="2869276" cy="1954381"/>
          </a:xfrm>
          <a:prstGeom prst="rect">
            <a:avLst/>
          </a:prstGeom>
          <a:noFill/>
          <a:ln>
            <a:solidFill>
              <a:schemeClr val="accent1"/>
            </a:solidFill>
          </a:ln>
        </p:spPr>
        <p:txBody>
          <a:bodyPr wrap="square" rtlCol="0">
            <a:spAutoFit/>
          </a:bodyPr>
          <a:lstStyle/>
          <a:p>
            <a:pPr marL="171450" indent="-171450">
              <a:buFont typeface="Arial" panose="020B0604020202020204" pitchFamily="34" charset="0"/>
              <a:buChar char="•"/>
            </a:pPr>
            <a:r>
              <a:rPr lang="en-GB" sz="1100"/>
              <a:t>Emotional Health and Resilience Team (HDFT)) </a:t>
            </a:r>
          </a:p>
          <a:p>
            <a:pPr marL="171450" indent="-171450">
              <a:buFont typeface="Arial" panose="020B0604020202020204" pitchFamily="34" charset="0"/>
              <a:buChar char="•"/>
            </a:pPr>
            <a:r>
              <a:rPr lang="en-GB" sz="1100"/>
              <a:t>Child &amp; Adolescent Mental Health Service – Getting Help Teams (CAMHS)  </a:t>
            </a:r>
          </a:p>
          <a:p>
            <a:pPr marL="171450" indent="-171450">
              <a:buFont typeface="Arial" panose="020B0604020202020204" pitchFamily="34" charset="0"/>
              <a:buChar char="•"/>
            </a:pPr>
            <a:r>
              <a:rPr lang="en-GB" sz="1100"/>
              <a:t>Full Circle  </a:t>
            </a:r>
          </a:p>
          <a:p>
            <a:pPr marL="171450" indent="-171450">
              <a:buFont typeface="Arial" panose="020B0604020202020204" pitchFamily="34" charset="0"/>
              <a:buChar char="•"/>
            </a:pPr>
            <a:r>
              <a:rPr lang="en-GB" sz="1100">
                <a:latin typeface="Calibri" panose="020F0502020204030204" pitchFamily="34" charset="0"/>
                <a:cs typeface="Times New Roman" panose="02020603050405020304" pitchFamily="18" charset="0"/>
              </a:rPr>
              <a:t>One Point Intensive Family Support</a:t>
            </a:r>
            <a:endParaRPr lang="en-GB" sz="1100"/>
          </a:p>
          <a:p>
            <a:pPr marL="171450" indent="-171450">
              <a:buFont typeface="Arial" panose="020B0604020202020204" pitchFamily="34" charset="0"/>
              <a:buChar char="•"/>
            </a:pPr>
            <a:r>
              <a:rPr lang="en-GB" altLang="en-US" sz="1100">
                <a:latin typeface="Calibri" panose="020F0502020204030204" pitchFamily="34" charset="0"/>
                <a:ea typeface="Calibri" panose="020F0502020204030204" pitchFamily="34" charset="0"/>
                <a:cs typeface="Times New Roman" panose="02020603050405020304" pitchFamily="18" charset="0"/>
              </a:rPr>
              <a:t>Durham County Council teams including Emotional Wellbeing and Effective Learning Team/ SEND and Inclusion Team</a:t>
            </a:r>
          </a:p>
          <a:p>
            <a:pPr marL="171450" indent="-171450">
              <a:buFont typeface="Arial" panose="020B0604020202020204" pitchFamily="34" charset="0"/>
              <a:buChar char="•"/>
            </a:pPr>
            <a:r>
              <a:rPr lang="en-GB" sz="1100"/>
              <a:t>Rapid Response Teams </a:t>
            </a:r>
            <a:r>
              <a:rPr lang="en-GB" altLang="en-US" sz="1100" i="1">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rPr>
              <a:t>CYP</a:t>
            </a:r>
            <a:endParaRPr lang="en-GB" sz="1100"/>
          </a:p>
          <a:p>
            <a:pPr marL="171450" indent="-171450">
              <a:buFont typeface="Arial" panose="020B0604020202020204" pitchFamily="34" charset="0"/>
              <a:buChar char="•"/>
            </a:pPr>
            <a:r>
              <a:rPr lang="en-GB" sz="1100"/>
              <a:t>NHS 111 </a:t>
            </a:r>
            <a:r>
              <a:rPr lang="en-GB" altLang="en-US" sz="1100" i="1">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rPr>
              <a:t>CYP/F</a:t>
            </a:r>
            <a:endParaRPr lang="en-GB" sz="1100"/>
          </a:p>
        </p:txBody>
      </p:sp>
      <p:sp>
        <p:nvSpPr>
          <p:cNvPr id="29" name="TextBox 28">
            <a:extLst>
              <a:ext uri="{FF2B5EF4-FFF2-40B4-BE49-F238E27FC236}">
                <a16:creationId xmlns:a16="http://schemas.microsoft.com/office/drawing/2014/main" id="{8EFAE07F-2404-415D-AEAE-0B2E98C50460}"/>
              </a:ext>
            </a:extLst>
          </p:cNvPr>
          <p:cNvSpPr txBox="1"/>
          <p:nvPr/>
        </p:nvSpPr>
        <p:spPr>
          <a:xfrm rot="19198224">
            <a:off x="7054766" y="5017008"/>
            <a:ext cx="1930850" cy="369332"/>
          </a:xfrm>
          <a:prstGeom prst="rect">
            <a:avLst/>
          </a:prstGeom>
          <a:noFill/>
        </p:spPr>
        <p:txBody>
          <a:bodyPr wrap="none" rtlCol="0">
            <a:spAutoFit/>
          </a:bodyPr>
          <a:lstStyle/>
          <a:p>
            <a:r>
              <a:rPr lang="en-GB">
                <a:solidFill>
                  <a:schemeClr val="bg1"/>
                </a:solidFill>
              </a:rPr>
              <a:t>Getting More Help</a:t>
            </a:r>
          </a:p>
        </p:txBody>
      </p:sp>
      <p:sp>
        <p:nvSpPr>
          <p:cNvPr id="30" name="TextBox 29">
            <a:extLst>
              <a:ext uri="{FF2B5EF4-FFF2-40B4-BE49-F238E27FC236}">
                <a16:creationId xmlns:a16="http://schemas.microsoft.com/office/drawing/2014/main" id="{334041DE-6B90-4417-ABC4-138BA189765A}"/>
              </a:ext>
            </a:extLst>
          </p:cNvPr>
          <p:cNvSpPr txBox="1"/>
          <p:nvPr/>
        </p:nvSpPr>
        <p:spPr>
          <a:xfrm>
            <a:off x="556794" y="4664143"/>
            <a:ext cx="2912165" cy="1277273"/>
          </a:xfrm>
          <a:prstGeom prst="rect">
            <a:avLst/>
          </a:prstGeom>
          <a:noFill/>
          <a:ln>
            <a:solidFill>
              <a:schemeClr val="accent1"/>
            </a:solidFill>
          </a:ln>
        </p:spPr>
        <p:txBody>
          <a:bodyPr wrap="square" rtlCol="0">
            <a:spAutoFit/>
          </a:bodyPr>
          <a:lstStyle/>
          <a:p>
            <a:pPr marL="171450" indent="-171450">
              <a:buFont typeface="Arial" panose="020B0604020202020204" pitchFamily="34" charset="0"/>
              <a:buChar char="•"/>
            </a:pPr>
            <a:r>
              <a:rPr lang="en-GB" sz="1100"/>
              <a:t>CAMHS Crisis Team </a:t>
            </a:r>
          </a:p>
          <a:p>
            <a:pPr marL="171450" indent="-171450">
              <a:buFont typeface="Arial" panose="020B0604020202020204" pitchFamily="34" charset="0"/>
              <a:buChar char="•"/>
            </a:pPr>
            <a:r>
              <a:rPr lang="en-GB" sz="1100"/>
              <a:t>Child &amp; Adolescent Mental Health Service – Getting Help Teams (CAMHS) </a:t>
            </a:r>
          </a:p>
          <a:p>
            <a:pPr marL="171450" indent="-171450">
              <a:buFont typeface="Arial" panose="020B0604020202020204" pitchFamily="34" charset="0"/>
              <a:buChar char="•"/>
            </a:pPr>
            <a:r>
              <a:rPr lang="en-GB" sz="1100"/>
              <a:t>Children’s Social Care First Contact</a:t>
            </a:r>
          </a:p>
          <a:p>
            <a:pPr marL="171450" indent="-171450">
              <a:buFont typeface="Arial" panose="020B0604020202020204" pitchFamily="34" charset="0"/>
              <a:buChar char="•"/>
            </a:pPr>
            <a:r>
              <a:rPr lang="en-GB" sz="1100"/>
              <a:t>TEWV Adult Services </a:t>
            </a:r>
          </a:p>
          <a:p>
            <a:pPr marL="171450" indent="-171450">
              <a:buFont typeface="Arial" panose="020B0604020202020204" pitchFamily="34" charset="0"/>
              <a:buChar char="•"/>
            </a:pPr>
            <a:r>
              <a:rPr lang="en-GB" sz="1100"/>
              <a:t>Rapid Response Teams </a:t>
            </a:r>
          </a:p>
          <a:p>
            <a:pPr marL="171450" indent="-171450">
              <a:buFont typeface="Arial" panose="020B0604020202020204" pitchFamily="34" charset="0"/>
              <a:buChar char="•"/>
            </a:pPr>
            <a:r>
              <a:rPr lang="en-GB" sz="1100"/>
              <a:t>Emergency Services – 999</a:t>
            </a:r>
          </a:p>
        </p:txBody>
      </p:sp>
      <p:sp>
        <p:nvSpPr>
          <p:cNvPr id="31" name="TextBox 30">
            <a:extLst>
              <a:ext uri="{FF2B5EF4-FFF2-40B4-BE49-F238E27FC236}">
                <a16:creationId xmlns:a16="http://schemas.microsoft.com/office/drawing/2014/main" id="{91D9853E-DC37-476E-BC27-276EB2483B1F}"/>
              </a:ext>
            </a:extLst>
          </p:cNvPr>
          <p:cNvSpPr txBox="1"/>
          <p:nvPr/>
        </p:nvSpPr>
        <p:spPr>
          <a:xfrm>
            <a:off x="621907" y="238471"/>
            <a:ext cx="2847052" cy="2031325"/>
          </a:xfrm>
          <a:prstGeom prst="rect">
            <a:avLst/>
          </a:prstGeom>
          <a:noFill/>
          <a:ln>
            <a:solidFill>
              <a:schemeClr val="accent1"/>
            </a:solidFill>
          </a:ln>
        </p:spPr>
        <p:txBody>
          <a:bodyPr wrap="square" rtlCol="0">
            <a:spAutoFit/>
          </a:bodyPr>
          <a:lstStyle/>
          <a:p>
            <a:pPr marL="285750" indent="-285750">
              <a:buFont typeface="Arial" panose="020B0604020202020204" pitchFamily="34" charset="0"/>
              <a:buChar char="•"/>
            </a:pPr>
            <a:r>
              <a:rPr lang="en-GB" altLang="en-US" sz="1050" err="1">
                <a:latin typeface="Calibri" panose="020F0502020204030204" pitchFamily="34" charset="0"/>
                <a:ea typeface="Calibri" panose="020F0502020204030204" pitchFamily="34" charset="0"/>
                <a:cs typeface="Times New Roman" panose="02020603050405020304" pitchFamily="18" charset="0"/>
              </a:rPr>
              <a:t>Kooth</a:t>
            </a:r>
            <a:endParaRPr lang="en-GB" altLang="en-US" sz="105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altLang="en-US" sz="1050">
                <a:latin typeface="Calibri" panose="020F0502020204030204" pitchFamily="34" charset="0"/>
                <a:ea typeface="Calibri" panose="020F0502020204030204" pitchFamily="34" charset="0"/>
                <a:cs typeface="Times New Roman" panose="02020603050405020304" pitchFamily="18" charset="0"/>
              </a:rPr>
              <a:t>Social Media and Apps</a:t>
            </a:r>
          </a:p>
          <a:p>
            <a:pPr marL="285750" indent="-285750">
              <a:buFont typeface="Arial" panose="020B0604020202020204" pitchFamily="34" charset="0"/>
              <a:buChar char="•"/>
            </a:pPr>
            <a:r>
              <a:rPr lang="en-GB" altLang="en-US" sz="1050">
                <a:latin typeface="Calibri" panose="020F0502020204030204" pitchFamily="34" charset="0"/>
                <a:ea typeface="Calibri" panose="020F0502020204030204" pitchFamily="34" charset="0"/>
                <a:cs typeface="Times New Roman" panose="02020603050405020304" pitchFamily="18" charset="0"/>
              </a:rPr>
              <a:t>Online resources/websites</a:t>
            </a:r>
          </a:p>
          <a:p>
            <a:pPr marL="285750" indent="-285750">
              <a:buFont typeface="Arial" panose="020B0604020202020204" pitchFamily="34" charset="0"/>
              <a:buChar char="•"/>
            </a:pPr>
            <a:r>
              <a:rPr lang="en-GB" altLang="en-US" sz="1050">
                <a:latin typeface="Calibri" panose="020F0502020204030204" pitchFamily="34" charset="0"/>
                <a:ea typeface="Calibri" panose="020F0502020204030204" pitchFamily="34" charset="0"/>
                <a:cs typeface="Times New Roman" panose="02020603050405020304" pitchFamily="18" charset="0"/>
              </a:rPr>
              <a:t>Helplines</a:t>
            </a:r>
          </a:p>
          <a:p>
            <a:pPr marL="285750" indent="-285750">
              <a:buFont typeface="Arial" panose="020B0604020202020204" pitchFamily="34" charset="0"/>
              <a:buChar char="•"/>
            </a:pPr>
            <a:r>
              <a:rPr lang="en-GB" altLang="en-US" sz="1050">
                <a:latin typeface="Calibri" panose="020F0502020204030204" pitchFamily="34" charset="0"/>
                <a:ea typeface="Calibri" panose="020F0502020204030204" pitchFamily="34" charset="0"/>
                <a:cs typeface="Times New Roman" panose="02020603050405020304" pitchFamily="18" charset="0"/>
              </a:rPr>
              <a:t>Family Health Service (HDFT)</a:t>
            </a:r>
          </a:p>
          <a:p>
            <a:pPr marL="285750" indent="-285750">
              <a:buFont typeface="Arial" panose="020B0604020202020204" pitchFamily="34" charset="0"/>
              <a:buChar char="•"/>
            </a:pPr>
            <a:r>
              <a:rPr lang="en-GB" altLang="en-US" sz="1050">
                <a:latin typeface="Calibri" panose="020F0502020204030204" pitchFamily="34" charset="0"/>
                <a:ea typeface="Calibri" panose="020F0502020204030204" pitchFamily="34" charset="0"/>
                <a:cs typeface="Times New Roman" panose="02020603050405020304" pitchFamily="18" charset="0"/>
              </a:rPr>
              <a:t>Family Hubs</a:t>
            </a:r>
          </a:p>
          <a:p>
            <a:pPr marL="285750" indent="-285750">
              <a:buFont typeface="Arial" panose="020B0604020202020204" pitchFamily="34" charset="0"/>
              <a:buChar char="•"/>
            </a:pPr>
            <a:r>
              <a:rPr lang="en-GB" altLang="en-US" sz="1050">
                <a:latin typeface="Calibri" panose="020F0502020204030204" pitchFamily="34" charset="0"/>
                <a:ea typeface="Calibri" panose="020F0502020204030204" pitchFamily="34" charset="0"/>
                <a:cs typeface="Times New Roman" panose="02020603050405020304" pitchFamily="18" charset="0"/>
              </a:rPr>
              <a:t>Durham County Council teams including Emotional Wellbeing and Effective Learning Team/ SEND and Inclusion Team</a:t>
            </a:r>
          </a:p>
          <a:p>
            <a:pPr marL="285750" indent="-285750">
              <a:buFont typeface="Arial" panose="020B0604020202020204" pitchFamily="34" charset="0"/>
              <a:buChar char="•"/>
            </a:pPr>
            <a:r>
              <a:rPr lang="en-GB" altLang="en-US" sz="1050">
                <a:latin typeface="Calibri" panose="020F0502020204030204" pitchFamily="34" charset="0"/>
                <a:ea typeface="Calibri" panose="020F0502020204030204" pitchFamily="34" charset="0"/>
                <a:cs typeface="Times New Roman" panose="02020603050405020304" pitchFamily="18" charset="0"/>
              </a:rPr>
              <a:t>Humankind – LGBTQ+</a:t>
            </a:r>
          </a:p>
          <a:p>
            <a:pPr marL="285750" indent="-285750">
              <a:buFont typeface="Arial" panose="020B0604020202020204" pitchFamily="34" charset="0"/>
              <a:buChar char="•"/>
            </a:pPr>
            <a:r>
              <a:rPr lang="en-GB" altLang="en-US" sz="1050">
                <a:latin typeface="Calibri" panose="020F0502020204030204" pitchFamily="34" charset="0"/>
                <a:ea typeface="Calibri" panose="020F0502020204030204" pitchFamily="34" charset="0"/>
                <a:cs typeface="Times New Roman" panose="02020603050405020304" pitchFamily="18" charset="0"/>
              </a:rPr>
              <a:t>Youth Mental Health First Aid Training</a:t>
            </a:r>
          </a:p>
          <a:p>
            <a:pPr marL="285750" indent="-285750">
              <a:buFont typeface="Arial" panose="020B0604020202020204" pitchFamily="34" charset="0"/>
              <a:buChar char="•"/>
            </a:pPr>
            <a:r>
              <a:rPr lang="en-GB" altLang="en-US" sz="1050">
                <a:latin typeface="Calibri" panose="020F0502020204030204" pitchFamily="34" charset="0"/>
                <a:ea typeface="Calibri" panose="020F0502020204030204" pitchFamily="34" charset="0"/>
                <a:cs typeface="Times New Roman" panose="02020603050405020304" pitchFamily="18" charset="0"/>
              </a:rPr>
              <a:t>GP Surgeries and PCN </a:t>
            </a:r>
            <a:r>
              <a:rPr lang="en-GB" altLang="en-US" sz="1050" err="1">
                <a:latin typeface="Calibri" panose="020F0502020204030204" pitchFamily="34" charset="0"/>
                <a:ea typeface="Calibri" panose="020F0502020204030204" pitchFamily="34" charset="0"/>
                <a:cs typeface="Times New Roman" panose="02020603050405020304" pitchFamily="18" charset="0"/>
              </a:rPr>
              <a:t>Clincians</a:t>
            </a:r>
            <a:endParaRPr lang="en-GB" altLang="en-US" sz="1050">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49FAA142-2713-784E-5D0E-7D0D200AF5CE}"/>
              </a:ext>
            </a:extLst>
          </p:cNvPr>
          <p:cNvSpPr txBox="1"/>
          <p:nvPr/>
        </p:nvSpPr>
        <p:spPr>
          <a:xfrm>
            <a:off x="4095506" y="295022"/>
            <a:ext cx="4440025" cy="646331"/>
          </a:xfrm>
          <a:prstGeom prst="rect">
            <a:avLst/>
          </a:prstGeom>
          <a:noFill/>
        </p:spPr>
        <p:txBody>
          <a:bodyPr wrap="square" rtlCol="0">
            <a:spAutoFit/>
          </a:bodyPr>
          <a:lstStyle/>
          <a:p>
            <a:pPr algn="ctr"/>
            <a:r>
              <a:rPr lang="en-GB"/>
              <a:t>EXAMPLES OF SERVICES IN EACH CATEGORY (NOT EXHAUSTIVE)</a:t>
            </a:r>
          </a:p>
        </p:txBody>
      </p:sp>
    </p:spTree>
    <p:extLst>
      <p:ext uri="{BB962C8B-B14F-4D97-AF65-F5344CB8AC3E}">
        <p14:creationId xmlns:p14="http://schemas.microsoft.com/office/powerpoint/2010/main" val="4010886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877007-8CF7-779C-BBE0-A5D27E97E9B3}"/>
              </a:ext>
            </a:extLst>
          </p:cNvPr>
          <p:cNvPicPr>
            <a:picLocks noChangeAspect="1"/>
          </p:cNvPicPr>
          <p:nvPr/>
        </p:nvPicPr>
        <p:blipFill>
          <a:blip r:embed="rId2"/>
          <a:stretch>
            <a:fillRect/>
          </a:stretch>
        </p:blipFill>
        <p:spPr>
          <a:xfrm>
            <a:off x="2003461" y="863029"/>
            <a:ext cx="8640566" cy="4931596"/>
          </a:xfrm>
          <a:prstGeom prst="rect">
            <a:avLst/>
          </a:prstGeom>
        </p:spPr>
      </p:pic>
    </p:spTree>
    <p:extLst>
      <p:ext uri="{BB962C8B-B14F-4D97-AF65-F5344CB8AC3E}">
        <p14:creationId xmlns:p14="http://schemas.microsoft.com/office/powerpoint/2010/main" val="1699085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B7357AA-230C-0ECB-5D5E-FB0B369F4800}"/>
              </a:ext>
            </a:extLst>
          </p:cNvPr>
          <p:cNvSpPr txBox="1"/>
          <p:nvPr/>
        </p:nvSpPr>
        <p:spPr>
          <a:xfrm>
            <a:off x="3048856" y="2831404"/>
            <a:ext cx="6097712" cy="1200329"/>
          </a:xfrm>
          <a:prstGeom prst="rect">
            <a:avLst/>
          </a:prstGeom>
          <a:noFill/>
        </p:spPr>
        <p:txBody>
          <a:bodyPr wrap="square">
            <a:spAutoFit/>
          </a:bodyPr>
          <a:lstStyle/>
          <a:p>
            <a:r>
              <a:rPr lang="en-GB" dirty="0"/>
              <a:t>Link to all One Point Courses:</a:t>
            </a:r>
          </a:p>
          <a:p>
            <a:endParaRPr lang="en-GB" dirty="0"/>
          </a:p>
          <a:p>
            <a:r>
              <a:rPr lang="en-GB" sz="1800" u="sng" dirty="0">
                <a:solidFill>
                  <a:srgbClr val="0000FF"/>
                </a:solidFill>
                <a:effectLst/>
                <a:latin typeface="Arial" panose="020B0604020202020204" pitchFamily="34" charset="0"/>
                <a:ea typeface="Calibri" panose="020F0502020204030204" pitchFamily="34" charset="0"/>
                <a:hlinkClick r:id="rId2"/>
              </a:rPr>
              <a:t>Help for families - your virtual Family Hub - Durham County Council</a:t>
            </a:r>
            <a:endParaRPr lang="en-GB" dirty="0"/>
          </a:p>
        </p:txBody>
      </p:sp>
    </p:spTree>
    <p:extLst>
      <p:ext uri="{BB962C8B-B14F-4D97-AF65-F5344CB8AC3E}">
        <p14:creationId xmlns:p14="http://schemas.microsoft.com/office/powerpoint/2010/main" val="1611249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FB75-645E-7243-A8F8-691E638A71F4}"/>
              </a:ext>
            </a:extLst>
          </p:cNvPr>
          <p:cNvSpPr>
            <a:spLocks noGrp="1"/>
          </p:cNvSpPr>
          <p:nvPr>
            <p:ph type="title"/>
          </p:nvPr>
        </p:nvSpPr>
        <p:spPr>
          <a:xfrm>
            <a:off x="597531" y="457360"/>
            <a:ext cx="11241543" cy="899339"/>
          </a:xfrm>
        </p:spPr>
        <p:txBody>
          <a:bodyPr>
            <a:normAutofit/>
          </a:bodyPr>
          <a:lstStyle/>
          <a:p>
            <a:pPr algn="ctr"/>
            <a:r>
              <a:rPr lang="en-US" b="1">
                <a:latin typeface="Segoe UI" panose="020B0502040204020203" pitchFamily="34" charset="0"/>
                <a:cs typeface="Segoe UI" panose="020B0502040204020203" pitchFamily="34" charset="0"/>
              </a:rPr>
              <a:t>DURHAM EDUCATION OFFER </a:t>
            </a:r>
          </a:p>
        </p:txBody>
      </p:sp>
      <p:sp>
        <p:nvSpPr>
          <p:cNvPr id="5" name="TextBox 4">
            <a:extLst>
              <a:ext uri="{FF2B5EF4-FFF2-40B4-BE49-F238E27FC236}">
                <a16:creationId xmlns:a16="http://schemas.microsoft.com/office/drawing/2014/main" id="{0A85E0A8-4CD5-ED0C-4B52-99BD2EE8FCAF}"/>
              </a:ext>
            </a:extLst>
          </p:cNvPr>
          <p:cNvSpPr txBox="1"/>
          <p:nvPr/>
        </p:nvSpPr>
        <p:spPr>
          <a:xfrm>
            <a:off x="184484" y="1377733"/>
            <a:ext cx="11077074" cy="4102533"/>
          </a:xfrm>
          <a:prstGeom prst="rect">
            <a:avLst/>
          </a:prstGeom>
          <a:noFill/>
        </p:spPr>
        <p:txBody>
          <a:bodyPr wrap="square">
            <a:spAutoFit/>
          </a:bodyPr>
          <a:lstStyle/>
          <a:p>
            <a:pPr marL="742950" lvl="1" indent="-285750" algn="ctr">
              <a:lnSpc>
                <a:spcPct val="150000"/>
              </a:lnSpc>
              <a:buFont typeface="Arial" panose="020B0604020202020204" pitchFamily="34" charset="0"/>
              <a:buChar char="•"/>
            </a:pPr>
            <a:r>
              <a:rPr lang="en-GB" sz="2200" b="1"/>
              <a:t>Emotional Wellbeing Forums </a:t>
            </a:r>
          </a:p>
          <a:p>
            <a:pPr marL="742950" lvl="1" indent="-285750" algn="ctr">
              <a:lnSpc>
                <a:spcPct val="150000"/>
              </a:lnSpc>
              <a:buFont typeface="Arial" panose="020B0604020202020204" pitchFamily="34" charset="0"/>
              <a:buChar char="•"/>
            </a:pPr>
            <a:r>
              <a:rPr lang="en-GB" sz="2200" b="1"/>
              <a:t> Health and Wellbeing Framework </a:t>
            </a:r>
          </a:p>
          <a:p>
            <a:pPr marL="742950" lvl="1" indent="-285750" algn="ctr">
              <a:lnSpc>
                <a:spcPct val="150000"/>
              </a:lnSpc>
              <a:buFont typeface="Arial" panose="020B0604020202020204" pitchFamily="34" charset="0"/>
              <a:buChar char="•"/>
            </a:pPr>
            <a:r>
              <a:rPr lang="en-GB" sz="2200" b="1"/>
              <a:t> Anxious about School</a:t>
            </a:r>
          </a:p>
          <a:p>
            <a:pPr marL="742950" lvl="1" indent="-285750" algn="ctr">
              <a:lnSpc>
                <a:spcPct val="150000"/>
              </a:lnSpc>
              <a:buFont typeface="Arial" panose="020B0604020202020204" pitchFamily="34" charset="0"/>
              <a:buChar char="•"/>
            </a:pPr>
            <a:r>
              <a:rPr lang="en-GB" sz="2200" b="1"/>
              <a:t>Durham Resilience Programme</a:t>
            </a:r>
          </a:p>
          <a:p>
            <a:pPr marL="742950" lvl="1" indent="-285750" algn="ctr">
              <a:lnSpc>
                <a:spcPct val="150000"/>
              </a:lnSpc>
              <a:buFont typeface="Arial" panose="020B0604020202020204" pitchFamily="34" charset="0"/>
              <a:buChar char="•"/>
            </a:pPr>
            <a:r>
              <a:rPr lang="en-GB" sz="2200" b="1"/>
              <a:t> Youth Mental Health Aware/ Nurturing Our Wellbeing</a:t>
            </a:r>
          </a:p>
          <a:p>
            <a:pPr marL="742950" lvl="1" indent="-285750" algn="ctr">
              <a:lnSpc>
                <a:spcPct val="150000"/>
              </a:lnSpc>
              <a:buFont typeface="Arial" panose="020B0604020202020204" pitchFamily="34" charset="0"/>
              <a:buChar char="•"/>
            </a:pPr>
            <a:r>
              <a:rPr lang="en-GB" sz="2200" b="1"/>
              <a:t>Senior Mental Health Leads Training</a:t>
            </a:r>
          </a:p>
          <a:p>
            <a:pPr marL="742950" lvl="1" indent="-285750" algn="ctr">
              <a:lnSpc>
                <a:spcPct val="150000"/>
              </a:lnSpc>
              <a:buFont typeface="Arial" panose="020B0604020202020204" pitchFamily="34" charset="0"/>
              <a:buChar char="•"/>
            </a:pPr>
            <a:r>
              <a:rPr lang="en-GB" sz="2200" b="1"/>
              <a:t> Emotional Health &amp; Resilience Team</a:t>
            </a:r>
          </a:p>
          <a:p>
            <a:pPr marL="742950" lvl="1" indent="-285750" algn="ctr">
              <a:lnSpc>
                <a:spcPct val="150000"/>
              </a:lnSpc>
              <a:buFont typeface="Arial" panose="020B0604020202020204" pitchFamily="34" charset="0"/>
              <a:buChar char="•"/>
            </a:pPr>
            <a:r>
              <a:rPr lang="en-GB" sz="2200" b="1"/>
              <a:t>Piece of Mind Team (40% of schools can access)</a:t>
            </a:r>
          </a:p>
        </p:txBody>
      </p:sp>
      <p:graphicFrame>
        <p:nvGraphicFramePr>
          <p:cNvPr id="6" name="Object 5">
            <a:extLst>
              <a:ext uri="{FF2B5EF4-FFF2-40B4-BE49-F238E27FC236}">
                <a16:creationId xmlns:a16="http://schemas.microsoft.com/office/drawing/2014/main" id="{EA01EA57-5F13-FE52-85E9-AD916F6E4BA1}"/>
              </a:ext>
            </a:extLst>
          </p:cNvPr>
          <p:cNvGraphicFramePr>
            <a:graphicFrameLocks noChangeAspect="1"/>
          </p:cNvGraphicFramePr>
          <p:nvPr>
            <p:extLst>
              <p:ext uri="{D42A27DB-BD31-4B8C-83A1-F6EECF244321}">
                <p14:modId xmlns:p14="http://schemas.microsoft.com/office/powerpoint/2010/main" val="3714460017"/>
              </p:ext>
            </p:extLst>
          </p:nvPr>
        </p:nvGraphicFramePr>
        <p:xfrm>
          <a:off x="7467600" y="5927643"/>
          <a:ext cx="914400" cy="806450"/>
        </p:xfrm>
        <a:graphic>
          <a:graphicData uri="http://schemas.openxmlformats.org/presentationml/2006/ole">
            <mc:AlternateContent xmlns:mc="http://schemas.openxmlformats.org/markup-compatibility/2006">
              <mc:Choice xmlns:v="urn:schemas-microsoft-com:vml" Requires="v">
                <p:oleObj name="Document" showAsIcon="1" r:id="rId3" imgW="914400" imgH="806400" progId="Word.Document.12">
                  <p:embed/>
                </p:oleObj>
              </mc:Choice>
              <mc:Fallback>
                <p:oleObj name="Document" showAsIcon="1" r:id="rId3" imgW="914400" imgH="806400" progId="Word.Document.12">
                  <p:embed/>
                  <p:pic>
                    <p:nvPicPr>
                      <p:cNvPr id="6" name="Object 5">
                        <a:extLst>
                          <a:ext uri="{FF2B5EF4-FFF2-40B4-BE49-F238E27FC236}">
                            <a16:creationId xmlns:a16="http://schemas.microsoft.com/office/drawing/2014/main" id="{EA01EA57-5F13-FE52-85E9-AD916F6E4BA1}"/>
                          </a:ext>
                        </a:extLst>
                      </p:cNvPr>
                      <p:cNvPicPr/>
                      <p:nvPr/>
                    </p:nvPicPr>
                    <p:blipFill>
                      <a:blip r:embed="rId4"/>
                      <a:stretch>
                        <a:fillRect/>
                      </a:stretch>
                    </p:blipFill>
                    <p:spPr>
                      <a:xfrm>
                        <a:off x="7467600" y="5927643"/>
                        <a:ext cx="914400" cy="806450"/>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877FA805-D0DA-D6DF-A648-1F0A0EA913F2}"/>
              </a:ext>
            </a:extLst>
          </p:cNvPr>
          <p:cNvSpPr txBox="1"/>
          <p:nvPr/>
        </p:nvSpPr>
        <p:spPr>
          <a:xfrm>
            <a:off x="4502623" y="6123641"/>
            <a:ext cx="3431357" cy="276999"/>
          </a:xfrm>
          <a:prstGeom prst="rect">
            <a:avLst/>
          </a:prstGeom>
          <a:noFill/>
        </p:spPr>
        <p:txBody>
          <a:bodyPr wrap="square" rtlCol="0">
            <a:spAutoFit/>
          </a:bodyPr>
          <a:lstStyle/>
          <a:p>
            <a:r>
              <a:rPr lang="en-GB" sz="1200"/>
              <a:t>Durham Education Offer Document</a:t>
            </a:r>
          </a:p>
        </p:txBody>
      </p:sp>
    </p:spTree>
    <p:extLst>
      <p:ext uri="{BB962C8B-B14F-4D97-AF65-F5344CB8AC3E}">
        <p14:creationId xmlns:p14="http://schemas.microsoft.com/office/powerpoint/2010/main" val="1055532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FB75-645E-7243-A8F8-691E638A71F4}"/>
              </a:ext>
            </a:extLst>
          </p:cNvPr>
          <p:cNvSpPr>
            <a:spLocks noGrp="1"/>
          </p:cNvSpPr>
          <p:nvPr>
            <p:ph type="title"/>
          </p:nvPr>
        </p:nvSpPr>
        <p:spPr/>
        <p:txBody>
          <a:bodyPr/>
          <a:lstStyle/>
          <a:p>
            <a:pPr algn="ctr"/>
            <a:r>
              <a:rPr lang="en-US" b="1">
                <a:latin typeface="Segoe UI" panose="020B0502040204020203" pitchFamily="34" charset="0"/>
                <a:cs typeface="Segoe UI" panose="020B0502040204020203" pitchFamily="34" charset="0"/>
              </a:rPr>
              <a:t>RAINBOW GUIDES</a:t>
            </a:r>
          </a:p>
        </p:txBody>
      </p:sp>
      <p:pic>
        <p:nvPicPr>
          <p:cNvPr id="5" name="Picture 4">
            <a:extLst>
              <a:ext uri="{FF2B5EF4-FFF2-40B4-BE49-F238E27FC236}">
                <a16:creationId xmlns:a16="http://schemas.microsoft.com/office/drawing/2014/main" id="{8FD04806-4263-5E09-922E-282B32EBEC44}"/>
              </a:ext>
            </a:extLst>
          </p:cNvPr>
          <p:cNvPicPr>
            <a:picLocks noChangeAspect="1"/>
          </p:cNvPicPr>
          <p:nvPr/>
        </p:nvPicPr>
        <p:blipFill rotWithShape="1">
          <a:blip r:embed="rId3"/>
          <a:srcRect l="17605" t="14001" r="67790" b="12736"/>
          <a:stretch/>
        </p:blipFill>
        <p:spPr>
          <a:xfrm>
            <a:off x="2435190" y="1690687"/>
            <a:ext cx="2839453" cy="4005933"/>
          </a:xfrm>
          <a:prstGeom prst="rect">
            <a:avLst/>
          </a:prstGeom>
        </p:spPr>
      </p:pic>
      <p:pic>
        <p:nvPicPr>
          <p:cNvPr id="7" name="Picture 6">
            <a:extLst>
              <a:ext uri="{FF2B5EF4-FFF2-40B4-BE49-F238E27FC236}">
                <a16:creationId xmlns:a16="http://schemas.microsoft.com/office/drawing/2014/main" id="{0A000930-8BA0-7ED7-A07E-76B0172D021C}"/>
              </a:ext>
            </a:extLst>
          </p:cNvPr>
          <p:cNvPicPr>
            <a:picLocks noChangeAspect="1"/>
          </p:cNvPicPr>
          <p:nvPr/>
        </p:nvPicPr>
        <p:blipFill rotWithShape="1">
          <a:blip r:embed="rId4"/>
          <a:srcRect l="17526" t="22421" r="67869" b="5158"/>
          <a:stretch/>
        </p:blipFill>
        <p:spPr>
          <a:xfrm>
            <a:off x="6519511" y="1690687"/>
            <a:ext cx="2839453" cy="3959885"/>
          </a:xfrm>
          <a:prstGeom prst="rect">
            <a:avLst/>
          </a:prstGeom>
        </p:spPr>
      </p:pic>
      <p:sp>
        <p:nvSpPr>
          <p:cNvPr id="9" name="TextBox 8">
            <a:extLst>
              <a:ext uri="{FF2B5EF4-FFF2-40B4-BE49-F238E27FC236}">
                <a16:creationId xmlns:a16="http://schemas.microsoft.com/office/drawing/2014/main" id="{5876F2B3-B68A-DA2C-B071-EB885EDA330D}"/>
              </a:ext>
            </a:extLst>
          </p:cNvPr>
          <p:cNvSpPr txBox="1"/>
          <p:nvPr/>
        </p:nvSpPr>
        <p:spPr>
          <a:xfrm>
            <a:off x="2634022" y="5776026"/>
            <a:ext cx="6097604" cy="646331"/>
          </a:xfrm>
          <a:prstGeom prst="rect">
            <a:avLst/>
          </a:prstGeom>
          <a:noFill/>
        </p:spPr>
        <p:txBody>
          <a:bodyPr wrap="square">
            <a:spAutoFit/>
          </a:bodyPr>
          <a:lstStyle/>
          <a:p>
            <a:r>
              <a:rPr lang="en-GB">
                <a:hlinkClick r:id="rId5"/>
              </a:rPr>
              <a:t>Mental health &amp; emotional support for children, young people &amp; families in County Durham</a:t>
            </a:r>
            <a:endParaRPr lang="en-GB"/>
          </a:p>
        </p:txBody>
      </p:sp>
    </p:spTree>
    <p:extLst>
      <p:ext uri="{BB962C8B-B14F-4D97-AF65-F5344CB8AC3E}">
        <p14:creationId xmlns:p14="http://schemas.microsoft.com/office/powerpoint/2010/main" val="39115739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A04AFE0D356B24E80344F0F9891B95D" ma:contentTypeVersion="6" ma:contentTypeDescription="Create a new document." ma:contentTypeScope="" ma:versionID="0c6d5aa8bc82d8196132ce611005be65">
  <xsd:schema xmlns:xsd="http://www.w3.org/2001/XMLSchema" xmlns:xs="http://www.w3.org/2001/XMLSchema" xmlns:p="http://schemas.microsoft.com/office/2006/metadata/properties" xmlns:ns2="77fe0b80-a363-4806-8efb-328d684568a2" xmlns:ns3="d3866a5b-3af9-4d46-b771-da31c141ade2" targetNamespace="http://schemas.microsoft.com/office/2006/metadata/properties" ma:root="true" ma:fieldsID="e73da7e344d1f0bdb2281ae4ed9fa7a0" ns2:_="" ns3:_="">
    <xsd:import namespace="77fe0b80-a363-4806-8efb-328d684568a2"/>
    <xsd:import namespace="d3866a5b-3af9-4d46-b771-da31c141ade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fe0b80-a363-4806-8efb-328d684568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866a5b-3af9-4d46-b771-da31c141ade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3E5CF4F-CB5C-467A-9A9E-9F139ED3E27E}">
  <ds:schemaRefs>
    <ds:schemaRef ds:uri="http://schemas.microsoft.com/sharepoint/v3/contenttype/forms"/>
  </ds:schemaRefs>
</ds:datastoreItem>
</file>

<file path=customXml/itemProps2.xml><?xml version="1.0" encoding="utf-8"?>
<ds:datastoreItem xmlns:ds="http://schemas.openxmlformats.org/officeDocument/2006/customXml" ds:itemID="{2867E72E-F655-412D-BBB9-67FA587FA514}">
  <ds:schemaRefs>
    <ds:schemaRef ds:uri="77fe0b80-a363-4806-8efb-328d684568a2"/>
    <ds:schemaRef ds:uri="d3866a5b-3af9-4d46-b771-da31c141ade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257</TotalTime>
  <Words>1643</Words>
  <Application>Microsoft Office PowerPoint</Application>
  <PresentationFormat>Widescreen</PresentationFormat>
  <Paragraphs>141</Paragraphs>
  <Slides>16</Slides>
  <Notes>4</Notes>
  <HiddenSlides>0</HiddenSlides>
  <MMClips>1</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4" baseType="lpstr">
      <vt:lpstr>Arial</vt:lpstr>
      <vt:lpstr>Calibri</vt:lpstr>
      <vt:lpstr>Calibri Light</vt:lpstr>
      <vt:lpstr>Helvetica Neue Medium</vt:lpstr>
      <vt:lpstr>Segoe UI</vt:lpstr>
      <vt:lpstr>YouTube Noto</vt:lpstr>
      <vt:lpstr>Office Theme</vt:lpstr>
      <vt:lpstr>Microsoft Word Document</vt:lpstr>
      <vt:lpstr>     Child and Adolescent Mental Health Service (CAMHS) . I-Thrive Model.  Claire Houghton, East Getting Help Services Team Manager.</vt:lpstr>
      <vt:lpstr>What is the Thrive Framework?</vt:lpstr>
      <vt:lpstr>The THRIVE framework is for:</vt:lpstr>
      <vt:lpstr>PowerPoint Presentation</vt:lpstr>
      <vt:lpstr>PowerPoint Presentation</vt:lpstr>
      <vt:lpstr>PowerPoint Presentation</vt:lpstr>
      <vt:lpstr>PowerPoint Presentation</vt:lpstr>
      <vt:lpstr>PowerPoint Presentation</vt:lpstr>
      <vt:lpstr>PowerPoint Presentation</vt:lpstr>
      <vt:lpstr>Estimate of Prevalence  (based on i-Thrive model and TEWV estimate)</vt:lpstr>
      <vt:lpstr>PowerPoint Presentation</vt:lpstr>
      <vt:lpstr>PowerPoint Presentation</vt:lpstr>
      <vt:lpstr>PowerPoint Presentation</vt:lpstr>
      <vt:lpstr>PowerPoint Presentation</vt:lpstr>
      <vt:lpstr>DURHAM EDUCATION OFFER </vt:lpstr>
      <vt:lpstr>RAINBOW GUIDES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Diane Foster - Public Health Practitioner</dc:creator>
  <cp:lastModifiedBy>Claire Houghton</cp:lastModifiedBy>
  <cp:revision>5</cp:revision>
  <dcterms:created xsi:type="dcterms:W3CDTF">2022-11-11T09:29:15Z</dcterms:created>
  <dcterms:modified xsi:type="dcterms:W3CDTF">2024-11-19T14:41:02Z</dcterms:modified>
</cp:coreProperties>
</file>