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8" r:id="rId2"/>
    <p:sldMasterId id="2147483711" r:id="rId3"/>
  </p:sldMasterIdLst>
  <p:notesMasterIdLst>
    <p:notesMasterId r:id="rId14"/>
  </p:notesMasterIdLst>
  <p:sldIdLst>
    <p:sldId id="2147474878" r:id="rId4"/>
    <p:sldId id="2147474871" r:id="rId5"/>
    <p:sldId id="2147474875" r:id="rId6"/>
    <p:sldId id="2147474876" r:id="rId7"/>
    <p:sldId id="2147474877" r:id="rId8"/>
    <p:sldId id="272" r:id="rId9"/>
    <p:sldId id="271" r:id="rId10"/>
    <p:sldId id="274" r:id="rId11"/>
    <p:sldId id="276" r:id="rId12"/>
    <p:sldId id="277" r:id="rId13"/>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DAE3F3"/>
    <a:srgbClr val="CCFF66"/>
    <a:srgbClr val="CCFF99"/>
    <a:srgbClr val="CCFFCC"/>
    <a:srgbClr val="CC99FF"/>
    <a:srgbClr val="FF9999"/>
    <a:srgbClr val="FF7C80"/>
    <a:srgbClr val="FF9933"/>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83B14-D7DC-42AE-A310-DD4A206A170C}" v="3" dt="2026-05-05T07:38:57.8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2" autoAdjust="0"/>
  </p:normalViewPr>
  <p:slideViewPr>
    <p:cSldViewPr snapToGrid="0">
      <p:cViewPr varScale="1">
        <p:scale>
          <a:sx n="78" d="100"/>
          <a:sy n="78" d="100"/>
        </p:scale>
        <p:origin x="522"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re Nicholls" userId="3ca2b16b-4fc5-4e34-8592-2b605318290e" providerId="ADAL" clId="{8B485871-3A62-4B4D-8C1F-2C1BA69799DC}"/>
    <pc:docChg chg="undo custSel addSld delSld modSld delMainMaster">
      <pc:chgData name="Clare Nicholls" userId="3ca2b16b-4fc5-4e34-8592-2b605318290e" providerId="ADAL" clId="{8B485871-3A62-4B4D-8C1F-2C1BA69799DC}" dt="2026-05-05T07:43:34.686" v="1012" actId="207"/>
      <pc:docMkLst>
        <pc:docMk/>
      </pc:docMkLst>
      <pc:sldChg chg="del">
        <pc:chgData name="Clare Nicholls" userId="3ca2b16b-4fc5-4e34-8592-2b605318290e" providerId="ADAL" clId="{8B485871-3A62-4B4D-8C1F-2C1BA69799DC}" dt="2026-05-05T07:42:01.583" v="996" actId="2696"/>
        <pc:sldMkLst>
          <pc:docMk/>
          <pc:sldMk cId="1746642760" sldId="256"/>
        </pc:sldMkLst>
      </pc:sldChg>
      <pc:sldChg chg="del">
        <pc:chgData name="Clare Nicholls" userId="3ca2b16b-4fc5-4e34-8592-2b605318290e" providerId="ADAL" clId="{8B485871-3A62-4B4D-8C1F-2C1BA69799DC}" dt="2026-05-05T07:42:02.215" v="997" actId="2696"/>
        <pc:sldMkLst>
          <pc:docMk/>
          <pc:sldMk cId="3759277741" sldId="258"/>
        </pc:sldMkLst>
      </pc:sldChg>
      <pc:sldChg chg="add del">
        <pc:chgData name="Clare Nicholls" userId="3ca2b16b-4fc5-4e34-8592-2b605318290e" providerId="ADAL" clId="{8B485871-3A62-4B4D-8C1F-2C1BA69799DC}" dt="2026-05-05T07:35:16.979" v="104" actId="2696"/>
        <pc:sldMkLst>
          <pc:docMk/>
          <pc:sldMk cId="3910678808" sldId="270"/>
        </pc:sldMkLst>
      </pc:sldChg>
      <pc:sldChg chg="addSp delSp modSp add mod">
        <pc:chgData name="Clare Nicholls" userId="3ca2b16b-4fc5-4e34-8592-2b605318290e" providerId="ADAL" clId="{8B485871-3A62-4B4D-8C1F-2C1BA69799DC}" dt="2026-05-05T07:35:21.949" v="106" actId="27309"/>
        <pc:sldMkLst>
          <pc:docMk/>
          <pc:sldMk cId="2972497735" sldId="271"/>
        </pc:sldMkLst>
        <pc:spChg chg="mod">
          <ac:chgData name="Clare Nicholls" userId="3ca2b16b-4fc5-4e34-8592-2b605318290e" providerId="ADAL" clId="{8B485871-3A62-4B4D-8C1F-2C1BA69799DC}" dt="2026-05-05T07:35:07.843" v="102" actId="20577"/>
          <ac:spMkLst>
            <pc:docMk/>
            <pc:sldMk cId="2972497735" sldId="271"/>
            <ac:spMk id="2" creationId="{EF0A1F09-9A7F-B427-57A5-91FBD32A1F43}"/>
          </ac:spMkLst>
        </pc:spChg>
        <pc:graphicFrameChg chg="add del modGraphic">
          <ac:chgData name="Clare Nicholls" userId="3ca2b16b-4fc5-4e34-8592-2b605318290e" providerId="ADAL" clId="{8B485871-3A62-4B4D-8C1F-2C1BA69799DC}" dt="2026-05-05T07:35:21.949" v="106" actId="27309"/>
          <ac:graphicFrameMkLst>
            <pc:docMk/>
            <pc:sldMk cId="2972497735" sldId="271"/>
            <ac:graphicFrameMk id="5" creationId="{BD8D93E9-F84B-8E4A-462A-C051BF042675}"/>
          </ac:graphicFrameMkLst>
        </pc:graphicFrameChg>
      </pc:sldChg>
      <pc:sldChg chg="addSp delSp modSp add mod">
        <pc:chgData name="Clare Nicholls" userId="3ca2b16b-4fc5-4e34-8592-2b605318290e" providerId="ADAL" clId="{8B485871-3A62-4B4D-8C1F-2C1BA69799DC}" dt="2026-05-05T07:43:34.686" v="1012" actId="207"/>
        <pc:sldMkLst>
          <pc:docMk/>
          <pc:sldMk cId="2957008492" sldId="272"/>
        </pc:sldMkLst>
        <pc:spChg chg="add">
          <ac:chgData name="Clare Nicholls" userId="3ca2b16b-4fc5-4e34-8592-2b605318290e" providerId="ADAL" clId="{8B485871-3A62-4B4D-8C1F-2C1BA69799DC}" dt="2026-05-05T07:31:40.031" v="11" actId="26606"/>
          <ac:spMkLst>
            <pc:docMk/>
            <pc:sldMk cId="2957008492" sldId="272"/>
            <ac:spMk id="2" creationId="{8F958FB9-16FF-4352-8FD8-85B311C68C6D}"/>
          </ac:spMkLst>
        </pc:spChg>
        <pc:spChg chg="add mod">
          <ac:chgData name="Clare Nicholls" userId="3ca2b16b-4fc5-4e34-8592-2b605318290e" providerId="ADAL" clId="{8B485871-3A62-4B4D-8C1F-2C1BA69799DC}" dt="2026-05-05T07:43:34.686" v="1012" actId="207"/>
          <ac:spMkLst>
            <pc:docMk/>
            <pc:sldMk cId="2957008492" sldId="272"/>
            <ac:spMk id="3" creationId="{5679AAB3-3B27-48B3-A311-E957D79E040E}"/>
          </ac:spMkLst>
        </pc:spChg>
        <pc:spChg chg="add mod">
          <ac:chgData name="Clare Nicholls" userId="3ca2b16b-4fc5-4e34-8592-2b605318290e" providerId="ADAL" clId="{8B485871-3A62-4B4D-8C1F-2C1BA69799DC}" dt="2026-05-05T07:34:27.046" v="13" actId="122"/>
          <ac:spMkLst>
            <pc:docMk/>
            <pc:sldMk cId="2957008492" sldId="272"/>
            <ac:spMk id="4" creationId="{F602885A-3A82-4B86-A97A-34009BF42D03}"/>
          </ac:spMkLst>
        </pc:spChg>
        <pc:spChg chg="add mod">
          <ac:chgData name="Clare Nicholls" userId="3ca2b16b-4fc5-4e34-8592-2b605318290e" providerId="ADAL" clId="{8B485871-3A62-4B4D-8C1F-2C1BA69799DC}" dt="2026-05-05T07:34:23.334" v="12" actId="122"/>
          <ac:spMkLst>
            <pc:docMk/>
            <pc:sldMk cId="2957008492" sldId="272"/>
            <ac:spMk id="5" creationId="{A3F3ED74-47AF-4F93-9D5F-82C7CB752A68}"/>
          </ac:spMkLst>
        </pc:spChg>
        <pc:spChg chg="add mod">
          <ac:chgData name="Clare Nicholls" userId="3ca2b16b-4fc5-4e34-8592-2b605318290e" providerId="ADAL" clId="{8B485871-3A62-4B4D-8C1F-2C1BA69799DC}" dt="2026-05-05T07:34:30.656" v="14" actId="122"/>
          <ac:spMkLst>
            <pc:docMk/>
            <pc:sldMk cId="2957008492" sldId="272"/>
            <ac:spMk id="6" creationId="{EA7A6863-9705-4499-BB85-E316A1721493}"/>
          </ac:spMkLst>
        </pc:spChg>
        <pc:spChg chg="add mod">
          <ac:chgData name="Clare Nicholls" userId="3ca2b16b-4fc5-4e34-8592-2b605318290e" providerId="ADAL" clId="{8B485871-3A62-4B4D-8C1F-2C1BA69799DC}" dt="2026-05-05T07:34:33.937" v="15" actId="122"/>
          <ac:spMkLst>
            <pc:docMk/>
            <pc:sldMk cId="2957008492" sldId="272"/>
            <ac:spMk id="7" creationId="{1DCFF93D-0C47-42B9-9298-990100B8EA9B}"/>
          </ac:spMkLst>
        </pc:spChg>
        <pc:graphicFrameChg chg="del mod replId">
          <ac:chgData name="Clare Nicholls" userId="3ca2b16b-4fc5-4e34-8592-2b605318290e" providerId="ADAL" clId="{8B485871-3A62-4B4D-8C1F-2C1BA69799DC}" dt="2026-05-05T07:31:40.031" v="11" actId="26606"/>
          <ac:graphicFrameMkLst>
            <pc:docMk/>
            <pc:sldMk cId="2957008492" sldId="272"/>
            <ac:graphicFrameMk id="8" creationId="{85B29742-8F1A-23D3-F9DC-AB664B96715F}"/>
          </ac:graphicFrameMkLst>
        </pc:graphicFrameChg>
      </pc:sldChg>
      <pc:sldChg chg="add del">
        <pc:chgData name="Clare Nicholls" userId="3ca2b16b-4fc5-4e34-8592-2b605318290e" providerId="ADAL" clId="{8B485871-3A62-4B4D-8C1F-2C1BA69799DC}" dt="2026-05-05T07:35:15" v="103" actId="2696"/>
        <pc:sldMkLst>
          <pc:docMk/>
          <pc:sldMk cId="3136871442" sldId="273"/>
        </pc:sldMkLst>
      </pc:sldChg>
      <pc:sldChg chg="modSp add mod">
        <pc:chgData name="Clare Nicholls" userId="3ca2b16b-4fc5-4e34-8592-2b605318290e" providerId="ADAL" clId="{8B485871-3A62-4B4D-8C1F-2C1BA69799DC}" dt="2026-05-05T07:35:42.517" v="180" actId="207"/>
        <pc:sldMkLst>
          <pc:docMk/>
          <pc:sldMk cId="794805078" sldId="274"/>
        </pc:sldMkLst>
        <pc:spChg chg="mod">
          <ac:chgData name="Clare Nicholls" userId="3ca2b16b-4fc5-4e34-8592-2b605318290e" providerId="ADAL" clId="{8B485871-3A62-4B4D-8C1F-2C1BA69799DC}" dt="2026-05-05T07:35:42.517" v="180" actId="207"/>
          <ac:spMkLst>
            <pc:docMk/>
            <pc:sldMk cId="794805078" sldId="274"/>
            <ac:spMk id="2" creationId="{16B65959-44B3-DD1C-319D-77D1A167E09D}"/>
          </ac:spMkLst>
        </pc:spChg>
      </pc:sldChg>
      <pc:sldChg chg="add del">
        <pc:chgData name="Clare Nicholls" userId="3ca2b16b-4fc5-4e34-8592-2b605318290e" providerId="ADAL" clId="{8B485871-3A62-4B4D-8C1F-2C1BA69799DC}" dt="2026-05-05T07:35:47.442" v="181" actId="2696"/>
        <pc:sldMkLst>
          <pc:docMk/>
          <pc:sldMk cId="2104534901" sldId="275"/>
        </pc:sldMkLst>
      </pc:sldChg>
      <pc:sldChg chg="modSp add mod">
        <pc:chgData name="Clare Nicholls" userId="3ca2b16b-4fc5-4e34-8592-2b605318290e" providerId="ADAL" clId="{8B485871-3A62-4B4D-8C1F-2C1BA69799DC}" dt="2026-05-05T07:36:13.794" v="271" actId="207"/>
        <pc:sldMkLst>
          <pc:docMk/>
          <pc:sldMk cId="1892962393" sldId="276"/>
        </pc:sldMkLst>
        <pc:spChg chg="mod">
          <ac:chgData name="Clare Nicholls" userId="3ca2b16b-4fc5-4e34-8592-2b605318290e" providerId="ADAL" clId="{8B485871-3A62-4B4D-8C1F-2C1BA69799DC}" dt="2026-05-05T07:36:13.794" v="271" actId="207"/>
          <ac:spMkLst>
            <pc:docMk/>
            <pc:sldMk cId="1892962393" sldId="276"/>
            <ac:spMk id="2" creationId="{DCBAC1C0-8A1B-3B6A-3EA6-389511CF5090}"/>
          </ac:spMkLst>
        </pc:spChg>
      </pc:sldChg>
      <pc:sldChg chg="addSp delSp modSp add del mod">
        <pc:chgData name="Clare Nicholls" userId="3ca2b16b-4fc5-4e34-8592-2b605318290e" providerId="ADAL" clId="{8B485871-3A62-4B4D-8C1F-2C1BA69799DC}" dt="2026-05-05T07:41:40.740" v="992" actId="1076"/>
        <pc:sldMkLst>
          <pc:docMk/>
          <pc:sldMk cId="3721065424" sldId="277"/>
        </pc:sldMkLst>
        <pc:spChg chg="mod">
          <ac:chgData name="Clare Nicholls" userId="3ca2b16b-4fc5-4e34-8592-2b605318290e" providerId="ADAL" clId="{8B485871-3A62-4B4D-8C1F-2C1BA69799DC}" dt="2026-05-05T07:41:40.740" v="992" actId="1076"/>
          <ac:spMkLst>
            <pc:docMk/>
            <pc:sldMk cId="3721065424" sldId="277"/>
            <ac:spMk id="2" creationId="{74AAE417-1F44-45D7-5C0A-06536FE125DD}"/>
          </ac:spMkLst>
        </pc:spChg>
        <pc:spChg chg="add mod">
          <ac:chgData name="Clare Nicholls" userId="3ca2b16b-4fc5-4e34-8592-2b605318290e" providerId="ADAL" clId="{8B485871-3A62-4B4D-8C1F-2C1BA69799DC}" dt="2026-05-05T07:41:34.129" v="991" actId="20577"/>
          <ac:spMkLst>
            <pc:docMk/>
            <pc:sldMk cId="3721065424" sldId="277"/>
            <ac:spMk id="3" creationId="{784A013E-BE55-3A06-0451-35DC2272F27B}"/>
          </ac:spMkLst>
        </pc:spChg>
        <pc:spChg chg="add del mod">
          <ac:chgData name="Clare Nicholls" userId="3ca2b16b-4fc5-4e34-8592-2b605318290e" providerId="ADAL" clId="{8B485871-3A62-4B4D-8C1F-2C1BA69799DC}" dt="2026-05-05T07:38:50.896" v="381" actId="478"/>
          <ac:spMkLst>
            <pc:docMk/>
            <pc:sldMk cId="3721065424" sldId="277"/>
            <ac:spMk id="6" creationId="{1CEA5B4A-79D4-CE90-C020-3649D2DC5070}"/>
          </ac:spMkLst>
        </pc:spChg>
        <pc:spChg chg="add del mod">
          <ac:chgData name="Clare Nicholls" userId="3ca2b16b-4fc5-4e34-8592-2b605318290e" providerId="ADAL" clId="{8B485871-3A62-4B4D-8C1F-2C1BA69799DC}" dt="2026-05-05T07:40:41.705" v="835" actId="478"/>
          <ac:spMkLst>
            <pc:docMk/>
            <pc:sldMk cId="3721065424" sldId="277"/>
            <ac:spMk id="7" creationId="{0D72B218-FCC0-EAF8-37C1-D9D20AA387E0}"/>
          </ac:spMkLst>
        </pc:spChg>
        <pc:graphicFrameChg chg="del modGraphic">
          <ac:chgData name="Clare Nicholls" userId="3ca2b16b-4fc5-4e34-8592-2b605318290e" providerId="ADAL" clId="{8B485871-3A62-4B4D-8C1F-2C1BA69799DC}" dt="2026-05-05T07:37:59.465" v="376" actId="478"/>
          <ac:graphicFrameMkLst>
            <pc:docMk/>
            <pc:sldMk cId="3721065424" sldId="277"/>
            <ac:graphicFrameMk id="4" creationId="{F226F656-CDD1-C0F1-0AE4-BBD07C51C65B}"/>
          </ac:graphicFrameMkLst>
        </pc:graphicFrameChg>
      </pc:sldChg>
      <pc:sldChg chg="add del">
        <pc:chgData name="Clare Nicholls" userId="3ca2b16b-4fc5-4e34-8592-2b605318290e" providerId="ADAL" clId="{8B485871-3A62-4B4D-8C1F-2C1BA69799DC}" dt="2026-05-05T07:41:55.985" v="993" actId="2696"/>
        <pc:sldMkLst>
          <pc:docMk/>
          <pc:sldMk cId="1694610245" sldId="278"/>
        </pc:sldMkLst>
      </pc:sldChg>
      <pc:sldChg chg="del">
        <pc:chgData name="Clare Nicholls" userId="3ca2b16b-4fc5-4e34-8592-2b605318290e" providerId="ADAL" clId="{8B485871-3A62-4B4D-8C1F-2C1BA69799DC}" dt="2026-05-05T07:42:03.413" v="1000" actId="2696"/>
        <pc:sldMkLst>
          <pc:docMk/>
          <pc:sldMk cId="3101517339" sldId="445"/>
        </pc:sldMkLst>
      </pc:sldChg>
      <pc:sldChg chg="del">
        <pc:chgData name="Clare Nicholls" userId="3ca2b16b-4fc5-4e34-8592-2b605318290e" providerId="ADAL" clId="{8B485871-3A62-4B4D-8C1F-2C1BA69799DC}" dt="2026-05-05T07:42:02.649" v="998" actId="2696"/>
        <pc:sldMkLst>
          <pc:docMk/>
          <pc:sldMk cId="1095536870" sldId="2147474839"/>
        </pc:sldMkLst>
      </pc:sldChg>
      <pc:sldChg chg="del">
        <pc:chgData name="Clare Nicholls" userId="3ca2b16b-4fc5-4e34-8592-2b605318290e" providerId="ADAL" clId="{8B485871-3A62-4B4D-8C1F-2C1BA69799DC}" dt="2026-05-05T07:42:02.849" v="999" actId="2696"/>
        <pc:sldMkLst>
          <pc:docMk/>
          <pc:sldMk cId="2447059179" sldId="2147474840"/>
        </pc:sldMkLst>
      </pc:sldChg>
      <pc:sldChg chg="del">
        <pc:chgData name="Clare Nicholls" userId="3ca2b16b-4fc5-4e34-8592-2b605318290e" providerId="ADAL" clId="{8B485871-3A62-4B4D-8C1F-2C1BA69799DC}" dt="2026-05-05T07:42:04.159" v="1001" actId="2696"/>
        <pc:sldMkLst>
          <pc:docMk/>
          <pc:sldMk cId="2932083685" sldId="2147474841"/>
        </pc:sldMkLst>
      </pc:sldChg>
      <pc:sldChg chg="del">
        <pc:chgData name="Clare Nicholls" userId="3ca2b16b-4fc5-4e34-8592-2b605318290e" providerId="ADAL" clId="{8B485871-3A62-4B4D-8C1F-2C1BA69799DC}" dt="2026-05-05T07:42:04.671" v="1002" actId="2696"/>
        <pc:sldMkLst>
          <pc:docMk/>
          <pc:sldMk cId="997132687" sldId="2147474842"/>
        </pc:sldMkLst>
      </pc:sldChg>
      <pc:sldChg chg="del">
        <pc:chgData name="Clare Nicholls" userId="3ca2b16b-4fc5-4e34-8592-2b605318290e" providerId="ADAL" clId="{8B485871-3A62-4B4D-8C1F-2C1BA69799DC}" dt="2026-05-05T07:42:05.223" v="1004" actId="2696"/>
        <pc:sldMkLst>
          <pc:docMk/>
          <pc:sldMk cId="3617152008" sldId="2147474843"/>
        </pc:sldMkLst>
      </pc:sldChg>
      <pc:sldChg chg="del">
        <pc:chgData name="Clare Nicholls" userId="3ca2b16b-4fc5-4e34-8592-2b605318290e" providerId="ADAL" clId="{8B485871-3A62-4B4D-8C1F-2C1BA69799DC}" dt="2026-05-05T07:42:06.253" v="1006" actId="2696"/>
        <pc:sldMkLst>
          <pc:docMk/>
          <pc:sldMk cId="335437418" sldId="2147474844"/>
        </pc:sldMkLst>
      </pc:sldChg>
      <pc:sldChg chg="del">
        <pc:chgData name="Clare Nicholls" userId="3ca2b16b-4fc5-4e34-8592-2b605318290e" providerId="ADAL" clId="{8B485871-3A62-4B4D-8C1F-2C1BA69799DC}" dt="2026-05-05T07:42:06.759" v="1007" actId="2696"/>
        <pc:sldMkLst>
          <pc:docMk/>
          <pc:sldMk cId="3407403249" sldId="2147474846"/>
        </pc:sldMkLst>
      </pc:sldChg>
      <pc:sldChg chg="del">
        <pc:chgData name="Clare Nicholls" userId="3ca2b16b-4fc5-4e34-8592-2b605318290e" providerId="ADAL" clId="{8B485871-3A62-4B4D-8C1F-2C1BA69799DC}" dt="2026-05-05T07:42:06.964" v="1008" actId="2696"/>
        <pc:sldMkLst>
          <pc:docMk/>
          <pc:sldMk cId="2087441864" sldId="2147474848"/>
        </pc:sldMkLst>
      </pc:sldChg>
      <pc:sldChg chg="del">
        <pc:chgData name="Clare Nicholls" userId="3ca2b16b-4fc5-4e34-8592-2b605318290e" providerId="ADAL" clId="{8B485871-3A62-4B4D-8C1F-2C1BA69799DC}" dt="2026-05-05T07:42:07.288" v="1009" actId="2696"/>
        <pc:sldMkLst>
          <pc:docMk/>
          <pc:sldMk cId="4231260679" sldId="2147474850"/>
        </pc:sldMkLst>
      </pc:sldChg>
      <pc:sldChg chg="del">
        <pc:chgData name="Clare Nicholls" userId="3ca2b16b-4fc5-4e34-8592-2b605318290e" providerId="ADAL" clId="{8B485871-3A62-4B4D-8C1F-2C1BA69799DC}" dt="2026-05-05T07:42:08.356" v="1010" actId="2696"/>
        <pc:sldMkLst>
          <pc:docMk/>
          <pc:sldMk cId="1024800720" sldId="2147474851"/>
        </pc:sldMkLst>
      </pc:sldChg>
      <pc:sldChg chg="del">
        <pc:chgData name="Clare Nicholls" userId="3ca2b16b-4fc5-4e34-8592-2b605318290e" providerId="ADAL" clId="{8B485871-3A62-4B4D-8C1F-2C1BA69799DC}" dt="2026-05-05T07:42:09.182" v="1011" actId="2696"/>
        <pc:sldMkLst>
          <pc:docMk/>
          <pc:sldMk cId="133865132" sldId="2147474852"/>
        </pc:sldMkLst>
      </pc:sldChg>
      <pc:sldChg chg="del">
        <pc:chgData name="Clare Nicholls" userId="3ca2b16b-4fc5-4e34-8592-2b605318290e" providerId="ADAL" clId="{8B485871-3A62-4B4D-8C1F-2C1BA69799DC}" dt="2026-05-05T07:42:05.740" v="1005" actId="2696"/>
        <pc:sldMkLst>
          <pc:docMk/>
          <pc:sldMk cId="1364903681" sldId="2147474853"/>
        </pc:sldMkLst>
      </pc:sldChg>
      <pc:sldChg chg="del">
        <pc:chgData name="Clare Nicholls" userId="3ca2b16b-4fc5-4e34-8592-2b605318290e" providerId="ADAL" clId="{8B485871-3A62-4B4D-8C1F-2C1BA69799DC}" dt="2026-05-05T07:42:05.012" v="1003" actId="2696"/>
        <pc:sldMkLst>
          <pc:docMk/>
          <pc:sldMk cId="2823125809" sldId="2147474854"/>
        </pc:sldMkLst>
      </pc:sldChg>
      <pc:sldChg chg="del">
        <pc:chgData name="Clare Nicholls" userId="3ca2b16b-4fc5-4e34-8592-2b605318290e" providerId="ADAL" clId="{8B485871-3A62-4B4D-8C1F-2C1BA69799DC}" dt="2026-05-05T07:41:58.720" v="994" actId="2696"/>
        <pc:sldMkLst>
          <pc:docMk/>
          <pc:sldMk cId="72143614" sldId="2147474855"/>
        </pc:sldMkLst>
      </pc:sldChg>
      <pc:sldChg chg="delSp modSp mod">
        <pc:chgData name="Clare Nicholls" userId="3ca2b16b-4fc5-4e34-8592-2b605318290e" providerId="ADAL" clId="{8B485871-3A62-4B4D-8C1F-2C1BA69799DC}" dt="2026-05-05T07:26:27.122" v="9" actId="14100"/>
        <pc:sldMkLst>
          <pc:docMk/>
          <pc:sldMk cId="966609249" sldId="2147474877"/>
        </pc:sldMkLst>
        <pc:picChg chg="del">
          <ac:chgData name="Clare Nicholls" userId="3ca2b16b-4fc5-4e34-8592-2b605318290e" providerId="ADAL" clId="{8B485871-3A62-4B4D-8C1F-2C1BA69799DC}" dt="2026-05-05T07:26:03.717" v="3" actId="21"/>
          <ac:picMkLst>
            <pc:docMk/>
            <pc:sldMk cId="966609249" sldId="2147474877"/>
            <ac:picMk id="7" creationId="{01CCBAF4-B4D4-C07A-EB5A-F3BD7EB90F9E}"/>
          </ac:picMkLst>
        </pc:picChg>
        <pc:picChg chg="mod">
          <ac:chgData name="Clare Nicholls" userId="3ca2b16b-4fc5-4e34-8592-2b605318290e" providerId="ADAL" clId="{8B485871-3A62-4B4D-8C1F-2C1BA69799DC}" dt="2026-05-05T07:26:27.122" v="9" actId="14100"/>
          <ac:picMkLst>
            <pc:docMk/>
            <pc:sldMk cId="966609249" sldId="2147474877"/>
            <ac:picMk id="9" creationId="{E69A1DA6-EF07-2D96-5C2C-052E587EA5D8}"/>
          </ac:picMkLst>
        </pc:picChg>
        <pc:picChg chg="del">
          <ac:chgData name="Clare Nicholls" userId="3ca2b16b-4fc5-4e34-8592-2b605318290e" providerId="ADAL" clId="{8B485871-3A62-4B4D-8C1F-2C1BA69799DC}" dt="2026-05-05T07:25:56.264" v="1" actId="21"/>
          <ac:picMkLst>
            <pc:docMk/>
            <pc:sldMk cId="966609249" sldId="2147474877"/>
            <ac:picMk id="11" creationId="{68DD0E6B-F713-D776-1AA7-F7F54921CA37}"/>
          </ac:picMkLst>
        </pc:picChg>
      </pc:sldChg>
      <pc:sldChg chg="del">
        <pc:chgData name="Clare Nicholls" userId="3ca2b16b-4fc5-4e34-8592-2b605318290e" providerId="ADAL" clId="{8B485871-3A62-4B4D-8C1F-2C1BA69799DC}" dt="2026-05-05T07:42:00.119" v="995" actId="2696"/>
        <pc:sldMkLst>
          <pc:docMk/>
          <pc:sldMk cId="1253648045" sldId="2147474879"/>
        </pc:sldMkLst>
      </pc:sldChg>
      <pc:sldMasterChg chg="del delSldLayout">
        <pc:chgData name="Clare Nicholls" userId="3ca2b16b-4fc5-4e34-8592-2b605318290e" providerId="ADAL" clId="{8B485871-3A62-4B4D-8C1F-2C1BA69799DC}" dt="2026-05-05T07:42:03.413" v="1000" actId="2696"/>
        <pc:sldMasterMkLst>
          <pc:docMk/>
          <pc:sldMasterMk cId="412068515" sldId="2147483738"/>
        </pc:sldMasterMkLst>
        <pc:sldLayoutChg chg="del">
          <pc:chgData name="Clare Nicholls" userId="3ca2b16b-4fc5-4e34-8592-2b605318290e" providerId="ADAL" clId="{8B485871-3A62-4B4D-8C1F-2C1BA69799DC}" dt="2026-05-05T07:42:03.413" v="1000" actId="2696"/>
          <pc:sldLayoutMkLst>
            <pc:docMk/>
            <pc:sldMasterMk cId="412068515" sldId="2147483738"/>
            <pc:sldLayoutMk cId="2734377084" sldId="2147483739"/>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954512882" sldId="2147483740"/>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3024973918" sldId="2147483741"/>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1049620418" sldId="2147483742"/>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3719231718" sldId="2147483743"/>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1893568848" sldId="2147483744"/>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4255528170" sldId="2147483745"/>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2400737937" sldId="2147483746"/>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1905556208" sldId="2147483747"/>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1851147938" sldId="2147483748"/>
          </pc:sldLayoutMkLst>
        </pc:sldLayoutChg>
        <pc:sldLayoutChg chg="del">
          <pc:chgData name="Clare Nicholls" userId="3ca2b16b-4fc5-4e34-8592-2b605318290e" providerId="ADAL" clId="{8B485871-3A62-4B4D-8C1F-2C1BA69799DC}" dt="2026-05-05T07:42:03.413" v="1000" actId="2696"/>
          <pc:sldLayoutMkLst>
            <pc:docMk/>
            <pc:sldMasterMk cId="412068515" sldId="2147483738"/>
            <pc:sldLayoutMk cId="4212866708" sldId="21474837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DDC99C30-75DA-42FE-9A3A-E752D296D024}" type="datetimeFigureOut">
              <a:rPr lang="en-GB" smtClean="0"/>
              <a:t>05/05/2026</a:t>
            </a:fld>
            <a:endParaRPr lang="en-GB"/>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F5D831C1-3956-402B-BBBC-86A234743C10}" type="slidenum">
              <a:rPr lang="en-GB" smtClean="0"/>
              <a:t>‹#›</a:t>
            </a:fld>
            <a:endParaRPr lang="en-GB"/>
          </a:p>
        </p:txBody>
      </p:sp>
    </p:spTree>
    <p:extLst>
      <p:ext uri="{BB962C8B-B14F-4D97-AF65-F5344CB8AC3E}">
        <p14:creationId xmlns:p14="http://schemas.microsoft.com/office/powerpoint/2010/main" val="173421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Co‑production Approach: SEND Local Reform Plan</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As part of the development of our SEND Local Reform Plan, we will deliver a </a:t>
            </a:r>
            <a:r>
              <a:rPr lang="en-GB" sz="1200" b="1" i="0" kern="1200" dirty="0">
                <a:solidFill>
                  <a:schemeClr val="tx1"/>
                </a:solidFill>
                <a:effectLst/>
                <a:latin typeface="+mn-lt"/>
                <a:ea typeface="+mn-ea"/>
                <a:cs typeface="+mn-cs"/>
              </a:rPr>
              <a:t>dedicated Co‑production Fortnight</a:t>
            </a:r>
            <a:r>
              <a:rPr lang="en-GB" sz="1200" b="0" i="0" kern="1200" dirty="0">
                <a:solidFill>
                  <a:schemeClr val="tx1"/>
                </a:solidFill>
                <a:effectLst/>
                <a:latin typeface="+mn-lt"/>
                <a:ea typeface="+mn-ea"/>
                <a:cs typeface="+mn-cs"/>
              </a:rPr>
              <a:t> designed to ensure the plan is shaped directly by the lived experience, insight and expertise of children and young people with SEND, their parents and carers, and the professionals and partners who support them.</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The Co‑production Fortnight will combine </a:t>
            </a:r>
            <a:r>
              <a:rPr lang="en-GB" sz="1200" b="1" i="0" kern="1200" dirty="0">
                <a:solidFill>
                  <a:schemeClr val="tx1"/>
                </a:solidFill>
                <a:effectLst/>
                <a:latin typeface="+mn-lt"/>
                <a:ea typeface="+mn-ea"/>
                <a:cs typeface="+mn-cs"/>
              </a:rPr>
              <a:t>large‑scale engagement</a:t>
            </a:r>
            <a:r>
              <a:rPr lang="en-GB" sz="1200" b="0" i="0" kern="1200" dirty="0">
                <a:solidFill>
                  <a:schemeClr val="tx1"/>
                </a:solidFill>
                <a:effectLst/>
                <a:latin typeface="+mn-lt"/>
                <a:ea typeface="+mn-ea"/>
                <a:cs typeface="+mn-cs"/>
              </a:rPr>
              <a:t> with </a:t>
            </a:r>
            <a:r>
              <a:rPr lang="en-GB" sz="1200" b="1" i="0" kern="1200" dirty="0">
                <a:solidFill>
                  <a:schemeClr val="tx1"/>
                </a:solidFill>
                <a:effectLst/>
                <a:latin typeface="+mn-lt"/>
                <a:ea typeface="+mn-ea"/>
                <a:cs typeface="+mn-cs"/>
              </a:rPr>
              <a:t>targeted, facilitated dialogue</a:t>
            </a:r>
            <a:r>
              <a:rPr lang="en-GB" sz="1200" b="0" i="0" kern="1200" dirty="0">
                <a:solidFill>
                  <a:schemeClr val="tx1"/>
                </a:solidFill>
                <a:effectLst/>
                <a:latin typeface="+mn-lt"/>
                <a:ea typeface="+mn-ea"/>
                <a:cs typeface="+mn-cs"/>
              </a:rPr>
              <a:t>, enabling both breadth and depth of contribution across the local SEND system.</a:t>
            </a:r>
          </a:p>
          <a:p>
            <a:pPr fontAlgn="t"/>
            <a:r>
              <a:rPr lang="en-GB" sz="1200" b="0" i="0" kern="1200" dirty="0">
                <a:solidFill>
                  <a:schemeClr val="tx1"/>
                </a:solidFill>
                <a:effectLst/>
                <a:latin typeface="+mn-lt"/>
                <a:ea typeface="+mn-ea"/>
                <a:cs typeface="+mn-cs"/>
              </a:rPr>
              <a:t>At the centre of this approach will be a </a:t>
            </a:r>
            <a:r>
              <a:rPr lang="en-GB" sz="1200" b="1" i="0" kern="1200" dirty="0">
                <a:solidFill>
                  <a:schemeClr val="tx1"/>
                </a:solidFill>
                <a:effectLst/>
                <a:latin typeface="+mn-lt"/>
                <a:ea typeface="+mn-ea"/>
                <a:cs typeface="+mn-cs"/>
              </a:rPr>
              <a:t>borough‑wide co‑production survey hosted on the Let’s Talk County Durham platform</a:t>
            </a:r>
            <a:r>
              <a:rPr lang="en-GB" sz="1200" b="0" i="0" kern="1200" dirty="0">
                <a:solidFill>
                  <a:schemeClr val="tx1"/>
                </a:solidFill>
                <a:effectLst/>
                <a:latin typeface="+mn-lt"/>
                <a:ea typeface="+mn-ea"/>
                <a:cs typeface="+mn-cs"/>
              </a:rPr>
              <a:t>. This will provide an accessible opportunity for parents, carers, young people and practitioners to share views on the key components of the SEND Local Reform Plan, including early intervention, inclusion, assessment and planning, provision, transitions and outcomes. The survey will be promoted widely across education, health, care, voluntary sector and community networks to maximise reach and inclusivity.</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Alongside this, we will work with </a:t>
            </a:r>
            <a:r>
              <a:rPr lang="en-GB" sz="1200" b="1" i="0" kern="1200" dirty="0">
                <a:solidFill>
                  <a:schemeClr val="tx1"/>
                </a:solidFill>
                <a:effectLst/>
                <a:latin typeface="+mn-lt"/>
                <a:ea typeface="+mn-ea"/>
                <a:cs typeface="+mn-cs"/>
              </a:rPr>
              <a:t>providers and partners across the SEND system</a:t>
            </a:r>
            <a:r>
              <a:rPr lang="en-GB" sz="1200" b="0" i="0" kern="1200" dirty="0">
                <a:solidFill>
                  <a:schemeClr val="tx1"/>
                </a:solidFill>
                <a:effectLst/>
                <a:latin typeface="+mn-lt"/>
                <a:ea typeface="+mn-ea"/>
                <a:cs typeface="+mn-cs"/>
              </a:rPr>
              <a:t>—including early years settings, schools (mainstream and special), post‑16 providers, alternative provision, health services, commissioned services, voluntary and community organisations, and local authority teams—to facilitate </a:t>
            </a:r>
            <a:r>
              <a:rPr lang="en-GB" sz="1200" b="1" i="0" kern="1200" dirty="0">
                <a:solidFill>
                  <a:schemeClr val="tx1"/>
                </a:solidFill>
                <a:effectLst/>
                <a:latin typeface="+mn-lt"/>
                <a:ea typeface="+mn-ea"/>
                <a:cs typeface="+mn-cs"/>
              </a:rPr>
              <a:t>structured group discussions and workshops</a:t>
            </a:r>
            <a:r>
              <a:rPr lang="en-GB" sz="1200" b="0" i="0" kern="1200" dirty="0">
                <a:solidFill>
                  <a:schemeClr val="tx1"/>
                </a:solidFill>
                <a:effectLst/>
                <a:latin typeface="+mn-lt"/>
                <a:ea typeface="+mn-ea"/>
                <a:cs typeface="+mn-cs"/>
              </a:rPr>
              <a:t>, both in person and via Microsoft Teams. These sessions will focus on co‑producing specific elements of the reform plan, ensuring that operational insight and system knowledge inform both ambition and deliverability.</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 key expectation of partners during the Co‑production Fortnight will be their role in </a:t>
            </a:r>
            <a:r>
              <a:rPr lang="en-GB" sz="1200" b="1" i="0" kern="1200" dirty="0">
                <a:solidFill>
                  <a:schemeClr val="tx1"/>
                </a:solidFill>
                <a:effectLst/>
                <a:latin typeface="+mn-lt"/>
                <a:ea typeface="+mn-ea"/>
                <a:cs typeface="+mn-cs"/>
              </a:rPr>
              <a:t>actively engaging parents, carers and children and young people with SEND</a:t>
            </a:r>
            <a:r>
              <a:rPr lang="en-GB" sz="1200" b="0" i="0" kern="1200" dirty="0">
                <a:solidFill>
                  <a:schemeClr val="tx1"/>
                </a:solidFill>
                <a:effectLst/>
                <a:latin typeface="+mn-lt"/>
                <a:ea typeface="+mn-ea"/>
                <a:cs typeface="+mn-cs"/>
              </a:rPr>
              <a:t> within their own settings and networks, so that lived experience is captured in ways that are meaningful and accessible. This distributed approach supports wider reach, trusted conversations and inclusive participation, particularly for groups who may be less likely to engage through formal consultation alone.</a:t>
            </a:r>
          </a:p>
          <a:p>
            <a:pPr fontAlgn="t"/>
            <a:r>
              <a:rPr lang="en-GB" sz="1200" b="0" i="0" kern="1200" dirty="0">
                <a:solidFill>
                  <a:schemeClr val="tx1"/>
                </a:solidFill>
                <a:effectLst/>
                <a:latin typeface="+mn-lt"/>
                <a:ea typeface="+mn-ea"/>
                <a:cs typeface="+mn-cs"/>
              </a:rPr>
              <a:t>Feedback from the survey, workshops and dialogue sessions will be systematically captured and analysed, with clear audit trails demonstrating how views have informed priorities, actions and measures within the SEND Local Reform Plan. This will ensure transparency and accountability in how co‑production has shaped both the content and the implementation approach.</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Through this blended and purposeful engagement model, we aim to demonstrate a </a:t>
            </a:r>
            <a:r>
              <a:rPr lang="en-GB" sz="1200" b="1" i="0" kern="1200" dirty="0">
                <a:solidFill>
                  <a:schemeClr val="tx1"/>
                </a:solidFill>
                <a:effectLst/>
                <a:latin typeface="+mn-lt"/>
                <a:ea typeface="+mn-ea"/>
                <a:cs typeface="+mn-cs"/>
              </a:rPr>
              <a:t>strong, credible commitment to co‑production</a:t>
            </a:r>
            <a:r>
              <a:rPr lang="en-GB" sz="1200" b="0" i="0" kern="1200" dirty="0">
                <a:solidFill>
                  <a:schemeClr val="tx1"/>
                </a:solidFill>
                <a:effectLst/>
                <a:latin typeface="+mn-lt"/>
                <a:ea typeface="+mn-ea"/>
                <a:cs typeface="+mn-cs"/>
              </a:rPr>
              <a:t>, in line with SEND Reform expectations, embedding the voices of children and young people, families and partners at the heart of local system reform.</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831C1-3956-402B-BBBC-86A234743C1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399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19E00-87B8-1FC8-2104-AD81518B5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9AD21-7220-AEAE-6690-AFB11385D9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872B6-12BE-3A7A-6788-B72128A99D59}"/>
              </a:ext>
            </a:extLst>
          </p:cNvPr>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We are using the </a:t>
            </a:r>
            <a:r>
              <a:rPr lang="en-GB" sz="1200" b="1" i="0" kern="1200" dirty="0">
                <a:solidFill>
                  <a:schemeClr val="tx1"/>
                </a:solidFill>
                <a:effectLst/>
                <a:latin typeface="+mn-lt"/>
                <a:ea typeface="+mn-ea"/>
                <a:cs typeface="+mn-cs"/>
              </a:rPr>
              <a:t>Let’s Talk County Durham</a:t>
            </a:r>
            <a:r>
              <a:rPr lang="en-GB" sz="1200" b="0" i="0" kern="1200" dirty="0">
                <a:solidFill>
                  <a:schemeClr val="tx1"/>
                </a:solidFill>
                <a:effectLst/>
                <a:latin typeface="+mn-lt"/>
                <a:ea typeface="+mn-ea"/>
                <a:cs typeface="+mn-cs"/>
              </a:rPr>
              <a:t> platform as our primary tool for large‑scale, transparent and accessible co‑production to inform the SEND Local Reform Plan.</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The platform enables us to host a </a:t>
            </a:r>
            <a:r>
              <a:rPr lang="en-GB" sz="1200" b="1" i="0" kern="1200" dirty="0">
                <a:solidFill>
                  <a:schemeClr val="tx1"/>
                </a:solidFill>
                <a:effectLst/>
                <a:latin typeface="+mn-lt"/>
                <a:ea typeface="+mn-ea"/>
                <a:cs typeface="+mn-cs"/>
              </a:rPr>
              <a:t>single, consistent co‑production survey</a:t>
            </a:r>
            <a:r>
              <a:rPr lang="en-GB" sz="1200" b="0" i="0" kern="1200" dirty="0">
                <a:solidFill>
                  <a:schemeClr val="tx1"/>
                </a:solidFill>
                <a:effectLst/>
                <a:latin typeface="+mn-lt"/>
                <a:ea typeface="+mn-ea"/>
                <a:cs typeface="+mn-cs"/>
              </a:rPr>
              <a:t> focused on the key elements of SEND reform. The survey is designed to be accessible to children and young people with SEND, parents and carers, and practitioners across education, health, social care and the voluntary sector. It is promoted widely across the SEND system to maximise reach and inclusivity.</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As responses are submitted, the platform allows us to </a:t>
            </a:r>
            <a:r>
              <a:rPr lang="en-GB" sz="1200" b="1" i="0" kern="1200" dirty="0">
                <a:solidFill>
                  <a:schemeClr val="tx1"/>
                </a:solidFill>
                <a:effectLst/>
                <a:latin typeface="+mn-lt"/>
                <a:ea typeface="+mn-ea"/>
                <a:cs typeface="+mn-cs"/>
              </a:rPr>
              <a:t>track and analyse engagement in real time</a:t>
            </a:r>
            <a:r>
              <a:rPr lang="en-GB" sz="1200" b="0" i="0" kern="1200" dirty="0">
                <a:solidFill>
                  <a:schemeClr val="tx1"/>
                </a:solidFill>
                <a:effectLst/>
                <a:latin typeface="+mn-lt"/>
                <a:ea typeface="+mn-ea"/>
                <a:cs typeface="+mn-cs"/>
              </a:rPr>
              <a:t>. This includes visibility of response numbers and patterns, as well as a clear breakdown of who is responding, such as parents and carers, residents, professionals and organisations. This helps us understand whether we are hearing from a broad and representative range of voices and where additional targeted engagement may be required.</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Quantitative survey responses are presented through </a:t>
            </a:r>
            <a:r>
              <a:rPr lang="en-GB" sz="1200" b="1" i="0" kern="1200" dirty="0">
                <a:solidFill>
                  <a:schemeClr val="tx1"/>
                </a:solidFill>
                <a:effectLst/>
                <a:latin typeface="+mn-lt"/>
                <a:ea typeface="+mn-ea"/>
                <a:cs typeface="+mn-cs"/>
              </a:rPr>
              <a:t>clear visual summaries</a:t>
            </a:r>
            <a:r>
              <a:rPr lang="en-GB" sz="1200" b="0" i="0" kern="1200" dirty="0">
                <a:solidFill>
                  <a:schemeClr val="tx1"/>
                </a:solidFill>
                <a:effectLst/>
                <a:latin typeface="+mn-lt"/>
                <a:ea typeface="+mn-ea"/>
                <a:cs typeface="+mn-cs"/>
              </a:rPr>
              <a:t>, allowing us to identify trends, levels of agreement or concern, and areas of consistency or variation across themes. This supports evidence‑based decision‑making as the reform plan is developed.</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Free‑text responses are analysed using </a:t>
            </a:r>
            <a:r>
              <a:rPr lang="en-GB" sz="1200" b="1" i="0" kern="1200" dirty="0">
                <a:solidFill>
                  <a:schemeClr val="tx1"/>
                </a:solidFill>
                <a:effectLst/>
                <a:latin typeface="+mn-lt"/>
                <a:ea typeface="+mn-ea"/>
                <a:cs typeface="+mn-cs"/>
              </a:rPr>
              <a:t>thematic and AI‑supported summaries</a:t>
            </a:r>
            <a:r>
              <a:rPr lang="en-GB" sz="1200" b="0" i="0" kern="1200" dirty="0">
                <a:solidFill>
                  <a:schemeClr val="tx1"/>
                </a:solidFill>
                <a:effectLst/>
                <a:latin typeface="+mn-lt"/>
                <a:ea typeface="+mn-ea"/>
                <a:cs typeface="+mn-cs"/>
              </a:rPr>
              <a:t>, which help us identify the key issues, concerns and priorities emerging from lived experience and professional insight. These summaries are used as a starting point for deeper thematic review, ensuring that individual voices are reflected within broader patterns and messages.</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Importantly, the platform supports a </a:t>
            </a:r>
            <a:r>
              <a:rPr lang="en-GB" sz="1200" b="1" i="0" kern="1200" dirty="0">
                <a:solidFill>
                  <a:schemeClr val="tx1"/>
                </a:solidFill>
                <a:effectLst/>
                <a:latin typeface="+mn-lt"/>
                <a:ea typeface="+mn-ea"/>
                <a:cs typeface="+mn-cs"/>
              </a:rPr>
              <a:t>clear audit trail</a:t>
            </a:r>
            <a:r>
              <a:rPr lang="en-GB" sz="1200" b="0" i="0" kern="1200" dirty="0">
                <a:solidFill>
                  <a:schemeClr val="tx1"/>
                </a:solidFill>
                <a:effectLst/>
                <a:latin typeface="+mn-lt"/>
                <a:ea typeface="+mn-ea"/>
                <a:cs typeface="+mn-cs"/>
              </a:rPr>
              <a:t>, showing how feedback has been collected, analysed and translated into evidence and insight. Outputs from the survey directly inform priorities within the SEND Local Reform Plan, alongside qualitative feedback gathered through workshops, focus groups and partner‑led conversations.</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Overall, Let’s Talk County Durham provides a </a:t>
            </a:r>
            <a:r>
              <a:rPr lang="en-GB" sz="1200" b="1" i="0" kern="1200" dirty="0">
                <a:solidFill>
                  <a:schemeClr val="tx1"/>
                </a:solidFill>
                <a:effectLst/>
                <a:latin typeface="+mn-lt"/>
                <a:ea typeface="+mn-ea"/>
                <a:cs typeface="+mn-cs"/>
              </a:rPr>
              <a:t>robust, transparent and accountable mechanism</a:t>
            </a:r>
            <a:r>
              <a:rPr lang="en-GB" sz="1200" b="0" i="0" kern="1200" dirty="0">
                <a:solidFill>
                  <a:schemeClr val="tx1"/>
                </a:solidFill>
                <a:effectLst/>
                <a:latin typeface="+mn-lt"/>
                <a:ea typeface="+mn-ea"/>
                <a:cs typeface="+mn-cs"/>
              </a:rPr>
              <a:t> for co‑production. It enables us to demonstrate clearly how engagement with children, families and partners informs system understanding, shapes reform priorities, and supports the development of a SEND Local Reform Plan that is grounded in lived experience and operational reality.</a:t>
            </a:r>
          </a:p>
          <a:p>
            <a:endParaRPr lang="en-GB" dirty="0"/>
          </a:p>
        </p:txBody>
      </p:sp>
      <p:sp>
        <p:nvSpPr>
          <p:cNvPr id="4" name="Slide Number Placeholder 3">
            <a:extLst>
              <a:ext uri="{FF2B5EF4-FFF2-40B4-BE49-F238E27FC236}">
                <a16:creationId xmlns:a16="http://schemas.microsoft.com/office/drawing/2014/main" id="{BD8F87EB-2372-0E58-3EDC-9C0973EFC6AA}"/>
              </a:ext>
            </a:extLst>
          </p:cNvPr>
          <p:cNvSpPr>
            <a:spLocks noGrp="1"/>
          </p:cNvSpPr>
          <p:nvPr>
            <p:ph type="sldNum" sz="quarter" idx="5"/>
          </p:nvPr>
        </p:nvSpPr>
        <p:spPr/>
        <p:txBody>
          <a:bodyPr/>
          <a:lstStyle/>
          <a:p>
            <a:fld id="{F5D831C1-3956-402B-BBBC-86A234743C10}" type="slidenum">
              <a:rPr lang="en-GB" smtClean="0"/>
              <a:t>3</a:t>
            </a:fld>
            <a:endParaRPr lang="en-GB"/>
          </a:p>
        </p:txBody>
      </p:sp>
    </p:spTree>
    <p:extLst>
      <p:ext uri="{BB962C8B-B14F-4D97-AF65-F5344CB8AC3E}">
        <p14:creationId xmlns:p14="http://schemas.microsoft.com/office/powerpoint/2010/main" val="33303114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0DD2E-2CC7-034B-8CDD-152B8CA3287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E78C102-69C7-3D48-92D3-58635E50E9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97B77C2-2807-4A42-8187-DF51C0971FAC}"/>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5" name="Footer Placeholder 4">
            <a:extLst>
              <a:ext uri="{FF2B5EF4-FFF2-40B4-BE49-F238E27FC236}">
                <a16:creationId xmlns:a16="http://schemas.microsoft.com/office/drawing/2014/main" id="{5EAE7DA5-873A-7F4F-9B7E-2D45CA1E90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31FECB-61FC-354F-B6AB-91B4C5CF9A41}"/>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Graphical user interface&#10;&#10;Description automatically generated with low confidence">
            <a:extLst>
              <a:ext uri="{FF2B5EF4-FFF2-40B4-BE49-F238E27FC236}">
                <a16:creationId xmlns:a16="http://schemas.microsoft.com/office/drawing/2014/main" id="{706E4B7F-6222-408A-B7A3-733BD15F4369}"/>
              </a:ext>
            </a:extLst>
          </p:cNvPr>
          <p:cNvPicPr>
            <a:picLocks noChangeAspect="1"/>
          </p:cNvPicPr>
          <p:nvPr userDrawn="1"/>
        </p:nvPicPr>
        <p:blipFill>
          <a:blip r:embed="rId2"/>
          <a:stretch>
            <a:fillRect/>
          </a:stretch>
        </p:blipFill>
        <p:spPr>
          <a:xfrm>
            <a:off x="0" y="0"/>
            <a:ext cx="12192000" cy="6860032"/>
          </a:xfrm>
          <a:prstGeom prst="rect">
            <a:avLst/>
          </a:prstGeom>
        </p:spPr>
      </p:pic>
      <p:cxnSp>
        <p:nvCxnSpPr>
          <p:cNvPr id="11" name="Straight Connector 10">
            <a:extLst>
              <a:ext uri="{FF2B5EF4-FFF2-40B4-BE49-F238E27FC236}">
                <a16:creationId xmlns:a16="http://schemas.microsoft.com/office/drawing/2014/main" id="{3F5C147E-3EB2-03BE-6F6A-085097D7E87D}"/>
              </a:ext>
            </a:extLst>
          </p:cNvPr>
          <p:cNvCxnSpPr>
            <a:cxnSpLocks/>
          </p:cNvCxnSpPr>
          <p:nvPr userDrawn="1"/>
        </p:nvCxnSpPr>
        <p:spPr>
          <a:xfrm flipH="1">
            <a:off x="1058333" y="5281919"/>
            <a:ext cx="104902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E1CAA2C-A832-CCC9-1623-F5257F32D69B}"/>
              </a:ext>
            </a:extLst>
          </p:cNvPr>
          <p:cNvSpPr/>
          <p:nvPr userDrawn="1"/>
        </p:nvSpPr>
        <p:spPr>
          <a:xfrm>
            <a:off x="0" y="5913120"/>
            <a:ext cx="3738880" cy="518133"/>
          </a:xfrm>
          <a:prstGeom prst="rect">
            <a:avLst/>
          </a:prstGeom>
          <a:solidFill>
            <a:srgbClr val="002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ack and white image of a circle with a train track&#10;&#10;AI-generated content may be incorrect.">
            <a:extLst>
              <a:ext uri="{FF2B5EF4-FFF2-40B4-BE49-F238E27FC236}">
                <a16:creationId xmlns:a16="http://schemas.microsoft.com/office/drawing/2014/main" id="{27EC69E8-F26E-2753-BFAF-09C8DC5BBCF2}"/>
              </a:ext>
            </a:extLst>
          </p:cNvPr>
          <p:cNvPicPr>
            <a:picLocks noChangeAspect="1"/>
          </p:cNvPicPr>
          <p:nvPr userDrawn="1"/>
        </p:nvPicPr>
        <p:blipFill>
          <a:blip r:embed="rId3"/>
          <a:stretch>
            <a:fillRect/>
          </a:stretch>
        </p:blipFill>
        <p:spPr>
          <a:xfrm>
            <a:off x="-2785452" y="3255962"/>
            <a:ext cx="7334537" cy="7334537"/>
          </a:xfrm>
          <a:prstGeom prst="rect">
            <a:avLst/>
          </a:prstGeom>
        </p:spPr>
      </p:pic>
    </p:spTree>
    <p:extLst>
      <p:ext uri="{BB962C8B-B14F-4D97-AF65-F5344CB8AC3E}">
        <p14:creationId xmlns:p14="http://schemas.microsoft.com/office/powerpoint/2010/main" val="3544006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8E0DFD30-B7DE-4CBB-A5A4-52B276063FF6}"/>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ED685F1E-7505-D540-9802-9D9438468AD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366ACAD-FC2E-0944-A216-AD46AF92E87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A8793B-8592-FC44-95C7-BB5A58E79026}"/>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5" name="Footer Placeholder 4">
            <a:extLst>
              <a:ext uri="{FF2B5EF4-FFF2-40B4-BE49-F238E27FC236}">
                <a16:creationId xmlns:a16="http://schemas.microsoft.com/office/drawing/2014/main" id="{36348AE9-B1FA-C041-849D-15EC978DB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B67DD8-FEB9-944F-AB46-DEAD16182F65}"/>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8" name="Picture 7" descr="A close-up of several icons&#10;&#10;AI-generated content may be incorrect.">
            <a:extLst>
              <a:ext uri="{FF2B5EF4-FFF2-40B4-BE49-F238E27FC236}">
                <a16:creationId xmlns:a16="http://schemas.microsoft.com/office/drawing/2014/main" id="{EA036FD3-BCD8-64DC-A963-D2621C1DF1F5}"/>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82221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B2923F49-5F82-416B-9831-4B87A0757099}"/>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Vertical Title 1">
            <a:extLst>
              <a:ext uri="{FF2B5EF4-FFF2-40B4-BE49-F238E27FC236}">
                <a16:creationId xmlns:a16="http://schemas.microsoft.com/office/drawing/2014/main" id="{28CCAC7D-1977-0D45-87D6-689D7A7137E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16349F-75DF-7240-9AEB-271770F2FCA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801C9D2-9013-8846-9C1C-48ED71DE8779}"/>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5" name="Footer Placeholder 4">
            <a:extLst>
              <a:ext uri="{FF2B5EF4-FFF2-40B4-BE49-F238E27FC236}">
                <a16:creationId xmlns:a16="http://schemas.microsoft.com/office/drawing/2014/main" id="{6D15C9F0-51B5-2741-8F8F-7995001F7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EF69C-CEE0-424B-BD19-71A3F9C28A72}"/>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8" name="Picture 7" descr="A close-up of several icons&#10;&#10;AI-generated content may be incorrect.">
            <a:extLst>
              <a:ext uri="{FF2B5EF4-FFF2-40B4-BE49-F238E27FC236}">
                <a16:creationId xmlns:a16="http://schemas.microsoft.com/office/drawing/2014/main" id="{6BF9ACF7-4664-59E4-A410-3F22CD68CCE1}"/>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1933469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325984E9-72E9-4991-8C68-D8518DC8D408}"/>
              </a:ext>
            </a:extLst>
          </p:cNvPr>
          <p:cNvPicPr>
            <a:picLocks noChangeAspect="1"/>
          </p:cNvPicPr>
          <p:nvPr userDrawn="1"/>
        </p:nvPicPr>
        <p:blipFill>
          <a:blip r:embed="rId2"/>
          <a:srcRect l="27910"/>
          <a:stretch/>
        </p:blipFill>
        <p:spPr>
          <a:xfrm>
            <a:off x="3413760" y="-13064"/>
            <a:ext cx="8778240" cy="6851457"/>
          </a:xfrm>
          <a:prstGeom prst="rect">
            <a:avLst/>
          </a:prstGeom>
        </p:spPr>
      </p:pic>
      <p:sp>
        <p:nvSpPr>
          <p:cNvPr id="2" name="Title 1">
            <a:extLst>
              <a:ext uri="{FF2B5EF4-FFF2-40B4-BE49-F238E27FC236}">
                <a16:creationId xmlns:a16="http://schemas.microsoft.com/office/drawing/2014/main" id="{4FCAB498-D88F-1C44-82E9-BAFC7E37124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9D3B22E-38A8-764A-A91D-68F0DEC6179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BFA1E7-4218-4C44-8423-EF98F0ADA759}"/>
              </a:ext>
            </a:extLst>
          </p:cNvPr>
          <p:cNvSpPr>
            <a:spLocks noGrp="1"/>
          </p:cNvSpPr>
          <p:nvPr>
            <p:ph type="dt" sz="half" idx="10"/>
          </p:nvPr>
        </p:nvSpPr>
        <p:spPr>
          <a:xfrm>
            <a:off x="2352040" y="6356350"/>
            <a:ext cx="1229360" cy="365125"/>
          </a:xfrm>
        </p:spPr>
        <p:txBody>
          <a:bodyPr/>
          <a:lstStyle>
            <a:lvl1pPr algn="r">
              <a:defRPr/>
            </a:lvl1pPr>
          </a:lstStyle>
          <a:p>
            <a:fld id="{342EAD3B-7A4B-2C49-BC22-42B8DE7559AA}" type="datetimeFigureOut">
              <a:rPr lang="en-US" smtClean="0"/>
              <a:pPr/>
              <a:t>5/5/2026</a:t>
            </a:fld>
            <a:endParaRPr lang="en-US" dirty="0"/>
          </a:p>
        </p:txBody>
      </p:sp>
      <p:sp>
        <p:nvSpPr>
          <p:cNvPr id="5" name="Footer Placeholder 4">
            <a:extLst>
              <a:ext uri="{FF2B5EF4-FFF2-40B4-BE49-F238E27FC236}">
                <a16:creationId xmlns:a16="http://schemas.microsoft.com/office/drawing/2014/main" id="{1FCB3564-E004-6A44-ACBC-A0DA10FB03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A11B88-5D90-154A-AFAA-F42FFF76812D}"/>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A close-up of several icons&#10;&#10;AI-generated content may be incorrect.">
            <a:extLst>
              <a:ext uri="{FF2B5EF4-FFF2-40B4-BE49-F238E27FC236}">
                <a16:creationId xmlns:a16="http://schemas.microsoft.com/office/drawing/2014/main" id="{5DB412FC-BA4E-23AE-CC9F-7131EA92F9FA}"/>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11232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FBBF565F-8F1A-459F-91C1-9ECD8CEE7C48}"/>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074492B3-4ED9-0B4E-807E-396568A8329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94B54CD-2558-4043-9A14-9122BB753B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6AA0647-22B0-3845-8146-5F54EF113471}"/>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5" name="Footer Placeholder 4">
            <a:extLst>
              <a:ext uri="{FF2B5EF4-FFF2-40B4-BE49-F238E27FC236}">
                <a16:creationId xmlns:a16="http://schemas.microsoft.com/office/drawing/2014/main" id="{58236339-9118-694D-BEEF-58636D240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8C8EA0-F8E8-B544-9C6D-A5F3999F4EBF}"/>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A close-up of several icons&#10;&#10;AI-generated content may be incorrect.">
            <a:extLst>
              <a:ext uri="{FF2B5EF4-FFF2-40B4-BE49-F238E27FC236}">
                <a16:creationId xmlns:a16="http://schemas.microsoft.com/office/drawing/2014/main" id="{B338B8EF-4A41-F3C2-BCDE-8E8A1A14B170}"/>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3264073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D610DAEB-1653-49CD-8975-14CC7E80D4AC}"/>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8EE5803E-D07E-8041-A080-38F1A64AE7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F20D09-AAAF-AF4D-A371-B99230F666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1E5734A-A761-1D4A-954E-634F9220FD4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156EAE-1447-6644-8447-5A0948ADF83F}"/>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6" name="Footer Placeholder 5">
            <a:extLst>
              <a:ext uri="{FF2B5EF4-FFF2-40B4-BE49-F238E27FC236}">
                <a16:creationId xmlns:a16="http://schemas.microsoft.com/office/drawing/2014/main" id="{FA2F1ED8-65E9-1741-A91A-D88ECD5122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67865A-5886-B843-AFC6-F603A26F835F}"/>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A close-up of several icons&#10;&#10;AI-generated content may be incorrect.">
            <a:extLst>
              <a:ext uri="{FF2B5EF4-FFF2-40B4-BE49-F238E27FC236}">
                <a16:creationId xmlns:a16="http://schemas.microsoft.com/office/drawing/2014/main" id="{C29BBD4E-7881-D907-B7E6-82318DFC584B}"/>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3175551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Graphical user interface&#10;&#10;Description automatically generated with medium confidence">
            <a:extLst>
              <a:ext uri="{FF2B5EF4-FFF2-40B4-BE49-F238E27FC236}">
                <a16:creationId xmlns:a16="http://schemas.microsoft.com/office/drawing/2014/main" id="{FA318624-3FC9-4293-8978-13320709655C}"/>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5D6B41AC-09FB-D647-9C56-4AED78BA5EE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6F1D35-900F-EA4F-B54E-9DA487177F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A7A3CD-511B-F642-BB46-C7319E1096D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98976AA-A730-0E4C-B8D7-573920E301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E71FFA2-5603-654F-BBC6-B51DBE718B6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C998561-62C4-364B-A67D-9BCC1A422AD4}"/>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8" name="Footer Placeholder 7">
            <a:extLst>
              <a:ext uri="{FF2B5EF4-FFF2-40B4-BE49-F238E27FC236}">
                <a16:creationId xmlns:a16="http://schemas.microsoft.com/office/drawing/2014/main" id="{39897F86-29D2-BC4B-862A-375C4FC2F4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8A549D-6E16-1E44-9208-32D9A21FCFA9}"/>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11" name="Picture 10" descr="A close-up of several icons&#10;&#10;AI-generated content may be incorrect.">
            <a:extLst>
              <a:ext uri="{FF2B5EF4-FFF2-40B4-BE49-F238E27FC236}">
                <a16:creationId xmlns:a16="http://schemas.microsoft.com/office/drawing/2014/main" id="{E659107C-B211-9F36-F83B-E381D3A4E445}"/>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217891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Graphical user interface&#10;&#10;Description automatically generated with medium confidence">
            <a:extLst>
              <a:ext uri="{FF2B5EF4-FFF2-40B4-BE49-F238E27FC236}">
                <a16:creationId xmlns:a16="http://schemas.microsoft.com/office/drawing/2014/main" id="{DAECFDBD-56AF-4647-A3E8-DEA2CFD9822E}"/>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EBA1A355-8188-B74C-8A39-47DFC530D85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B59FA43-68FB-9742-8B6A-0338F7C94E29}"/>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4" name="Footer Placeholder 3">
            <a:extLst>
              <a:ext uri="{FF2B5EF4-FFF2-40B4-BE49-F238E27FC236}">
                <a16:creationId xmlns:a16="http://schemas.microsoft.com/office/drawing/2014/main" id="{616E21A7-53E0-6847-A97D-FA6EDE5590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80B911-3FEC-5546-8612-E11A6FA11259}"/>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7" name="Picture 6" descr="A close-up of several icons&#10;&#10;AI-generated content may be incorrect.">
            <a:extLst>
              <a:ext uri="{FF2B5EF4-FFF2-40B4-BE49-F238E27FC236}">
                <a16:creationId xmlns:a16="http://schemas.microsoft.com/office/drawing/2014/main" id="{1D08BFB1-71BE-5528-B9D1-93FA3D53D28A}"/>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80350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Graphical user interface&#10;&#10;Description automatically generated with medium confidence">
            <a:extLst>
              <a:ext uri="{FF2B5EF4-FFF2-40B4-BE49-F238E27FC236}">
                <a16:creationId xmlns:a16="http://schemas.microsoft.com/office/drawing/2014/main" id="{B20E6D08-0C9E-4A63-8EE3-B6372DA23348}"/>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Date Placeholder 1">
            <a:extLst>
              <a:ext uri="{FF2B5EF4-FFF2-40B4-BE49-F238E27FC236}">
                <a16:creationId xmlns:a16="http://schemas.microsoft.com/office/drawing/2014/main" id="{17A1E735-5140-0A46-9DBF-FE3BFE78C672}"/>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3" name="Footer Placeholder 2">
            <a:extLst>
              <a:ext uri="{FF2B5EF4-FFF2-40B4-BE49-F238E27FC236}">
                <a16:creationId xmlns:a16="http://schemas.microsoft.com/office/drawing/2014/main" id="{470F183B-426C-5046-A7BC-1988099EAA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2393CD-5AD6-B44B-BE49-EE3910B83C6C}"/>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6" name="Picture 5" descr="A close-up of several icons&#10;&#10;AI-generated content may be incorrect.">
            <a:extLst>
              <a:ext uri="{FF2B5EF4-FFF2-40B4-BE49-F238E27FC236}">
                <a16:creationId xmlns:a16="http://schemas.microsoft.com/office/drawing/2014/main" id="{8B1D9E17-43A5-F263-A1C1-F88C22FC9BE2}"/>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121256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03CD96D3-E1D5-4BB2-86E6-23F061BD7D0E}"/>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3A8B0566-48C4-914B-A9C2-0E19C56719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955549A-6074-B242-88A8-50ED97A946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357133-57DA-124A-895D-414370879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28AFD33-2957-464C-A074-4E705D36E343}"/>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6" name="Footer Placeholder 5">
            <a:extLst>
              <a:ext uri="{FF2B5EF4-FFF2-40B4-BE49-F238E27FC236}">
                <a16:creationId xmlns:a16="http://schemas.microsoft.com/office/drawing/2014/main" id="{20540C41-8340-9747-898B-4391A636D6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5A6A11-2782-5640-B9E6-8EB951B14211}"/>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A close-up of several icons&#10;&#10;AI-generated content may be incorrect.">
            <a:extLst>
              <a:ext uri="{FF2B5EF4-FFF2-40B4-BE49-F238E27FC236}">
                <a16:creationId xmlns:a16="http://schemas.microsoft.com/office/drawing/2014/main" id="{687F00DD-D179-0557-6BA3-0D33EAA588AC}"/>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275584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15AFA04B-68AA-418F-9DB4-45C4F6C5D8F3}"/>
              </a:ext>
            </a:extLst>
          </p:cNvPr>
          <p:cNvPicPr>
            <a:picLocks noChangeAspect="1"/>
          </p:cNvPicPr>
          <p:nvPr userDrawn="1"/>
        </p:nvPicPr>
        <p:blipFill>
          <a:blip r:embed="rId2"/>
          <a:stretch>
            <a:fillRect/>
          </a:stretch>
        </p:blipFill>
        <p:spPr>
          <a:xfrm>
            <a:off x="15240" y="-1"/>
            <a:ext cx="12176760" cy="6851457"/>
          </a:xfrm>
          <a:prstGeom prst="rect">
            <a:avLst/>
          </a:prstGeom>
        </p:spPr>
      </p:pic>
      <p:sp>
        <p:nvSpPr>
          <p:cNvPr id="2" name="Title 1">
            <a:extLst>
              <a:ext uri="{FF2B5EF4-FFF2-40B4-BE49-F238E27FC236}">
                <a16:creationId xmlns:a16="http://schemas.microsoft.com/office/drawing/2014/main" id="{65E9220F-05E4-AC4F-B796-37AAF338BF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7DE5FF-0A33-6748-82C4-0AC7863157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669222-0EFB-7343-9CD5-089C62AEEC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8136A88-3D7E-704A-BC1C-B6622F565558}"/>
              </a:ext>
            </a:extLst>
          </p:cNvPr>
          <p:cNvSpPr>
            <a:spLocks noGrp="1"/>
          </p:cNvSpPr>
          <p:nvPr>
            <p:ph type="dt" sz="half" idx="10"/>
          </p:nvPr>
        </p:nvSpPr>
        <p:spPr/>
        <p:txBody>
          <a:bodyPr/>
          <a:lstStyle/>
          <a:p>
            <a:fld id="{342EAD3B-7A4B-2C49-BC22-42B8DE7559AA}" type="datetimeFigureOut">
              <a:rPr lang="en-US" smtClean="0"/>
              <a:t>5/5/2026</a:t>
            </a:fld>
            <a:endParaRPr lang="en-US"/>
          </a:p>
        </p:txBody>
      </p:sp>
      <p:sp>
        <p:nvSpPr>
          <p:cNvPr id="6" name="Footer Placeholder 5">
            <a:extLst>
              <a:ext uri="{FF2B5EF4-FFF2-40B4-BE49-F238E27FC236}">
                <a16:creationId xmlns:a16="http://schemas.microsoft.com/office/drawing/2014/main" id="{06A61CC4-A8F9-DC4D-95B3-55043EC651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6B35E2-45D0-8B48-8B73-BDA3691E9A3E}"/>
              </a:ext>
            </a:extLst>
          </p:cNvPr>
          <p:cNvSpPr>
            <a:spLocks noGrp="1"/>
          </p:cNvSpPr>
          <p:nvPr>
            <p:ph type="sldNum" sz="quarter" idx="12"/>
          </p:nvPr>
        </p:nvSpPr>
        <p:spPr/>
        <p:txBody>
          <a:bodyPr/>
          <a:lstStyle/>
          <a:p>
            <a:fld id="{B00BC7F2-A819-E941-97FA-C39CC2FD509E}" type="slidenum">
              <a:rPr lang="en-US" smtClean="0"/>
              <a:t>‹#›</a:t>
            </a:fld>
            <a:endParaRPr lang="en-US"/>
          </a:p>
        </p:txBody>
      </p:sp>
      <p:pic>
        <p:nvPicPr>
          <p:cNvPr id="9" name="Picture 8" descr="A close-up of several icons&#10;&#10;AI-generated content may be incorrect.">
            <a:extLst>
              <a:ext uri="{FF2B5EF4-FFF2-40B4-BE49-F238E27FC236}">
                <a16:creationId xmlns:a16="http://schemas.microsoft.com/office/drawing/2014/main" id="{F7F46D0A-1CA2-AB49-93C6-782F7FE492B0}"/>
              </a:ext>
            </a:extLst>
          </p:cNvPr>
          <p:cNvPicPr>
            <a:picLocks noChangeAspect="1"/>
          </p:cNvPicPr>
          <p:nvPr userDrawn="1"/>
        </p:nvPicPr>
        <p:blipFill>
          <a:blip r:embed="rId3">
            <a:alphaModFix amt="15000"/>
          </a:blip>
          <a:srcRect l="75764" t="9255" b="5732"/>
          <a:stretch/>
        </p:blipFill>
        <p:spPr>
          <a:xfrm>
            <a:off x="-964138" y="4514744"/>
            <a:ext cx="4591258" cy="4193961"/>
          </a:xfrm>
          <a:prstGeom prst="rect">
            <a:avLst/>
          </a:prstGeom>
        </p:spPr>
      </p:pic>
    </p:spTree>
    <p:extLst>
      <p:ext uri="{BB962C8B-B14F-4D97-AF65-F5344CB8AC3E}">
        <p14:creationId xmlns:p14="http://schemas.microsoft.com/office/powerpoint/2010/main" val="65872542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9ECC47-44A3-46FB-97A6-95AD30D19519}"/>
              </a:ext>
            </a:extLst>
          </p:cNvPr>
          <p:cNvSpPr>
            <a:spLocks noGrp="1"/>
          </p:cNvSpPr>
          <p:nvPr>
            <p:ph type="title"/>
          </p:nvPr>
        </p:nvSpPr>
        <p:spPr>
          <a:xfrm>
            <a:off x="607277" y="325768"/>
            <a:ext cx="10334625" cy="1325563"/>
          </a:xfrm>
          <a:prstGeom prst="rect">
            <a:avLst/>
          </a:prstGeom>
        </p:spPr>
        <p:txBody>
          <a:bodyPr vert="horz" lIns="91440" tIns="45720" rIns="91440" bIns="45720" rtlCol="0" anchor="ctr">
            <a:normAutofit/>
          </a:bodyPr>
          <a:lstStyle/>
          <a:p>
            <a:r>
              <a:rPr lang="en-US" dirty="0"/>
              <a:t>Agenda</a:t>
            </a:r>
            <a:endParaRPr lang="en-GB" dirty="0"/>
          </a:p>
        </p:txBody>
      </p:sp>
      <p:sp>
        <p:nvSpPr>
          <p:cNvPr id="3" name="Text Placeholder 2">
            <a:extLst>
              <a:ext uri="{FF2B5EF4-FFF2-40B4-BE49-F238E27FC236}">
                <a16:creationId xmlns:a16="http://schemas.microsoft.com/office/drawing/2014/main" id="{9AF06038-DD5E-488B-A5C2-047A67FC9BEF}"/>
              </a:ext>
            </a:extLst>
          </p:cNvPr>
          <p:cNvSpPr>
            <a:spLocks noGrp="1"/>
          </p:cNvSpPr>
          <p:nvPr>
            <p:ph type="body" idx="1"/>
          </p:nvPr>
        </p:nvSpPr>
        <p:spPr>
          <a:xfrm>
            <a:off x="607276" y="1873250"/>
            <a:ext cx="10334625" cy="4351338"/>
          </a:xfrm>
          <a:prstGeom prst="rect">
            <a:avLst/>
          </a:prstGeom>
        </p:spPr>
        <p:txBody>
          <a:bodyPr vert="horz" lIns="91440" tIns="45720" rIns="91440" bIns="45720" rtlCol="0">
            <a:normAutofit/>
          </a:bodyPr>
          <a:lstStyle/>
          <a:p>
            <a:pPr lvl="0"/>
            <a:endParaRPr lang="en-GB" dirty="0"/>
          </a:p>
        </p:txBody>
      </p:sp>
      <p:sp>
        <p:nvSpPr>
          <p:cNvPr id="8" name="TextBox 7">
            <a:extLst>
              <a:ext uri="{FF2B5EF4-FFF2-40B4-BE49-F238E27FC236}">
                <a16:creationId xmlns:a16="http://schemas.microsoft.com/office/drawing/2014/main" id="{A3DA6C79-BC52-4016-BFF8-949B2DADD726}"/>
              </a:ext>
            </a:extLst>
          </p:cNvPr>
          <p:cNvSpPr txBox="1"/>
          <p:nvPr userDrawn="1"/>
        </p:nvSpPr>
        <p:spPr>
          <a:xfrm>
            <a:off x="11353800" y="1"/>
            <a:ext cx="838200" cy="6858000"/>
          </a:xfrm>
          <a:prstGeom prst="rect">
            <a:avLst/>
          </a:prstGeom>
          <a:solidFill>
            <a:srgbClr val="244072"/>
          </a:solidFill>
        </p:spPr>
        <p:txBody>
          <a:bodyPr wrap="square" rtlCol="0">
            <a:spAutoFit/>
          </a:bodyPr>
          <a:lstStyle/>
          <a:p>
            <a:endParaRPr lang="en-GB" dirty="0"/>
          </a:p>
        </p:txBody>
      </p:sp>
      <p:sp>
        <p:nvSpPr>
          <p:cNvPr id="10" name="Flowchart: Connector 9">
            <a:extLst>
              <a:ext uri="{FF2B5EF4-FFF2-40B4-BE49-F238E27FC236}">
                <a16:creationId xmlns:a16="http://schemas.microsoft.com/office/drawing/2014/main" id="{2F253AC9-602D-4BAF-B403-766003460018}"/>
              </a:ext>
            </a:extLst>
          </p:cNvPr>
          <p:cNvSpPr/>
          <p:nvPr userDrawn="1"/>
        </p:nvSpPr>
        <p:spPr>
          <a:xfrm>
            <a:off x="10534650" y="2638425"/>
            <a:ext cx="1657350" cy="1600200"/>
          </a:xfrm>
          <a:prstGeom prst="flowChartConnector">
            <a:avLst/>
          </a:prstGeom>
          <a:solidFill>
            <a:schemeClr val="bg1"/>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lose up of a sign&#10;&#10;Description automatically generated">
            <a:extLst>
              <a:ext uri="{FF2B5EF4-FFF2-40B4-BE49-F238E27FC236}">
                <a16:creationId xmlns:a16="http://schemas.microsoft.com/office/drawing/2014/main" id="{8D7B1ED7-4553-4960-AB3E-8AC8E2716E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5631" y="2953904"/>
            <a:ext cx="996336" cy="950192"/>
          </a:xfrm>
          <a:prstGeom prst="rect">
            <a:avLst/>
          </a:prstGeom>
        </p:spPr>
      </p:pic>
    </p:spTree>
    <p:extLst>
      <p:ext uri="{BB962C8B-B14F-4D97-AF65-F5344CB8AC3E}">
        <p14:creationId xmlns:p14="http://schemas.microsoft.com/office/powerpoint/2010/main" val="300067986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9ECC47-44A3-46FB-97A6-95AD30D19519}"/>
              </a:ext>
            </a:extLst>
          </p:cNvPr>
          <p:cNvSpPr>
            <a:spLocks noGrp="1"/>
          </p:cNvSpPr>
          <p:nvPr>
            <p:ph type="title"/>
          </p:nvPr>
        </p:nvSpPr>
        <p:spPr>
          <a:xfrm>
            <a:off x="607277" y="325768"/>
            <a:ext cx="10334625" cy="1325563"/>
          </a:xfrm>
          <a:prstGeom prst="rect">
            <a:avLst/>
          </a:prstGeom>
        </p:spPr>
        <p:txBody>
          <a:bodyPr vert="horz" lIns="91440" tIns="45720" rIns="91440" bIns="45720" rtlCol="0" anchor="ctr">
            <a:normAutofit/>
          </a:bodyPr>
          <a:lstStyle/>
          <a:p>
            <a:r>
              <a:rPr lang="en-US" dirty="0"/>
              <a:t>Agenda</a:t>
            </a:r>
            <a:endParaRPr lang="en-GB" dirty="0"/>
          </a:p>
        </p:txBody>
      </p:sp>
      <p:sp>
        <p:nvSpPr>
          <p:cNvPr id="3" name="Text Placeholder 2">
            <a:extLst>
              <a:ext uri="{FF2B5EF4-FFF2-40B4-BE49-F238E27FC236}">
                <a16:creationId xmlns:a16="http://schemas.microsoft.com/office/drawing/2014/main" id="{9AF06038-DD5E-488B-A5C2-047A67FC9BEF}"/>
              </a:ext>
            </a:extLst>
          </p:cNvPr>
          <p:cNvSpPr>
            <a:spLocks noGrp="1"/>
          </p:cNvSpPr>
          <p:nvPr>
            <p:ph type="body" idx="1"/>
          </p:nvPr>
        </p:nvSpPr>
        <p:spPr>
          <a:xfrm>
            <a:off x="607276" y="1873250"/>
            <a:ext cx="10334625" cy="4351338"/>
          </a:xfrm>
          <a:prstGeom prst="rect">
            <a:avLst/>
          </a:prstGeom>
        </p:spPr>
        <p:txBody>
          <a:bodyPr vert="horz" lIns="91440" tIns="45720" rIns="91440" bIns="45720" rtlCol="0">
            <a:normAutofit/>
          </a:bodyPr>
          <a:lstStyle/>
          <a:p>
            <a:pPr lvl="0"/>
            <a:endParaRPr lang="en-GB" dirty="0"/>
          </a:p>
        </p:txBody>
      </p:sp>
      <p:sp>
        <p:nvSpPr>
          <p:cNvPr id="8" name="TextBox 7">
            <a:extLst>
              <a:ext uri="{FF2B5EF4-FFF2-40B4-BE49-F238E27FC236}">
                <a16:creationId xmlns:a16="http://schemas.microsoft.com/office/drawing/2014/main" id="{A3DA6C79-BC52-4016-BFF8-949B2DADD726}"/>
              </a:ext>
            </a:extLst>
          </p:cNvPr>
          <p:cNvSpPr txBox="1"/>
          <p:nvPr userDrawn="1"/>
        </p:nvSpPr>
        <p:spPr>
          <a:xfrm>
            <a:off x="11353800" y="1"/>
            <a:ext cx="838200" cy="6858000"/>
          </a:xfrm>
          <a:prstGeom prst="rect">
            <a:avLst/>
          </a:prstGeom>
          <a:solidFill>
            <a:srgbClr val="244072"/>
          </a:solidFill>
        </p:spPr>
        <p:txBody>
          <a:bodyPr wrap="square" rtlCol="0">
            <a:spAutoFit/>
          </a:bodyPr>
          <a:lstStyle/>
          <a:p>
            <a:endParaRPr lang="en-GB" dirty="0"/>
          </a:p>
        </p:txBody>
      </p:sp>
      <p:sp>
        <p:nvSpPr>
          <p:cNvPr id="10" name="Flowchart: Connector 9">
            <a:extLst>
              <a:ext uri="{FF2B5EF4-FFF2-40B4-BE49-F238E27FC236}">
                <a16:creationId xmlns:a16="http://schemas.microsoft.com/office/drawing/2014/main" id="{2F253AC9-602D-4BAF-B403-766003460018}"/>
              </a:ext>
            </a:extLst>
          </p:cNvPr>
          <p:cNvSpPr/>
          <p:nvPr userDrawn="1"/>
        </p:nvSpPr>
        <p:spPr>
          <a:xfrm>
            <a:off x="10534650" y="2638425"/>
            <a:ext cx="1657350" cy="1600200"/>
          </a:xfrm>
          <a:prstGeom prst="flowChartConnector">
            <a:avLst/>
          </a:prstGeom>
          <a:solidFill>
            <a:schemeClr val="bg1"/>
          </a:solidFill>
          <a:ln w="254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lose up of a sign&#10;&#10;Description automatically generated">
            <a:extLst>
              <a:ext uri="{FF2B5EF4-FFF2-40B4-BE49-F238E27FC236}">
                <a16:creationId xmlns:a16="http://schemas.microsoft.com/office/drawing/2014/main" id="{8D7B1ED7-4553-4960-AB3E-8AC8E2716E1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855631" y="2953904"/>
            <a:ext cx="996336" cy="950192"/>
          </a:xfrm>
          <a:prstGeom prst="rect">
            <a:avLst/>
          </a:prstGeom>
        </p:spPr>
      </p:pic>
    </p:spTree>
    <p:extLst>
      <p:ext uri="{BB962C8B-B14F-4D97-AF65-F5344CB8AC3E}">
        <p14:creationId xmlns:p14="http://schemas.microsoft.com/office/powerpoint/2010/main" val="3221423030"/>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FE5ADD-9715-D242-BFF8-8CAEB40B0E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8F928FD-CADB-0A4F-BC52-F625863A56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0EBDED-4A77-8A4E-A907-08A404A98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2EAD3B-7A4B-2C49-BC22-42B8DE7559AA}" type="datetimeFigureOut">
              <a:rPr lang="en-US" smtClean="0"/>
              <a:t>5/5/2026</a:t>
            </a:fld>
            <a:endParaRPr lang="en-US"/>
          </a:p>
        </p:txBody>
      </p:sp>
      <p:sp>
        <p:nvSpPr>
          <p:cNvPr id="5" name="Footer Placeholder 4">
            <a:extLst>
              <a:ext uri="{FF2B5EF4-FFF2-40B4-BE49-F238E27FC236}">
                <a16:creationId xmlns:a16="http://schemas.microsoft.com/office/drawing/2014/main" id="{D5286D28-21D8-1845-8CEE-6504B79D76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642100-A9D5-0749-B7E9-38E7782CE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BC7F2-A819-E941-97FA-C39CC2FD509E}" type="slidenum">
              <a:rPr lang="en-US" smtClean="0"/>
              <a:t>‹#›</a:t>
            </a:fld>
            <a:endParaRPr lang="en-US"/>
          </a:p>
        </p:txBody>
      </p:sp>
    </p:spTree>
    <p:extLst>
      <p:ext uri="{BB962C8B-B14F-4D97-AF65-F5344CB8AC3E}">
        <p14:creationId xmlns:p14="http://schemas.microsoft.com/office/powerpoint/2010/main" val="61884748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letstalkcountydurham.co.uk/en-GB/folders/help-us-shape-our-send-local-area-reform-plan" TargetMode="External"/><Relationship Id="rId2" Type="http://schemas.openxmlformats.org/officeDocument/2006/relationships/hyperlink" Target="mailto:LetsTalkCountyDurham@durham.gov.uk" TargetMode="Externa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7F302-3A43-0695-EBAF-C213AFDA9D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C94D1-2059-BAA4-D4D8-5E654E1F9F6C}"/>
              </a:ext>
            </a:extLst>
          </p:cNvPr>
          <p:cNvSpPr>
            <a:spLocks noGrp="1"/>
          </p:cNvSpPr>
          <p:nvPr>
            <p:ph type="ctrTitle"/>
          </p:nvPr>
        </p:nvSpPr>
        <p:spPr>
          <a:xfrm>
            <a:off x="1900282" y="2067371"/>
            <a:ext cx="9144000" cy="2387600"/>
          </a:xfrm>
        </p:spPr>
        <p:txBody>
          <a:bodyPr>
            <a:normAutofit fontScale="90000"/>
          </a:bodyPr>
          <a:lstStyle/>
          <a:p>
            <a:br>
              <a:rPr lang="en-US" dirty="0">
                <a:solidFill>
                  <a:schemeClr val="bg1"/>
                </a:solidFill>
                <a:cs typeface="Calibri Light"/>
              </a:rPr>
            </a:br>
            <a:br>
              <a:rPr lang="en-US" dirty="0">
                <a:solidFill>
                  <a:schemeClr val="bg1"/>
                </a:solidFill>
                <a:cs typeface="Calibri Light"/>
              </a:rPr>
            </a:br>
            <a:r>
              <a:rPr lang="en-US" dirty="0">
                <a:solidFill>
                  <a:schemeClr val="bg1"/>
                </a:solidFill>
                <a:cs typeface="Calibri Light"/>
              </a:rPr>
              <a:t>MCT Conference</a:t>
            </a:r>
            <a:br>
              <a:rPr lang="en-US" dirty="0">
                <a:solidFill>
                  <a:schemeClr val="bg1"/>
                </a:solidFill>
                <a:cs typeface="Calibri Light"/>
              </a:rPr>
            </a:br>
            <a:br>
              <a:rPr lang="en-US" dirty="0">
                <a:solidFill>
                  <a:schemeClr val="bg1"/>
                </a:solidFill>
                <a:cs typeface="Calibri Light"/>
              </a:rPr>
            </a:br>
            <a:r>
              <a:rPr lang="en-US" sz="5100" i="1" dirty="0">
                <a:solidFill>
                  <a:schemeClr val="bg1"/>
                </a:solidFill>
                <a:cs typeface="Calibri Light"/>
              </a:rPr>
              <a:t>Clare Nicholls &amp; Peter Mulholland</a:t>
            </a:r>
            <a:br>
              <a:rPr lang="en-US" dirty="0">
                <a:solidFill>
                  <a:schemeClr val="bg1"/>
                </a:solidFill>
                <a:cs typeface="Calibri Light"/>
              </a:rPr>
            </a:br>
            <a:r>
              <a:rPr lang="en-US" sz="3300" dirty="0">
                <a:solidFill>
                  <a:schemeClr val="bg1"/>
                </a:solidFill>
                <a:cs typeface="Calibri Light"/>
              </a:rPr>
              <a:t>06/05/2026</a:t>
            </a:r>
            <a:br>
              <a:rPr lang="en-US" sz="3300" dirty="0">
                <a:solidFill>
                  <a:schemeClr val="bg1"/>
                </a:solidFill>
                <a:cs typeface="Calibri Light"/>
              </a:rPr>
            </a:br>
            <a:endParaRPr lang="en-US" sz="3300" dirty="0">
              <a:solidFill>
                <a:schemeClr val="bg1"/>
              </a:solidFill>
              <a:cs typeface="Calibri Light"/>
            </a:endParaRPr>
          </a:p>
        </p:txBody>
      </p:sp>
    </p:spTree>
    <p:extLst>
      <p:ext uri="{BB962C8B-B14F-4D97-AF65-F5344CB8AC3E}">
        <p14:creationId xmlns:p14="http://schemas.microsoft.com/office/powerpoint/2010/main" val="399116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FDBD7-FB15-3C2F-C252-A109FC1A0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AAE417-1F44-45D7-5C0A-06536FE125DD}"/>
              </a:ext>
            </a:extLst>
          </p:cNvPr>
          <p:cNvSpPr>
            <a:spLocks noGrp="1"/>
          </p:cNvSpPr>
          <p:nvPr>
            <p:ph type="title"/>
          </p:nvPr>
        </p:nvSpPr>
        <p:spPr>
          <a:xfrm>
            <a:off x="615778" y="377481"/>
            <a:ext cx="10515600" cy="1325563"/>
          </a:xfrm>
          <a:solidFill>
            <a:schemeClr val="accent2">
              <a:lumMod val="20000"/>
              <a:lumOff val="80000"/>
            </a:schemeClr>
          </a:solidFill>
        </p:spPr>
        <p:txBody>
          <a:bodyPr>
            <a:normAutofit/>
          </a:bodyPr>
          <a:lstStyle/>
          <a:p>
            <a:r>
              <a:rPr lang="en-GB" dirty="0"/>
              <a:t>Your child is welcomed</a:t>
            </a:r>
          </a:p>
        </p:txBody>
      </p:sp>
      <p:sp>
        <p:nvSpPr>
          <p:cNvPr id="3" name="Content Placeholder 2">
            <a:extLst>
              <a:ext uri="{FF2B5EF4-FFF2-40B4-BE49-F238E27FC236}">
                <a16:creationId xmlns:a16="http://schemas.microsoft.com/office/drawing/2014/main" id="{784A013E-BE55-3A06-0451-35DC2272F27B}"/>
              </a:ext>
            </a:extLst>
          </p:cNvPr>
          <p:cNvSpPr txBox="1">
            <a:spLocks/>
          </p:cNvSpPr>
          <p:nvPr/>
        </p:nvSpPr>
        <p:spPr>
          <a:xfrm>
            <a:off x="521396" y="1986262"/>
            <a:ext cx="11149208" cy="50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How do people who you and your child work with make them feel safe?</a:t>
            </a:r>
          </a:p>
          <a:p>
            <a:r>
              <a:rPr lang="en-GB" sz="2400" dirty="0"/>
              <a:t>Tell me about a really good experience with a professional when they helped build trust?</a:t>
            </a:r>
          </a:p>
          <a:p>
            <a:pPr lvl="1"/>
            <a:r>
              <a:rPr lang="en-GB" sz="2000" dirty="0"/>
              <a:t>What really helped?</a:t>
            </a:r>
          </a:p>
          <a:p>
            <a:pPr lvl="1"/>
            <a:r>
              <a:rPr lang="en-GB" sz="2000" dirty="0"/>
              <a:t>What didn’t help so much?</a:t>
            </a:r>
          </a:p>
          <a:p>
            <a:r>
              <a:rPr lang="en-GB" sz="2400" dirty="0"/>
              <a:t>How are children’s needs understood in Durham?  </a:t>
            </a:r>
          </a:p>
          <a:p>
            <a:pPr lvl="1"/>
            <a:r>
              <a:rPr lang="en-GB" sz="2000" dirty="0"/>
              <a:t>What works well?</a:t>
            </a:r>
          </a:p>
          <a:p>
            <a:pPr lvl="1"/>
            <a:r>
              <a:rPr lang="en-GB" sz="2000" dirty="0"/>
              <a:t>What could work better?</a:t>
            </a:r>
          </a:p>
        </p:txBody>
      </p:sp>
    </p:spTree>
    <p:extLst>
      <p:ext uri="{BB962C8B-B14F-4D97-AF65-F5344CB8AC3E}">
        <p14:creationId xmlns:p14="http://schemas.microsoft.com/office/powerpoint/2010/main" val="3721065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0C21B3-5B89-1617-8C73-4D31F46A85E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6048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E82CD-4E60-B0A3-DAE8-E1D3E92E8A4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ECCBC3-8614-D475-0891-20EA6C863B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9805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310F58-E4F7-65B0-F860-5D2B9038FDD3}"/>
              </a:ext>
            </a:extLst>
          </p:cNvPr>
          <p:cNvSpPr txBox="1"/>
          <p:nvPr/>
        </p:nvSpPr>
        <p:spPr>
          <a:xfrm>
            <a:off x="630194" y="363915"/>
            <a:ext cx="11358605" cy="60016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There is: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a </a:t>
            </a:r>
            <a:r>
              <a:rPr kumimoji="0" lang="en-GB" sz="16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QR for individuals responding</a:t>
            </a: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 (parents, carers, professionals),</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or if anyone is happy to facilitate a small teams group / in person group, people are able </a:t>
            </a:r>
          </a:p>
          <a:p>
            <a:pPr marR="0" lvl="0" algn="l" defTabSz="914400" rtl="0" eaLnBrk="1" fontAlgn="auto" latinLnBrk="0" hangingPunct="1">
              <a:lnSpc>
                <a:spcPct val="100000"/>
              </a:lnSpc>
              <a:spcBef>
                <a:spcPts val="0"/>
              </a:spcBef>
              <a:spcAft>
                <a:spcPts val="0"/>
              </a:spcAft>
              <a:buClrTx/>
              <a:buSzTx/>
              <a:tabLst/>
              <a:defRPr/>
            </a:pPr>
            <a:r>
              <a:rPr lang="en-GB" sz="1600" dirty="0">
                <a:solidFill>
                  <a:prstClr val="black"/>
                </a:solidFill>
                <a:latin typeface="Aptos" panose="020B0004020202020204" pitchFamily="34" charset="0"/>
                <a:ea typeface="Times New Roman" panose="02020603050405020304" pitchFamily="18" charset="0"/>
                <a:cs typeface="Aptos" panose="020B0004020202020204" pitchFamily="34" charset="0"/>
              </a:rPr>
              <a:t>        </a:t>
            </a: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to send word documents with themes / key points from discussions to Let's Talk County </a:t>
            </a:r>
          </a:p>
          <a:p>
            <a:pPr marR="0" lvl="0" algn="l" defTabSz="914400" rtl="0" eaLnBrk="1" fontAlgn="auto" latinLnBrk="0" hangingPunct="1">
              <a:lnSpc>
                <a:spcPct val="100000"/>
              </a:lnSpc>
              <a:spcBef>
                <a:spcPts val="0"/>
              </a:spcBef>
              <a:spcAft>
                <a:spcPts val="0"/>
              </a:spcAft>
              <a:buClrTx/>
              <a:buSzTx/>
              <a:tabLst/>
              <a:defRPr/>
            </a:pPr>
            <a:r>
              <a:rPr lang="en-GB" sz="1600" dirty="0">
                <a:solidFill>
                  <a:prstClr val="black"/>
                </a:solidFill>
                <a:latin typeface="Aptos" panose="020B0004020202020204" pitchFamily="34" charset="0"/>
                <a:ea typeface="Times New Roman" panose="02020603050405020304" pitchFamily="18" charset="0"/>
                <a:cs typeface="Aptos" panose="020B0004020202020204" pitchFamily="34" charset="0"/>
              </a:rPr>
              <a:t>        </a:t>
            </a: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Durham email address instead </a:t>
            </a:r>
            <a:r>
              <a:rPr kumimoji="0" lang="en-GB" sz="1600" b="0" i="0" u="sng" strike="noStrike" kern="1200" cap="none" spc="0" normalizeH="0" baseline="0" noProof="0" dirty="0">
                <a:ln>
                  <a:noFill/>
                </a:ln>
                <a:solidFill>
                  <a:srgbClr val="467886"/>
                </a:solidFill>
                <a:effectLst/>
                <a:uLnTx/>
                <a:uFillTx/>
                <a:latin typeface="Aptos" panose="020B0004020202020204" pitchFamily="34" charset="0"/>
                <a:ea typeface="Times New Roman" panose="02020603050405020304" pitchFamily="18" charset="0"/>
                <a:cs typeface="Aptos" panose="020B0004020202020204" pitchFamily="34" charset="0"/>
                <a:hlinkClick r:id="rId2"/>
              </a:rPr>
              <a:t>LetsTalkCountyDurham@durham.gov.uk</a:t>
            </a: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 clearly marking it </a:t>
            </a:r>
          </a:p>
          <a:p>
            <a:pPr marR="0" lvl="0" algn="l" defTabSz="914400" rtl="0" eaLnBrk="1" fontAlgn="auto" latinLnBrk="0" hangingPunct="1">
              <a:lnSpc>
                <a:spcPct val="100000"/>
              </a:lnSpc>
              <a:spcBef>
                <a:spcPts val="0"/>
              </a:spcBef>
              <a:spcAft>
                <a:spcPts val="0"/>
              </a:spcAft>
              <a:buClrTx/>
              <a:buSzTx/>
              <a:tabLst/>
              <a:defRPr/>
            </a:pPr>
            <a:r>
              <a:rPr lang="en-GB" sz="1600" dirty="0">
                <a:solidFill>
                  <a:prstClr val="black"/>
                </a:solidFill>
                <a:latin typeface="Aptos" panose="020B0004020202020204" pitchFamily="34" charset="0"/>
                <a:ea typeface="Times New Roman" panose="02020603050405020304" pitchFamily="18" charset="0"/>
                <a:cs typeface="Aptos" panose="020B0004020202020204" pitchFamily="34" charset="0"/>
              </a:rPr>
              <a:t>        </a:t>
            </a: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as send local area plan co-production.  </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The Government is changing how SEND support works across England. These national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reforms focus on supporting children and young people earlier, improving inclusion in mainstream settings, and making sure education, health and care services work better together. To plan for these changes, Durham County Council must produce a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Local SEND Reform Plan</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We must work quickly to write a draft plan, and we urgently need to hear from parents and carers of children with SEND, children and young people with SEND as well as schools and settings, and those who support children and families with SEND such as health, care and voluntary and community organisations.</a:t>
            </a:r>
            <a:r>
              <a:rPr lang="en-GB" sz="1600" dirty="0">
                <a:solidFill>
                  <a:prstClr val="black"/>
                </a:solidFill>
                <a:latin typeface="Aptos" panose="020B0004020202020204" pitchFamily="34" charset="0"/>
                <a:ea typeface="Aptos" panose="020B0004020202020204" pitchFamily="34" charset="0"/>
                <a:cs typeface="Aptos" panose="020B0004020202020204" pitchFamily="34" charset="0"/>
              </a:rPr>
              <a:t>  </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Our staff will be reaching out to have conversations over the next two weeks, and we understand that we can’t talk to everybody.  </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To help us write the plan, please complete our online survey by using the QR code or by this link  </a:t>
            </a:r>
            <a:r>
              <a:rPr kumimoji="0" lang="en-GB" sz="1600" b="0" i="0" u="sng" strike="noStrike" kern="1200" cap="none" spc="0" normalizeH="0" baseline="0" noProof="0" dirty="0">
                <a:ln>
                  <a:noFill/>
                </a:ln>
                <a:solidFill>
                  <a:srgbClr val="467886"/>
                </a:solidFill>
                <a:effectLst/>
                <a:uLnTx/>
                <a:uFillTx/>
                <a:latin typeface="Arial" panose="020B0604020202020204" pitchFamily="34" charset="0"/>
                <a:ea typeface="Aptos" panose="020B0004020202020204" pitchFamily="34" charset="0"/>
                <a:cs typeface="Aptos" panose="020B0004020202020204" pitchFamily="34" charset="0"/>
                <a:hlinkClick r:id="rId3"/>
              </a:rPr>
              <a:t>Help us shape our Special Educational Needs and... | Durham County Council</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 by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8 May 2026</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 at the latest but the sooner you can do this, the more helpful it will be. There is a survey to hear from children and young people, so please also help your child or children to have their say too.</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ptos" panose="020B0004020202020204" pitchFamily="34" charset="0"/>
              </a:rPr>
              <a:t>Thank you for your help and we look forward to preparing a strong plan based on what needs to happen in County Durham to best meet the needs of children and families with SEND.</a:t>
            </a:r>
            <a:endParaRPr kumimoji="0" lang="en-GB" sz="16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pic>
        <p:nvPicPr>
          <p:cNvPr id="4" name="Picture 3">
            <a:extLst>
              <a:ext uri="{FF2B5EF4-FFF2-40B4-BE49-F238E27FC236}">
                <a16:creationId xmlns:a16="http://schemas.microsoft.com/office/drawing/2014/main" id="{6748F520-CD76-77F3-7217-9DB00BC6CACC}"/>
              </a:ext>
            </a:extLst>
          </p:cNvPr>
          <p:cNvPicPr>
            <a:picLocks noChangeAspect="1"/>
          </p:cNvPicPr>
          <p:nvPr/>
        </p:nvPicPr>
        <p:blipFill>
          <a:blip r:embed="rId4"/>
          <a:stretch>
            <a:fillRect/>
          </a:stretch>
        </p:blipFill>
        <p:spPr>
          <a:xfrm>
            <a:off x="9535886" y="363915"/>
            <a:ext cx="2025920" cy="1778995"/>
          </a:xfrm>
          <a:prstGeom prst="rect">
            <a:avLst/>
          </a:prstGeom>
        </p:spPr>
      </p:pic>
    </p:spTree>
    <p:extLst>
      <p:ext uri="{BB962C8B-B14F-4D97-AF65-F5344CB8AC3E}">
        <p14:creationId xmlns:p14="http://schemas.microsoft.com/office/powerpoint/2010/main" val="3782296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311B4-7A33-5D20-12BE-FD6AE5BB311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1D4D2F3-E89D-B4F1-B1DB-D6FDA133FA83}"/>
              </a:ext>
            </a:extLst>
          </p:cNvPr>
          <p:cNvPicPr>
            <a:picLocks noChangeAspect="1"/>
          </p:cNvPicPr>
          <p:nvPr/>
        </p:nvPicPr>
        <p:blipFill>
          <a:blip r:embed="rId2"/>
          <a:stretch>
            <a:fillRect/>
          </a:stretch>
        </p:blipFill>
        <p:spPr>
          <a:xfrm>
            <a:off x="209935" y="161940"/>
            <a:ext cx="6456437" cy="4805476"/>
          </a:xfrm>
          <a:prstGeom prst="rect">
            <a:avLst/>
          </a:prstGeom>
        </p:spPr>
      </p:pic>
      <p:pic>
        <p:nvPicPr>
          <p:cNvPr id="9" name="Picture 8">
            <a:extLst>
              <a:ext uri="{FF2B5EF4-FFF2-40B4-BE49-F238E27FC236}">
                <a16:creationId xmlns:a16="http://schemas.microsoft.com/office/drawing/2014/main" id="{E69A1DA6-EF07-2D96-5C2C-052E587EA5D8}"/>
              </a:ext>
            </a:extLst>
          </p:cNvPr>
          <p:cNvPicPr>
            <a:picLocks noChangeAspect="1"/>
          </p:cNvPicPr>
          <p:nvPr/>
        </p:nvPicPr>
        <p:blipFill>
          <a:blip r:embed="rId3"/>
          <a:stretch>
            <a:fillRect/>
          </a:stretch>
        </p:blipFill>
        <p:spPr>
          <a:xfrm>
            <a:off x="4154845" y="963827"/>
            <a:ext cx="7522290" cy="4646141"/>
          </a:xfrm>
          <a:prstGeom prst="rect">
            <a:avLst/>
          </a:prstGeom>
        </p:spPr>
      </p:pic>
    </p:spTree>
    <p:extLst>
      <p:ext uri="{BB962C8B-B14F-4D97-AF65-F5344CB8AC3E}">
        <p14:creationId xmlns:p14="http://schemas.microsoft.com/office/powerpoint/2010/main" val="966609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ent_friendly_title">
            <a:extLst>
              <a:ext uri="{FF2B5EF4-FFF2-40B4-BE49-F238E27FC236}">
                <a16:creationId xmlns:a16="http://schemas.microsoft.com/office/drawing/2014/main" id="{8F958FB9-16FF-4352-8FD8-85B311C68C6D}"/>
              </a:ext>
            </a:extLst>
          </p:cNvPr>
          <p:cNvSpPr txBox="1"/>
          <p:nvPr/>
        </p:nvSpPr>
        <p:spPr>
          <a:xfrm>
            <a:off x="508000" y="381000"/>
            <a:ext cx="11176000" cy="635000"/>
          </a:xfrm>
          <a:prstGeom prst="rect">
            <a:avLst/>
          </a:prstGeom>
          <a:noFill/>
        </p:spPr>
        <p:txBody>
          <a:bodyPr vertOverflow="overflow" vert="horz" wrap="square" rtlCol="0" anchor="t">
            <a:spAutoFit/>
          </a:bodyPr>
          <a:lstStyle/>
          <a:p>
            <a:r>
              <a:rPr lang="en-US" sz="2800" b="1"/>
              <a:t>How we support your child, close to home</a:t>
            </a:r>
          </a:p>
        </p:txBody>
      </p:sp>
      <p:sp>
        <p:nvSpPr>
          <p:cNvPr id="3" name="center_label">
            <a:extLst>
              <a:ext uri="{FF2B5EF4-FFF2-40B4-BE49-F238E27FC236}">
                <a16:creationId xmlns:a16="http://schemas.microsoft.com/office/drawing/2014/main" id="{5679AAB3-3B27-48B3-A311-E957D79E040E}"/>
              </a:ext>
            </a:extLst>
          </p:cNvPr>
          <p:cNvSpPr/>
          <p:nvPr/>
        </p:nvSpPr>
        <p:spPr>
          <a:xfrm>
            <a:off x="4064000" y="3302000"/>
            <a:ext cx="4064000" cy="889000"/>
          </a:xfrm>
          <a:prstGeom prst="roundRect">
            <a:avLst/>
          </a:prstGeom>
          <a:solidFill>
            <a:srgbClr val="F2F2F2"/>
          </a:solidFill>
          <a:ln w="12700" cap="flat" cmpd="sng" algn="ctr">
            <a:solidFill>
              <a:srgbClr val="A6A6A6"/>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nchorCtr="0"/>
          <a:lstStyle/>
          <a:p>
            <a:pPr algn="ctr"/>
            <a:r>
              <a:rPr lang="en-US" sz="1600" b="1" dirty="0">
                <a:solidFill>
                  <a:schemeClr val="tx1"/>
                </a:solidFill>
              </a:rPr>
              <a:t>Inclusion building blocks</a:t>
            </a:r>
          </a:p>
        </p:txBody>
      </p:sp>
      <p:sp>
        <p:nvSpPr>
          <p:cNvPr id="4" name="box_local_school">
            <a:extLst>
              <a:ext uri="{FF2B5EF4-FFF2-40B4-BE49-F238E27FC236}">
                <a16:creationId xmlns:a16="http://schemas.microsoft.com/office/drawing/2014/main" id="{F602885A-3A82-4B86-A97A-34009BF42D03}"/>
              </a:ext>
            </a:extLst>
          </p:cNvPr>
          <p:cNvSpPr/>
          <p:nvPr/>
        </p:nvSpPr>
        <p:spPr>
          <a:xfrm>
            <a:off x="508000" y="1524000"/>
            <a:ext cx="5461000" cy="1905000"/>
          </a:xfrm>
          <a:prstGeom prst="roundRect">
            <a:avLst/>
          </a:prstGeom>
          <a:solidFill>
            <a:srgbClr val="D9EAF7"/>
          </a:solidFill>
          <a:ln w="12700" cap="flat" cmpd="sng" algn="ctr">
            <a:solidFill>
              <a:srgbClr val="FFFFFF"/>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52400" tIns="127000" rIns="152400" bIns="127000" rtlCol="0" anchor="t" anchorCtr="0"/>
          <a:lstStyle/>
          <a:p>
            <a:pPr algn="ctr"/>
            <a:r>
              <a:rPr lang="en-US" b="1" dirty="0">
                <a:solidFill>
                  <a:srgbClr val="1F1F1F"/>
                </a:solidFill>
              </a:rPr>
              <a:t>Support in your local school</a:t>
            </a:r>
            <a:endParaRPr lang="en-US" sz="1500" dirty="0">
              <a:solidFill>
                <a:srgbClr val="1F1F1F"/>
              </a:solidFill>
            </a:endParaRPr>
          </a:p>
          <a:p>
            <a:pPr algn="ctr"/>
            <a:r>
              <a:rPr lang="en-US" sz="1500" dirty="0">
                <a:solidFill>
                  <a:srgbClr val="1F1F1F"/>
                </a:solidFill>
              </a:rPr>
              <a:t>We try to meet your child’s needs in their usual nursery or school, as close to home as we can.</a:t>
            </a:r>
          </a:p>
        </p:txBody>
      </p:sp>
      <p:sp>
        <p:nvSpPr>
          <p:cNvPr id="5" name="box_planning_with_you">
            <a:extLst>
              <a:ext uri="{FF2B5EF4-FFF2-40B4-BE49-F238E27FC236}">
                <a16:creationId xmlns:a16="http://schemas.microsoft.com/office/drawing/2014/main" id="{A3F3ED74-47AF-4F93-9D5F-82C7CB752A68}"/>
              </a:ext>
            </a:extLst>
          </p:cNvPr>
          <p:cNvSpPr/>
          <p:nvPr/>
        </p:nvSpPr>
        <p:spPr>
          <a:xfrm>
            <a:off x="6223000" y="1524000"/>
            <a:ext cx="5461000" cy="1905000"/>
          </a:xfrm>
          <a:prstGeom prst="roundRect">
            <a:avLst/>
          </a:prstGeom>
          <a:solidFill>
            <a:srgbClr val="D9F2E6"/>
          </a:solidFill>
          <a:ln w="12700" cap="flat" cmpd="sng" algn="ctr">
            <a:solidFill>
              <a:srgbClr val="FFFFFF"/>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52400" tIns="127000" rIns="152400" bIns="127000" rtlCol="0" anchor="t" anchorCtr="0"/>
          <a:lstStyle/>
          <a:p>
            <a:pPr algn="ctr"/>
            <a:r>
              <a:rPr lang="en-US" b="1" dirty="0">
                <a:solidFill>
                  <a:srgbClr val="1F1F1F"/>
                </a:solidFill>
              </a:rPr>
              <a:t>Planning with you</a:t>
            </a:r>
            <a:endParaRPr lang="en-US" sz="1500" dirty="0">
              <a:solidFill>
                <a:srgbClr val="1F1F1F"/>
              </a:solidFill>
            </a:endParaRPr>
          </a:p>
          <a:p>
            <a:pPr algn="ctr"/>
            <a:r>
              <a:rPr lang="en-US" sz="1500" dirty="0">
                <a:solidFill>
                  <a:srgbClr val="1F1F1F"/>
                </a:solidFill>
              </a:rPr>
              <a:t>You help shape the plan — school staff, the council and families work together.</a:t>
            </a:r>
          </a:p>
        </p:txBody>
      </p:sp>
      <p:sp>
        <p:nvSpPr>
          <p:cNvPr id="6" name="box_specialist_help">
            <a:extLst>
              <a:ext uri="{FF2B5EF4-FFF2-40B4-BE49-F238E27FC236}">
                <a16:creationId xmlns:a16="http://schemas.microsoft.com/office/drawing/2014/main" id="{EA7A6863-9705-4499-BB85-E316A1721493}"/>
              </a:ext>
            </a:extLst>
          </p:cNvPr>
          <p:cNvSpPr/>
          <p:nvPr/>
        </p:nvSpPr>
        <p:spPr>
          <a:xfrm>
            <a:off x="508000" y="3937000"/>
            <a:ext cx="5461000" cy="1905000"/>
          </a:xfrm>
          <a:prstGeom prst="roundRect">
            <a:avLst/>
          </a:prstGeom>
          <a:solidFill>
            <a:srgbClr val="E8E1F6"/>
          </a:solidFill>
          <a:ln w="12700" cap="flat" cmpd="sng" algn="ctr">
            <a:solidFill>
              <a:srgbClr val="FFFFFF"/>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52400" tIns="127000" rIns="152400" bIns="127000" rtlCol="0" anchor="t" anchorCtr="0"/>
          <a:lstStyle/>
          <a:p>
            <a:pPr algn="ctr"/>
            <a:r>
              <a:rPr lang="en-US" b="1" dirty="0">
                <a:solidFill>
                  <a:srgbClr val="1F1F1F"/>
                </a:solidFill>
              </a:rPr>
              <a:t>Specialist help when needed</a:t>
            </a:r>
            <a:endParaRPr lang="en-US" sz="1500" dirty="0">
              <a:solidFill>
                <a:srgbClr val="1F1F1F"/>
              </a:solidFill>
            </a:endParaRPr>
          </a:p>
          <a:p>
            <a:pPr algn="ctr"/>
            <a:r>
              <a:rPr lang="en-US" sz="1500" dirty="0">
                <a:solidFill>
                  <a:srgbClr val="1F1F1F"/>
                </a:solidFill>
              </a:rPr>
              <a:t>If your child needs extra help, specialists can join in early and support your local school.</a:t>
            </a:r>
          </a:p>
        </p:txBody>
      </p:sp>
      <p:sp>
        <p:nvSpPr>
          <p:cNvPr id="7" name="box_welcoming">
            <a:extLst>
              <a:ext uri="{FF2B5EF4-FFF2-40B4-BE49-F238E27FC236}">
                <a16:creationId xmlns:a16="http://schemas.microsoft.com/office/drawing/2014/main" id="{1DCFF93D-0C47-42B9-9298-990100B8EA9B}"/>
              </a:ext>
            </a:extLst>
          </p:cNvPr>
          <p:cNvSpPr/>
          <p:nvPr/>
        </p:nvSpPr>
        <p:spPr>
          <a:xfrm>
            <a:off x="6223000" y="3937000"/>
            <a:ext cx="5461000" cy="1905000"/>
          </a:xfrm>
          <a:prstGeom prst="roundRect">
            <a:avLst/>
          </a:prstGeom>
          <a:solidFill>
            <a:srgbClr val="FCE5D6"/>
          </a:solidFill>
          <a:ln w="12700" cap="flat" cmpd="sng" algn="ctr">
            <a:solidFill>
              <a:srgbClr val="FFFFFF"/>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52400" tIns="127000" rIns="152400" bIns="127000" rtlCol="0" anchor="t" anchorCtr="0"/>
          <a:lstStyle/>
          <a:p>
            <a:pPr algn="ctr"/>
            <a:r>
              <a:rPr lang="en-US" b="1" dirty="0">
                <a:solidFill>
                  <a:srgbClr val="1F1F1F"/>
                </a:solidFill>
              </a:rPr>
              <a:t>Your child is welcomed</a:t>
            </a:r>
            <a:endParaRPr lang="en-US" sz="1500" dirty="0">
              <a:solidFill>
                <a:srgbClr val="1F1F1F"/>
              </a:solidFill>
            </a:endParaRPr>
          </a:p>
          <a:p>
            <a:pPr algn="ctr"/>
            <a:r>
              <a:rPr lang="en-US" sz="1500" dirty="0">
                <a:solidFill>
                  <a:srgbClr val="1F1F1F"/>
                </a:solidFill>
              </a:rPr>
              <a:t>We build a calm, kind culture so every child feels safe, understood and included.</a:t>
            </a:r>
          </a:p>
        </p:txBody>
      </p:sp>
    </p:spTree>
    <p:extLst>
      <p:ext uri="{BB962C8B-B14F-4D97-AF65-F5344CB8AC3E}">
        <p14:creationId xmlns:p14="http://schemas.microsoft.com/office/powerpoint/2010/main" val="295700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1F09-9A7F-B427-57A5-91FBD32A1F43}"/>
              </a:ext>
            </a:extLst>
          </p:cNvPr>
          <p:cNvSpPr>
            <a:spLocks noGrp="1"/>
          </p:cNvSpPr>
          <p:nvPr>
            <p:ph type="title"/>
          </p:nvPr>
        </p:nvSpPr>
        <p:spPr>
          <a:solidFill>
            <a:schemeClr val="accent1">
              <a:lumMod val="20000"/>
              <a:lumOff val="80000"/>
            </a:schemeClr>
          </a:solidFill>
        </p:spPr>
        <p:txBody>
          <a:bodyPr/>
          <a:lstStyle/>
          <a:p>
            <a:r>
              <a:rPr lang="en-GB" dirty="0"/>
              <a:t>Support in your local school</a:t>
            </a:r>
          </a:p>
        </p:txBody>
      </p:sp>
      <p:sp>
        <p:nvSpPr>
          <p:cNvPr id="3" name="Content Placeholder 2">
            <a:extLst>
              <a:ext uri="{FF2B5EF4-FFF2-40B4-BE49-F238E27FC236}">
                <a16:creationId xmlns:a16="http://schemas.microsoft.com/office/drawing/2014/main" id="{005467F0-5F07-7BC2-4FAE-781D41C2EFE0}"/>
              </a:ext>
            </a:extLst>
          </p:cNvPr>
          <p:cNvSpPr>
            <a:spLocks noGrp="1"/>
          </p:cNvSpPr>
          <p:nvPr>
            <p:ph idx="1"/>
          </p:nvPr>
        </p:nvSpPr>
        <p:spPr/>
        <p:txBody>
          <a:bodyPr>
            <a:normAutofit fontScale="92500" lnSpcReduction="10000"/>
          </a:bodyPr>
          <a:lstStyle/>
          <a:p>
            <a:r>
              <a:rPr lang="en-GB" dirty="0"/>
              <a:t>Tell me about something your child's school does to help them to succeed?</a:t>
            </a:r>
          </a:p>
          <a:p>
            <a:r>
              <a:rPr lang="en-GB" dirty="0"/>
              <a:t>How welcome and included does your child feel in school? What helps with this?</a:t>
            </a:r>
          </a:p>
          <a:p>
            <a:pPr lvl="0"/>
            <a:r>
              <a:rPr lang="en-GB" dirty="0"/>
              <a:t>What does inclusion mean to you?</a:t>
            </a:r>
          </a:p>
          <a:p>
            <a:pPr lvl="0"/>
            <a:r>
              <a:rPr lang="en-GB" dirty="0"/>
              <a:t>What other things help them feel included and like they belong?</a:t>
            </a:r>
          </a:p>
          <a:p>
            <a:pPr lvl="0"/>
            <a:r>
              <a:rPr lang="en-GB" dirty="0"/>
              <a:t>What are the hardest things for your child day to day?</a:t>
            </a:r>
          </a:p>
          <a:p>
            <a:pPr lvl="0"/>
            <a:r>
              <a:rPr lang="en-GB" dirty="0"/>
              <a:t>Identify up to 3 things that you think would help them to have a better experience and achieve more in school?</a:t>
            </a:r>
          </a:p>
          <a:p>
            <a:pPr lvl="0"/>
            <a:r>
              <a:rPr lang="en-GB" dirty="0"/>
              <a:t>If just one thing to support you/them better were to be introduced between now and this time next year, what would you like that to be? </a:t>
            </a:r>
          </a:p>
          <a:p>
            <a:endParaRPr lang="en-GB" dirty="0"/>
          </a:p>
        </p:txBody>
      </p:sp>
    </p:spTree>
    <p:extLst>
      <p:ext uri="{BB962C8B-B14F-4D97-AF65-F5344CB8AC3E}">
        <p14:creationId xmlns:p14="http://schemas.microsoft.com/office/powerpoint/2010/main" val="2972497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DFBA1-38CC-834B-DC82-9E827E6EEA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65959-44B3-DD1C-319D-77D1A167E09D}"/>
              </a:ext>
            </a:extLst>
          </p:cNvPr>
          <p:cNvSpPr>
            <a:spLocks noGrp="1"/>
          </p:cNvSpPr>
          <p:nvPr>
            <p:ph type="title"/>
          </p:nvPr>
        </p:nvSpPr>
        <p:spPr>
          <a:solidFill>
            <a:schemeClr val="accent6">
              <a:lumMod val="20000"/>
              <a:lumOff val="80000"/>
            </a:schemeClr>
          </a:solidFill>
        </p:spPr>
        <p:txBody>
          <a:bodyPr/>
          <a:lstStyle/>
          <a:p>
            <a:r>
              <a:rPr lang="en-GB" dirty="0"/>
              <a:t>Planning with you</a:t>
            </a:r>
          </a:p>
        </p:txBody>
      </p:sp>
      <p:sp>
        <p:nvSpPr>
          <p:cNvPr id="3" name="Content Placeholder 2">
            <a:extLst>
              <a:ext uri="{FF2B5EF4-FFF2-40B4-BE49-F238E27FC236}">
                <a16:creationId xmlns:a16="http://schemas.microsoft.com/office/drawing/2014/main" id="{985336DD-6AE0-9B3F-8A21-E7772D0B506A}"/>
              </a:ext>
            </a:extLst>
          </p:cNvPr>
          <p:cNvSpPr>
            <a:spLocks noGrp="1"/>
          </p:cNvSpPr>
          <p:nvPr>
            <p:ph idx="1"/>
          </p:nvPr>
        </p:nvSpPr>
        <p:spPr/>
        <p:txBody>
          <a:bodyPr>
            <a:normAutofit fontScale="92500" lnSpcReduction="20000"/>
          </a:bodyPr>
          <a:lstStyle/>
          <a:p>
            <a:r>
              <a:rPr lang="en-GB" dirty="0"/>
              <a:t>Do you know who to contact when you need/ if you needed specialist advice or support for your child?</a:t>
            </a:r>
          </a:p>
          <a:p>
            <a:r>
              <a:rPr lang="en-GB" dirty="0"/>
              <a:t>Did you feel your child was able to access advice or support early enough? Tell  me more about that</a:t>
            </a:r>
          </a:p>
          <a:p>
            <a:r>
              <a:rPr lang="en-GB" dirty="0"/>
              <a:t>Has your child been able to access the type of school provision they needed, when they needed it?</a:t>
            </a:r>
          </a:p>
          <a:p>
            <a:r>
              <a:rPr lang="en-GB" dirty="0"/>
              <a:t>What do you want schools and specialist services to understand about the way you have experienced the system?</a:t>
            </a:r>
          </a:p>
          <a:p>
            <a:r>
              <a:rPr lang="en-GB" dirty="0"/>
              <a:t>Identify up to 3 things you would like to see change in relation to access to specialist support, or the development of provision in your child’s school</a:t>
            </a:r>
          </a:p>
          <a:p>
            <a:pPr lvl="0"/>
            <a:r>
              <a:rPr lang="en-GB" dirty="0"/>
              <a:t>If just one change were to be introduced between now and this time next year, what would you like that to be? </a:t>
            </a:r>
          </a:p>
          <a:p>
            <a:endParaRPr lang="en-GB" dirty="0"/>
          </a:p>
        </p:txBody>
      </p:sp>
    </p:spTree>
    <p:extLst>
      <p:ext uri="{BB962C8B-B14F-4D97-AF65-F5344CB8AC3E}">
        <p14:creationId xmlns:p14="http://schemas.microsoft.com/office/powerpoint/2010/main" val="794805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89F5A-0301-C943-E9E4-56D08C805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AC1C0-8A1B-3B6A-3EA6-389511CF5090}"/>
              </a:ext>
            </a:extLst>
          </p:cNvPr>
          <p:cNvSpPr>
            <a:spLocks noGrp="1"/>
          </p:cNvSpPr>
          <p:nvPr>
            <p:ph type="title"/>
          </p:nvPr>
        </p:nvSpPr>
        <p:spPr>
          <a:solidFill>
            <a:srgbClr val="CCCCFF"/>
          </a:solidFill>
        </p:spPr>
        <p:txBody>
          <a:bodyPr/>
          <a:lstStyle/>
          <a:p>
            <a:r>
              <a:rPr lang="en-GB" dirty="0"/>
              <a:t>Specialist help when needed</a:t>
            </a:r>
          </a:p>
        </p:txBody>
      </p:sp>
      <p:sp>
        <p:nvSpPr>
          <p:cNvPr id="3" name="Content Placeholder 2">
            <a:extLst>
              <a:ext uri="{FF2B5EF4-FFF2-40B4-BE49-F238E27FC236}">
                <a16:creationId xmlns:a16="http://schemas.microsoft.com/office/drawing/2014/main" id="{60556A0C-DEB9-F1A2-2F0A-A6B75B0B9AFD}"/>
              </a:ext>
            </a:extLst>
          </p:cNvPr>
          <p:cNvSpPr>
            <a:spLocks noGrp="1"/>
          </p:cNvSpPr>
          <p:nvPr>
            <p:ph idx="1"/>
          </p:nvPr>
        </p:nvSpPr>
        <p:spPr>
          <a:xfrm>
            <a:off x="838200" y="1825624"/>
            <a:ext cx="11149208" cy="5032375"/>
          </a:xfrm>
        </p:spPr>
        <p:txBody>
          <a:bodyPr>
            <a:normAutofit/>
          </a:bodyPr>
          <a:lstStyle/>
          <a:p>
            <a:pPr lvl="0"/>
            <a:r>
              <a:rPr lang="en-GB" sz="2400" dirty="0"/>
              <a:t>Do you have an example of when you’ve felt listened to and able to influence decisions about SEND support or services?</a:t>
            </a:r>
          </a:p>
          <a:p>
            <a:pPr lvl="0"/>
            <a:r>
              <a:rPr lang="en-GB" sz="2400" dirty="0"/>
              <a:t>Have you seen other clear examples of where parent views influence decisions?</a:t>
            </a:r>
          </a:p>
          <a:p>
            <a:pPr lvl="0"/>
            <a:r>
              <a:rPr lang="en-GB" sz="2400" dirty="0"/>
              <a:t>What do you notice about how education, health and care services work together? </a:t>
            </a:r>
          </a:p>
          <a:p>
            <a:pPr lvl="0"/>
            <a:r>
              <a:rPr lang="en-GB" sz="2400" dirty="0"/>
              <a:t>When things have been difficult, how did you raise concerns and get them resolved?</a:t>
            </a:r>
          </a:p>
          <a:p>
            <a:pPr lvl="0"/>
            <a:r>
              <a:rPr lang="en-GB" sz="2400" dirty="0"/>
              <a:t>How could parent/carer voice best influence system level thinking in your view?</a:t>
            </a:r>
          </a:p>
          <a:p>
            <a:pPr lvl="0"/>
            <a:r>
              <a:rPr lang="en-GB" sz="2400" dirty="0"/>
              <a:t>How would you like to be able to influence decisions in relation to the support your own child receives?</a:t>
            </a:r>
          </a:p>
          <a:p>
            <a:pPr lvl="0"/>
            <a:r>
              <a:rPr lang="en-GB" sz="2400" dirty="0"/>
              <a:t>If just one thing were to change in the next 12 months to improve the involvement of parents/carers and children in local area planning, what would that be?</a:t>
            </a:r>
          </a:p>
        </p:txBody>
      </p:sp>
    </p:spTree>
    <p:extLst>
      <p:ext uri="{BB962C8B-B14F-4D97-AF65-F5344CB8AC3E}">
        <p14:creationId xmlns:p14="http://schemas.microsoft.com/office/powerpoint/2010/main" val="189296239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9142</TotalTime>
  <Words>1771</Words>
  <Application>Microsoft Office PowerPoint</Application>
  <PresentationFormat>Widescreen</PresentationFormat>
  <Paragraphs>85</Paragraphs>
  <Slides>10</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Aptos</vt:lpstr>
      <vt:lpstr>Arial</vt:lpstr>
      <vt:lpstr>Calibri</vt:lpstr>
      <vt:lpstr>Calibri Light</vt:lpstr>
      <vt:lpstr>Symbol</vt:lpstr>
      <vt:lpstr>2_Office Theme</vt:lpstr>
      <vt:lpstr>3_Office Theme</vt:lpstr>
      <vt:lpstr>Office Theme</vt:lpstr>
      <vt:lpstr>  MCT Conference  Clare Nicholls &amp; Peter Mulholland 06/05/2026 </vt:lpstr>
      <vt:lpstr>PowerPoint Presentation</vt:lpstr>
      <vt:lpstr>PowerPoint Presentation</vt:lpstr>
      <vt:lpstr>PowerPoint Presentation</vt:lpstr>
      <vt:lpstr>PowerPoint Presentation</vt:lpstr>
      <vt:lpstr>PowerPoint Presentation</vt:lpstr>
      <vt:lpstr>Support in your local school</vt:lpstr>
      <vt:lpstr>Planning with you</vt:lpstr>
      <vt:lpstr>Specialist help when needed</vt:lpstr>
      <vt:lpstr>Your child is welcomed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Horn</dc:creator>
  <cp:lastModifiedBy>Clare Nicholls</cp:lastModifiedBy>
  <cp:revision>115</cp:revision>
  <cp:lastPrinted>2023-11-09T12:22:46Z</cp:lastPrinted>
  <dcterms:created xsi:type="dcterms:W3CDTF">2022-08-25T13:33:41Z</dcterms:created>
  <dcterms:modified xsi:type="dcterms:W3CDTF">2026-05-05T07:43:38Z</dcterms:modified>
</cp:coreProperties>
</file>